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b" ContentType="application/vnd.ms-excel.sheet.binary.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charts/chart1.xml" ContentType="application/vnd.openxmlformats-officedocument.drawingml.chart+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charts/chart2.xml" ContentType="application/vnd.openxmlformats-officedocument.drawingml.chart+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charts/chart3.xml" ContentType="application/vnd.openxmlformats-officedocument.drawingml.chart+xml"/>
  <Override PartName="/ppt/charts/chart4.xml" ContentType="application/vnd.openxmlformats-officedocument.drawingml.chart+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3"/>
  </p:notesMasterIdLst>
  <p:sldIdLst>
    <p:sldId id="256" r:id="rId3"/>
    <p:sldId id="283" r:id="rId4"/>
    <p:sldId id="257" r:id="rId5"/>
    <p:sldId id="284" r:id="rId6"/>
    <p:sldId id="285" r:id="rId7"/>
    <p:sldId id="286" r:id="rId8"/>
    <p:sldId id="287" r:id="rId9"/>
    <p:sldId id="288" r:id="rId10"/>
    <p:sldId id="289" r:id="rId11"/>
    <p:sldId id="290" r:id="rId12"/>
  </p:sldIdLst>
  <p:sldSz cx="12192000" cy="6858000"/>
  <p:notesSz cx="6858000" cy="9144000"/>
  <p:custDataLst>
    <p:tags r:id="rId14"/>
  </p:custDataLst>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1pPr>
    <a:lvl2pPr marL="0" marR="0" indent="4572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2pPr>
    <a:lvl3pPr marL="0" marR="0" indent="9144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3pPr>
    <a:lvl4pPr marL="0" marR="0" indent="13716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4pPr>
    <a:lvl5pPr marL="0" marR="0" indent="18288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5pPr>
    <a:lvl6pPr marL="0" marR="0" indent="22860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6pPr>
    <a:lvl7pPr marL="0" marR="0" indent="27432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7pPr>
    <a:lvl8pPr marL="0" marR="0" indent="32004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8pPr>
    <a:lvl9pPr marL="0" marR="0" indent="365760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D51ADE6A-740E-44AE-83CC-AE7238B6C88D}" styleName="">
    <a:tblBg/>
    <a:wholeTbl>
      <a:tcTxStyle b="off" i="off">
        <a:fontRef idx="minor">
          <a:srgbClr val="102D69"/>
        </a:fontRef>
        <a:srgbClr val="102D69"/>
      </a:tcTxStyle>
      <a:tcStyle>
        <a:tcBdr>
          <a:left>
            <a:ln w="3175" cap="flat">
              <a:solidFill>
                <a:srgbClr val="FFFFFF"/>
              </a:solidFill>
              <a:prstDash val="solid"/>
              <a:round/>
            </a:ln>
          </a:left>
          <a:right>
            <a:ln w="3175" cap="flat">
              <a:solidFill>
                <a:srgbClr val="FFFFFF"/>
              </a:solidFill>
              <a:prstDash val="solid"/>
              <a:round/>
            </a:ln>
          </a:right>
          <a:top>
            <a:ln w="9525" cap="flat">
              <a:solidFill>
                <a:srgbClr val="BFBFBF"/>
              </a:solidFill>
              <a:prstDash val="solid"/>
              <a:round/>
            </a:ln>
          </a:top>
          <a:bottom>
            <a:ln w="9525" cap="flat">
              <a:solidFill>
                <a:srgbClr val="BFBFBF"/>
              </a:solidFill>
              <a:prstDash val="solid"/>
              <a:round/>
            </a:ln>
          </a:bottom>
          <a:insideH>
            <a:ln w="9525" cap="flat">
              <a:solidFill>
                <a:srgbClr val="BFBFBF"/>
              </a:solidFill>
              <a:prstDash val="solid"/>
              <a:round/>
            </a:ln>
          </a:insideH>
          <a:insideV>
            <a:ln w="3175" cap="flat">
              <a:solidFill>
                <a:srgbClr val="FFFFFF"/>
              </a:solidFill>
              <a:prstDash val="solid"/>
              <a:round/>
            </a:ln>
          </a:insideV>
        </a:tcBdr>
        <a:fill>
          <a:no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ff" i="off">
        <a:fontRef idx="minor">
          <a:srgbClr val="102D69"/>
        </a:fontRef>
        <a:srgbClr val="102D69"/>
      </a:tcTxStyle>
      <a:tcStyle>
        <a:tcBdr>
          <a:left>
            <a:ln w="3175" cap="flat">
              <a:solidFill>
                <a:srgbClr val="FFFFFF"/>
              </a:solidFill>
              <a:prstDash val="solid"/>
              <a:round/>
            </a:ln>
          </a:left>
          <a:right>
            <a:ln w="3175" cap="flat">
              <a:solidFill>
                <a:srgbClr val="FFFFFF"/>
              </a:solidFill>
              <a:prstDash val="solid"/>
              <a:round/>
            </a:ln>
          </a:right>
          <a:top>
            <a:ln w="9525" cap="flat">
              <a:solidFill>
                <a:srgbClr val="BFBFBF"/>
              </a:solidFill>
              <a:prstDash val="solid"/>
              <a:round/>
            </a:ln>
          </a:top>
          <a:bottom>
            <a:ln w="9525" cap="flat">
              <a:solidFill>
                <a:srgbClr val="BFBFBF"/>
              </a:solidFill>
              <a:prstDash val="solid"/>
              <a:round/>
            </a:ln>
          </a:bottom>
          <a:insideH>
            <a:ln w="12700" cap="flat">
              <a:solidFill>
                <a:srgbClr val="FFFFFF"/>
              </a:solidFill>
              <a:prstDash val="solid"/>
              <a:round/>
            </a:ln>
          </a:insideH>
          <a:insideV>
            <a:ln w="3175" cap="flat">
              <a:solidFill>
                <a:srgbClr val="FFFFFF"/>
              </a:solidFill>
              <a:prstDash val="solid"/>
              <a:round/>
            </a:ln>
          </a:insideV>
        </a:tcBdr>
        <a:fill>
          <a:solidFill>
            <a:srgbClr val="F2F2F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40" autoAdjust="0"/>
    <p:restoredTop sz="93447" autoAdjust="0"/>
  </p:normalViewPr>
  <p:slideViewPr>
    <p:cSldViewPr snapToGrid="0" snapToObjects="1">
      <p:cViewPr>
        <p:scale>
          <a:sx n="66" d="100"/>
          <a:sy n="66" d="100"/>
        </p:scale>
        <p:origin x="7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xlsb"/></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Binary_Worksheet1.xlsb"/></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Binary_Worksheet2.xlsb"/></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Binary_Worksheet3.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67253251721499"/>
          <c:y val="4.1638683680322364E-2"/>
          <c:w val="0.80948737566947204"/>
          <c:h val="0.91672263263935527"/>
        </c:manualLayout>
      </c:layout>
      <c:barChart>
        <c:barDir val="col"/>
        <c:grouping val="stacked"/>
        <c:varyColors val="0"/>
        <c:ser>
          <c:idx val="0"/>
          <c:order val="0"/>
          <c:spPr>
            <a:solidFill>
              <a:schemeClr val="accent5"/>
            </a:solidFill>
            <a:ln>
              <a:noFill/>
            </a:ln>
          </c:spPr>
          <c:invertIfNegative val="0"/>
          <c:dLbls>
            <c:dLbl>
              <c:idx val="0"/>
              <c:layout>
                <c:manualLayout>
                  <c:x val="0"/>
                  <c:y val="-2.6863666890530559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7BB7-4C20-9495-E025E41F4A70}"/>
                </c:ext>
              </c:extLst>
            </c:dLbl>
            <c:dLbl>
              <c:idx val="1"/>
              <c:layout>
                <c:manualLayout>
                  <c:x val="0"/>
                  <c:y val="-2.6863666890530559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7BB7-4C20-9495-E025E41F4A70}"/>
                </c:ext>
              </c:extLst>
            </c:dLbl>
            <c:dLbl>
              <c:idx val="2"/>
              <c:layout>
                <c:manualLayout>
                  <c:x val="0"/>
                  <c:y val="-2.6863666890530559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7BB7-4C20-9495-E025E41F4A7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Sheet1!$A$1:$C$1</c:f>
              <c:numCache>
                <c:formatCode>General</c:formatCode>
                <c:ptCount val="3"/>
                <c:pt idx="0">
                  <c:v>59</c:v>
                </c:pt>
                <c:pt idx="1">
                  <c:v>14.000000000000002</c:v>
                </c:pt>
                <c:pt idx="2">
                  <c:v>10</c:v>
                </c:pt>
              </c:numCache>
            </c:numRef>
          </c:val>
          <c:extLst>
            <c:ext xmlns:c16="http://schemas.microsoft.com/office/drawing/2014/chart" uri="{C3380CC4-5D6E-409C-BE32-E72D297353CC}">
              <c16:uniqueId val="{00000003-7BB7-4C20-9495-E025E41F4A70}"/>
            </c:ext>
          </c:extLst>
        </c:ser>
        <c:ser>
          <c:idx val="1"/>
          <c:order val="1"/>
          <c:spPr>
            <a:solidFill>
              <a:srgbClr val="007770"/>
            </a:solidFill>
            <a:ln>
              <a:noFill/>
            </a:ln>
          </c:spPr>
          <c:invertIfNegative val="0"/>
          <c:dLbls>
            <c:dLbl>
              <c:idx val="0"/>
              <c:layout>
                <c:manualLayout>
                  <c:x val="0"/>
                  <c:y val="-2.6863666890530559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7BB7-4C20-9495-E025E41F4A70}"/>
                </c:ext>
              </c:extLst>
            </c:dLbl>
            <c:dLbl>
              <c:idx val="1"/>
              <c:layout>
                <c:manualLayout>
                  <c:x val="0"/>
                  <c:y val="-2.6863666890530559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7BB7-4C20-9495-E025E41F4A70}"/>
                </c:ext>
              </c:extLst>
            </c:dLbl>
            <c:dLbl>
              <c:idx val="2"/>
              <c:layout>
                <c:manualLayout>
                  <c:x val="0"/>
                  <c:y val="-2.6863666890530559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7BB7-4C20-9495-E025E41F4A7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Sheet1!$A$2:$C$2</c:f>
              <c:numCache>
                <c:formatCode>General</c:formatCode>
                <c:ptCount val="3"/>
                <c:pt idx="0">
                  <c:v>41</c:v>
                </c:pt>
                <c:pt idx="1">
                  <c:v>86</c:v>
                </c:pt>
                <c:pt idx="2">
                  <c:v>10</c:v>
                </c:pt>
              </c:numCache>
            </c:numRef>
          </c:val>
          <c:extLst>
            <c:ext xmlns:c16="http://schemas.microsoft.com/office/drawing/2014/chart" uri="{C3380CC4-5D6E-409C-BE32-E72D297353CC}">
              <c16:uniqueId val="{00000007-7BB7-4C20-9495-E025E41F4A70}"/>
            </c:ext>
          </c:extLst>
        </c:ser>
        <c:dLbls>
          <c:showLegendKey val="0"/>
          <c:showVal val="0"/>
          <c:showCatName val="0"/>
          <c:showSerName val="0"/>
          <c:showPercent val="0"/>
          <c:showBubbleSize val="0"/>
        </c:dLbls>
        <c:gapWidth val="80"/>
        <c:overlap val="100"/>
        <c:axId val="784374168"/>
        <c:axId val="1"/>
      </c:barChart>
      <c:lineChart>
        <c:grouping val="standard"/>
        <c:varyColors val="0"/>
        <c:ser>
          <c:idx val="2"/>
          <c:order val="2"/>
          <c:spPr>
            <a:ln w="28575" algn="ctr">
              <a:solidFill>
                <a:schemeClr val="tx2"/>
              </a:solidFill>
              <a:prstDash val="solid"/>
            </a:ln>
          </c:spPr>
          <c:marker>
            <c:symbol val="none"/>
          </c:marker>
          <c:dPt>
            <c:idx val="0"/>
            <c:marker>
              <c:symbol val="circle"/>
              <c:size val="5"/>
              <c:spPr>
                <a:solidFill>
                  <a:schemeClr val="tx2"/>
                </a:solidFill>
                <a:ln w="9525" algn="ctr">
                  <a:solidFill>
                    <a:schemeClr val="tx2"/>
                  </a:solidFill>
                  <a:prstDash val="solid"/>
                </a:ln>
              </c:spPr>
            </c:marker>
            <c:bubble3D val="0"/>
            <c:extLst>
              <c:ext xmlns:c16="http://schemas.microsoft.com/office/drawing/2014/chart" uri="{C3380CC4-5D6E-409C-BE32-E72D297353CC}">
                <c16:uniqueId val="{00000008-7BB7-4C20-9495-E025E41F4A70}"/>
              </c:ext>
            </c:extLst>
          </c:dPt>
          <c:dPt>
            <c:idx val="1"/>
            <c:marker>
              <c:symbol val="circle"/>
              <c:size val="5"/>
              <c:spPr>
                <a:solidFill>
                  <a:schemeClr val="tx2"/>
                </a:solidFill>
                <a:ln w="9525" algn="ctr">
                  <a:solidFill>
                    <a:schemeClr val="tx2"/>
                  </a:solidFill>
                  <a:prstDash val="solid"/>
                </a:ln>
              </c:spPr>
            </c:marker>
            <c:bubble3D val="0"/>
            <c:extLst>
              <c:ext xmlns:c16="http://schemas.microsoft.com/office/drawing/2014/chart" uri="{C3380CC4-5D6E-409C-BE32-E72D297353CC}">
                <c16:uniqueId val="{00000009-7BB7-4C20-9495-E025E41F4A70}"/>
              </c:ext>
            </c:extLst>
          </c:dPt>
          <c:dPt>
            <c:idx val="2"/>
            <c:marker>
              <c:symbol val="circle"/>
              <c:size val="5"/>
              <c:spPr>
                <a:solidFill>
                  <a:schemeClr val="tx2"/>
                </a:solidFill>
                <a:ln w="9525" algn="ctr">
                  <a:solidFill>
                    <a:schemeClr val="tx2"/>
                  </a:solidFill>
                  <a:prstDash val="solid"/>
                </a:ln>
              </c:spPr>
            </c:marker>
            <c:bubble3D val="0"/>
            <c:extLst>
              <c:ext xmlns:c16="http://schemas.microsoft.com/office/drawing/2014/chart" uri="{C3380CC4-5D6E-409C-BE32-E72D297353CC}">
                <c16:uniqueId val="{0000000A-7BB7-4C20-9495-E025E41F4A70}"/>
              </c:ext>
            </c:extLst>
          </c:dPt>
          <c:val>
            <c:numRef>
              <c:f>Sheet1!$A$3:$C$3</c:f>
              <c:numCache>
                <c:formatCode>General</c:formatCode>
                <c:ptCount val="3"/>
                <c:pt idx="0">
                  <c:v>6.0378436771726163</c:v>
                </c:pt>
                <c:pt idx="1">
                  <c:v>24.415549693475814</c:v>
                </c:pt>
                <c:pt idx="2">
                  <c:v>8.00597388923061</c:v>
                </c:pt>
              </c:numCache>
            </c:numRef>
          </c:val>
          <c:smooth val="0"/>
          <c:extLst>
            <c:ext xmlns:c16="http://schemas.microsoft.com/office/drawing/2014/chart" uri="{C3380CC4-5D6E-409C-BE32-E72D297353CC}">
              <c16:uniqueId val="{0000000B-7BB7-4C20-9495-E025E41F4A70}"/>
            </c:ext>
          </c:extLst>
        </c:ser>
        <c:dLbls>
          <c:showLegendKey val="0"/>
          <c:showVal val="0"/>
          <c:showCatName val="0"/>
          <c:showSerName val="0"/>
          <c:showPercent val="0"/>
          <c:showBubbleSize val="0"/>
        </c:dLbls>
        <c:marker val="1"/>
        <c:smooth val="0"/>
        <c:axId val="3"/>
        <c:axId val="2"/>
      </c:lineChart>
      <c:catAx>
        <c:axId val="784374168"/>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100"/>
          <c:min val="0"/>
        </c:scaling>
        <c:delete val="0"/>
        <c:axPos val="l"/>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000" kern="1200">
                <a:solidFill>
                  <a:srgbClr val="000000"/>
                </a:solidFill>
                <a:latin typeface="+mn-lt"/>
                <a:ea typeface="+mn-ea"/>
                <a:cs typeface="+mn-cs"/>
              </a:defRPr>
            </a:pPr>
            <a:endParaRPr lang="ru-RU"/>
          </a:p>
        </c:txPr>
        <c:crossAx val="784374168"/>
        <c:crosses val="min"/>
        <c:crossBetween val="between"/>
        <c:majorUnit val="10"/>
      </c:valAx>
      <c:valAx>
        <c:axId val="2"/>
        <c:scaling>
          <c:orientation val="minMax"/>
          <c:max val="25"/>
          <c:min val="0"/>
        </c:scaling>
        <c:delete val="0"/>
        <c:axPos val="r"/>
        <c:majorGridlines>
          <c:spPr>
            <a:ln>
              <a:noFill/>
            </a:ln>
          </c:spPr>
        </c:majorGridlines>
        <c:numFmt formatCode="#,##0;&quot;-&quot;#,##0" sourceLinked="0"/>
        <c:majorTickMark val="out"/>
        <c:minorTickMark val="none"/>
        <c:tickLblPos val="nextTo"/>
        <c:spPr>
          <a:ln w="9525" algn="ctr">
            <a:solidFill>
              <a:schemeClr val="tx1"/>
            </a:solidFill>
            <a:prstDash val="solid"/>
          </a:ln>
        </c:spPr>
        <c:txPr>
          <a:bodyPr wrap="none"/>
          <a:lstStyle/>
          <a:p>
            <a:pPr>
              <a:defRPr sz="1000" kern="1200">
                <a:solidFill>
                  <a:srgbClr val="000000"/>
                </a:solidFill>
                <a:latin typeface="+mn-lt"/>
                <a:ea typeface="+mn-ea"/>
                <a:cs typeface="+mn-cs"/>
              </a:defRPr>
            </a:pPr>
            <a:endParaRPr lang="ru-RU"/>
          </a:p>
        </c:txPr>
        <c:crossAx val="3"/>
        <c:crosses val="max"/>
        <c:crossBetween val="between"/>
        <c:majorUnit val="5"/>
      </c:valAx>
      <c:catAx>
        <c:axId val="3"/>
        <c:scaling>
          <c:orientation val="minMax"/>
        </c:scaling>
        <c:delete val="1"/>
        <c:axPos val="b"/>
        <c:majorTickMark val="out"/>
        <c:minorTickMark val="none"/>
        <c:tickLblPos val="nextTo"/>
        <c:crossAx val="2"/>
        <c:crosses val="min"/>
        <c:auto val="0"/>
        <c:lblAlgn val="ctr"/>
        <c:lblOffset val="100"/>
        <c:noMultiLvlLbl val="0"/>
      </c:catAx>
    </c:plotArea>
    <c:plotVisOnly val="0"/>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3464526152252718E-2"/>
          <c:y val="3.1534263189812006E-2"/>
          <c:w val="0.97307094769549451"/>
          <c:h val="0.93693147362037599"/>
        </c:manualLayout>
      </c:layout>
      <c:barChart>
        <c:barDir val="col"/>
        <c:grouping val="stacked"/>
        <c:varyColors val="0"/>
        <c:ser>
          <c:idx val="0"/>
          <c:order val="0"/>
          <c:spPr>
            <a:solidFill>
              <a:srgbClr val="CCCCCC"/>
            </a:solidFill>
            <a:ln>
              <a:noFill/>
            </a:ln>
          </c:spPr>
          <c:invertIfNegative val="0"/>
          <c:dLbls>
            <c:dLbl>
              <c:idx val="0"/>
              <c:layout>
                <c:manualLayout>
                  <c:x val="0"/>
                  <c:y val="-2.4257125530624622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0819-4733-975A-B0AA230CE4BF}"/>
                </c:ext>
              </c:extLst>
            </c:dLbl>
            <c:dLbl>
              <c:idx val="1"/>
              <c:layout>
                <c:manualLayout>
                  <c:x val="0"/>
                  <c:y val="-2.4257125530624622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0819-4733-975A-B0AA230CE4BF}"/>
                </c:ext>
              </c:extLst>
            </c:dLbl>
            <c:dLbl>
              <c:idx val="2"/>
              <c:layout>
                <c:manualLayout>
                  <c:x val="0"/>
                  <c:y val="-2.4257125530624622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0819-4733-975A-B0AA230CE4BF}"/>
                </c:ext>
              </c:extLst>
            </c:dLbl>
            <c:dLbl>
              <c:idx val="3"/>
              <c:layout>
                <c:manualLayout>
                  <c:x val="0"/>
                  <c:y val="-2.4257125530624622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0819-4733-975A-B0AA230CE4BF}"/>
                </c:ext>
              </c:extLst>
            </c:dLbl>
            <c:dLbl>
              <c:idx val="4"/>
              <c:layout>
                <c:manualLayout>
                  <c:x val="0"/>
                  <c:y val="-2.4257125530624622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0819-4733-975A-B0AA230CE4BF}"/>
                </c:ext>
              </c:extLst>
            </c:dLbl>
            <c:dLbl>
              <c:idx val="5"/>
              <c:layout>
                <c:manualLayout>
                  <c:x val="0"/>
                  <c:y val="-2.4257125530624622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0819-4733-975A-B0AA230CE4BF}"/>
                </c:ext>
              </c:extLst>
            </c:dLbl>
            <c:dLbl>
              <c:idx val="6"/>
              <c:layout>
                <c:manualLayout>
                  <c:x val="0"/>
                  <c:y val="-3.0321406913280777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0819-4733-975A-B0AA230CE4BF}"/>
                </c:ext>
              </c:extLst>
            </c:dLbl>
            <c:dLbl>
              <c:idx val="7"/>
              <c:layout>
                <c:manualLayout>
                  <c:x val="0"/>
                  <c:y val="-2.4257125530624622E-3"/>
                </c:manualLayout>
              </c:layout>
              <c:numFmt formatCode="#,##0;&quot;-&quot;#,##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0819-4733-975A-B0AA230CE4B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Sheet1!$A$1:$H$1</c:f>
              <c:numCache>
                <c:formatCode>General</c:formatCode>
                <c:ptCount val="8"/>
                <c:pt idx="0">
                  <c:v>173</c:v>
                </c:pt>
                <c:pt idx="1">
                  <c:v>168</c:v>
                </c:pt>
                <c:pt idx="2">
                  <c:v>171</c:v>
                </c:pt>
                <c:pt idx="3">
                  <c:v>169</c:v>
                </c:pt>
                <c:pt idx="4">
                  <c:v>168</c:v>
                </c:pt>
                <c:pt idx="5">
                  <c:v>167</c:v>
                </c:pt>
                <c:pt idx="6">
                  <c:v>166</c:v>
                </c:pt>
                <c:pt idx="7">
                  <c:v>162</c:v>
                </c:pt>
              </c:numCache>
            </c:numRef>
          </c:val>
          <c:extLst>
            <c:ext xmlns:c16="http://schemas.microsoft.com/office/drawing/2014/chart" uri="{C3380CC4-5D6E-409C-BE32-E72D297353CC}">
              <c16:uniqueId val="{00000008-0819-4733-975A-B0AA230CE4BF}"/>
            </c:ext>
          </c:extLst>
        </c:ser>
        <c:ser>
          <c:idx val="1"/>
          <c:order val="1"/>
          <c:spPr>
            <a:solidFill>
              <a:schemeClr val="accent1"/>
            </a:solidFill>
            <a:ln>
              <a:noFill/>
            </a:ln>
          </c:spPr>
          <c:invertIfNegative val="0"/>
          <c:dLbls>
            <c:dLbl>
              <c:idx val="0"/>
              <c:layout>
                <c:manualLayout>
                  <c:x val="0"/>
                  <c:y val="-2.4257125530624622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0819-4733-975A-B0AA230CE4BF}"/>
                </c:ext>
              </c:extLst>
            </c:dLbl>
            <c:dLbl>
              <c:idx val="1"/>
              <c:layout>
                <c:manualLayout>
                  <c:x val="0"/>
                  <c:y val="-3.0321406913280777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0819-4733-975A-B0AA230CE4BF}"/>
                </c:ext>
              </c:extLst>
            </c:dLbl>
            <c:dLbl>
              <c:idx val="2"/>
              <c:layout>
                <c:manualLayout>
                  <c:x val="0"/>
                  <c:y val="-2.4257125530624622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0819-4733-975A-B0AA230CE4BF}"/>
                </c:ext>
              </c:extLst>
            </c:dLbl>
            <c:dLbl>
              <c:idx val="3"/>
              <c:layout>
                <c:manualLayout>
                  <c:x val="0"/>
                  <c:y val="-2.4257125530624622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0819-4733-975A-B0AA230CE4BF}"/>
                </c:ext>
              </c:extLst>
            </c:dLbl>
            <c:dLbl>
              <c:idx val="4"/>
              <c:layout>
                <c:manualLayout>
                  <c:x val="0"/>
                  <c:y val="-3.0321406913280777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D-0819-4733-975A-B0AA230CE4BF}"/>
                </c:ext>
              </c:extLst>
            </c:dLbl>
            <c:dLbl>
              <c:idx val="5"/>
              <c:layout>
                <c:manualLayout>
                  <c:x val="0"/>
                  <c:y val="-2.4257125530624622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E-0819-4733-975A-B0AA230CE4BF}"/>
                </c:ext>
              </c:extLst>
            </c:dLbl>
            <c:dLbl>
              <c:idx val="6"/>
              <c:layout>
                <c:manualLayout>
                  <c:x val="0"/>
                  <c:y val="-2.4257125530624622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F-0819-4733-975A-B0AA230CE4BF}"/>
                </c:ext>
              </c:extLst>
            </c:dLbl>
            <c:dLbl>
              <c:idx val="7"/>
              <c:layout>
                <c:manualLayout>
                  <c:x val="0"/>
                  <c:y val="-2.4257125530624622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0-0819-4733-975A-B0AA230CE4B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Sheet1!$A$2:$H$2</c:f>
              <c:numCache>
                <c:formatCode>General</c:formatCode>
                <c:ptCount val="8"/>
                <c:pt idx="0">
                  <c:v>94</c:v>
                </c:pt>
                <c:pt idx="1">
                  <c:v>91</c:v>
                </c:pt>
                <c:pt idx="2">
                  <c:v>92</c:v>
                </c:pt>
                <c:pt idx="3">
                  <c:v>92</c:v>
                </c:pt>
                <c:pt idx="4">
                  <c:v>91</c:v>
                </c:pt>
                <c:pt idx="5">
                  <c:v>91</c:v>
                </c:pt>
                <c:pt idx="6">
                  <c:v>92</c:v>
                </c:pt>
                <c:pt idx="7">
                  <c:v>90</c:v>
                </c:pt>
              </c:numCache>
            </c:numRef>
          </c:val>
          <c:extLst>
            <c:ext xmlns:c16="http://schemas.microsoft.com/office/drawing/2014/chart" uri="{C3380CC4-5D6E-409C-BE32-E72D297353CC}">
              <c16:uniqueId val="{00000011-0819-4733-975A-B0AA230CE4BF}"/>
            </c:ext>
          </c:extLst>
        </c:ser>
        <c:dLbls>
          <c:showLegendKey val="0"/>
          <c:showVal val="0"/>
          <c:showCatName val="0"/>
          <c:showSerName val="0"/>
          <c:showPercent val="0"/>
          <c:showBubbleSize val="0"/>
        </c:dLbls>
        <c:gapWidth val="80"/>
        <c:overlap val="100"/>
        <c:axId val="966783936"/>
        <c:axId val="1"/>
      </c:barChart>
      <c:catAx>
        <c:axId val="966783936"/>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267"/>
          <c:min val="0"/>
        </c:scaling>
        <c:delete val="1"/>
        <c:axPos val="l"/>
        <c:numFmt formatCode="General" sourceLinked="1"/>
        <c:majorTickMark val="out"/>
        <c:minorTickMark val="none"/>
        <c:tickLblPos val="nextTo"/>
        <c:crossAx val="966783936"/>
        <c:crosses val="min"/>
        <c:crossBetween val="between"/>
      </c:valAx>
    </c:plotArea>
    <c:plotVisOnly val="0"/>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393442622950821E-2"/>
          <c:y val="2.8477546549835708E-2"/>
          <c:w val="0.96721311475409832"/>
          <c:h val="0.94304490690032861"/>
        </c:manualLayout>
      </c:layout>
      <c:barChart>
        <c:barDir val="col"/>
        <c:grouping val="clustered"/>
        <c:varyColors val="0"/>
        <c:ser>
          <c:idx val="0"/>
          <c:order val="0"/>
          <c:spPr>
            <a:solidFill>
              <a:schemeClr val="accent5"/>
            </a:solidFill>
            <a:ln>
              <a:noFill/>
            </a:ln>
          </c:spPr>
          <c:invertIfNegative val="0"/>
          <c:dLbls>
            <c:dLbl>
              <c:idx val="1"/>
              <c:layout>
                <c:manualLayout>
                  <c:x val="0"/>
                  <c:y val="-0.25410733844468786"/>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6FAF-450F-89F9-1F6262653605}"/>
                </c:ext>
              </c:extLst>
            </c:dLbl>
            <c:dLbl>
              <c:idx val="2"/>
              <c:layout>
                <c:manualLayout>
                  <c:x val="0"/>
                  <c:y val="-0.1982475355969332"/>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6FAF-450F-89F9-1F6262653605}"/>
                </c:ext>
              </c:extLst>
            </c:dLbl>
            <c:dLbl>
              <c:idx val="3"/>
              <c:layout>
                <c:manualLayout>
                  <c:x val="0"/>
                  <c:y val="-0.41894852135815991"/>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6FAF-450F-89F9-1F626265360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Sheet1!$A$1:$D$1</c:f>
              <c:numCache>
                <c:formatCode>General</c:formatCode>
                <c:ptCount val="4"/>
                <c:pt idx="0">
                  <c:v>8.5610795454545467</c:v>
                </c:pt>
                <c:pt idx="1">
                  <c:v>4</c:v>
                </c:pt>
                <c:pt idx="2">
                  <c:v>3</c:v>
                </c:pt>
                <c:pt idx="3">
                  <c:v>7</c:v>
                </c:pt>
              </c:numCache>
            </c:numRef>
          </c:val>
          <c:extLst>
            <c:ext xmlns:c16="http://schemas.microsoft.com/office/drawing/2014/chart" uri="{C3380CC4-5D6E-409C-BE32-E72D297353CC}">
              <c16:uniqueId val="{00000003-6FAF-450F-89F9-1F6262653605}"/>
            </c:ext>
          </c:extLst>
        </c:ser>
        <c:ser>
          <c:idx val="1"/>
          <c:order val="1"/>
          <c:spPr>
            <a:solidFill>
              <a:srgbClr val="007770"/>
            </a:solidFill>
            <a:ln>
              <a:noFill/>
            </a:ln>
          </c:spPr>
          <c:invertIfNegative val="0"/>
          <c:dLbls>
            <c:dLbl>
              <c:idx val="0"/>
              <c:layout>
                <c:manualLayout>
                  <c:x val="0"/>
                  <c:y val="-5.6407447973713033E-2"/>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6FAF-450F-89F9-1F6262653605}"/>
                </c:ext>
              </c:extLst>
            </c:dLbl>
            <c:dLbl>
              <c:idx val="1"/>
              <c:layout>
                <c:manualLayout>
                  <c:x val="0"/>
                  <c:y val="-9.2004381161007662E-2"/>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6FAF-450F-89F9-1F6262653605}"/>
                </c:ext>
              </c:extLst>
            </c:dLbl>
            <c:dLbl>
              <c:idx val="2"/>
              <c:layout>
                <c:manualLayout>
                  <c:x val="0"/>
                  <c:y val="-0.1982475355969332"/>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6FAF-450F-89F9-1F6262653605}"/>
                </c:ext>
              </c:extLst>
            </c:dLbl>
            <c:dLbl>
              <c:idx val="3"/>
              <c:layout>
                <c:manualLayout>
                  <c:x val="0"/>
                  <c:y val="6.024096385542169E-3"/>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6FAF-450F-89F9-1F626265360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Sheet1!$A$2:$D$2</c:f>
              <c:numCache>
                <c:formatCode>General</c:formatCode>
                <c:ptCount val="4"/>
                <c:pt idx="0">
                  <c:v>0.63481456732375496</c:v>
                </c:pt>
                <c:pt idx="1">
                  <c:v>1.0582010582010599</c:v>
                </c:pt>
                <c:pt idx="2">
                  <c:v>3</c:v>
                </c:pt>
                <c:pt idx="3">
                  <c:v>7.1181614805775895E-2</c:v>
                </c:pt>
              </c:numCache>
            </c:numRef>
          </c:val>
          <c:extLst>
            <c:ext xmlns:c16="http://schemas.microsoft.com/office/drawing/2014/chart" uri="{C3380CC4-5D6E-409C-BE32-E72D297353CC}">
              <c16:uniqueId val="{00000008-6FAF-450F-89F9-1F6262653605}"/>
            </c:ext>
          </c:extLst>
        </c:ser>
        <c:ser>
          <c:idx val="2"/>
          <c:order val="2"/>
          <c:spPr>
            <a:solidFill>
              <a:schemeClr val="accent3"/>
            </a:solidFill>
            <a:ln>
              <a:noFill/>
            </a:ln>
          </c:spPr>
          <c:invertIfNegative val="0"/>
          <c:dLbls>
            <c:dLbl>
              <c:idx val="0"/>
              <c:layout>
                <c:manualLayout>
                  <c:x val="0"/>
                  <c:y val="-0.17250821467688937"/>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6FAF-450F-89F9-1F6262653605}"/>
                </c:ext>
              </c:extLst>
            </c:dLbl>
            <c:dLbl>
              <c:idx val="1"/>
              <c:layout>
                <c:manualLayout>
                  <c:x val="0"/>
                  <c:y val="-0.12102957283680175"/>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A-6FAF-450F-89F9-1F6262653605}"/>
                </c:ext>
              </c:extLst>
            </c:dLbl>
            <c:dLbl>
              <c:idx val="2"/>
              <c:layout>
                <c:manualLayout>
                  <c:x val="0"/>
                  <c:y val="-0.19277108433734941"/>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B-6FAF-450F-89F9-1F6262653605}"/>
                </c:ext>
              </c:extLst>
            </c:dLbl>
            <c:dLbl>
              <c:idx val="3"/>
              <c:layout>
                <c:manualLayout>
                  <c:x val="0"/>
                  <c:y val="-9.2004381161007662E-2"/>
                </c:manualLayout>
              </c:layout>
              <c:numFmt formatCode="#,##0.0;&quot;-&quot;#,##0.0" sourceLinked="0"/>
              <c:spPr>
                <a:noFill/>
                <a:ln>
                  <a:noFill/>
                </a:ln>
              </c:spPr>
              <c:txPr>
                <a:bodyPr wrap="none"/>
                <a:lstStyle/>
                <a:p>
                  <a:pPr>
                    <a:defRPr sz="1000" kern="1200">
                      <a:solidFill>
                        <a:srgbClr val="000000"/>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C-6FAF-450F-89F9-1F626265360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Sheet1!$A$3:$D$3</c:f>
              <c:numCache>
                <c:formatCode>General</c:formatCode>
                <c:ptCount val="4"/>
                <c:pt idx="0">
                  <c:v>2.53130828670397</c:v>
                </c:pt>
                <c:pt idx="1">
                  <c:v>1.5898251192368837</c:v>
                </c:pt>
                <c:pt idx="2">
                  <c:v>2.8957528957528957</c:v>
                </c:pt>
                <c:pt idx="3">
                  <c:v>1.062215477996965</c:v>
                </c:pt>
              </c:numCache>
            </c:numRef>
          </c:val>
          <c:extLst>
            <c:ext xmlns:c16="http://schemas.microsoft.com/office/drawing/2014/chart" uri="{C3380CC4-5D6E-409C-BE32-E72D297353CC}">
              <c16:uniqueId val="{0000000D-6FAF-450F-89F9-1F6262653605}"/>
            </c:ext>
          </c:extLst>
        </c:ser>
        <c:dLbls>
          <c:showLegendKey val="0"/>
          <c:showVal val="0"/>
          <c:showCatName val="0"/>
          <c:showSerName val="0"/>
          <c:showPercent val="0"/>
          <c:showBubbleSize val="0"/>
        </c:dLbls>
        <c:gapWidth val="80"/>
        <c:axId val="839158392"/>
        <c:axId val="1"/>
      </c:barChart>
      <c:catAx>
        <c:axId val="839158392"/>
        <c:scaling>
          <c:orientation val="minMax"/>
        </c:scaling>
        <c:delete val="0"/>
        <c:axPos val="b"/>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8.5610795454545467"/>
          <c:min val="0"/>
        </c:scaling>
        <c:delete val="0"/>
        <c:axPos val="l"/>
        <c:majorGridlines>
          <c:spPr>
            <a:ln>
              <a:noFill/>
            </a:ln>
          </c:spPr>
        </c:majorGridlines>
        <c:numFmt formatCode="General" sourceLinked="1"/>
        <c:majorTickMark val="none"/>
        <c:minorTickMark val="none"/>
        <c:tickLblPos val="none"/>
        <c:spPr>
          <a:ln w="9525" algn="ctr">
            <a:solidFill>
              <a:schemeClr val="tx1"/>
            </a:solidFill>
            <a:prstDash val="solid"/>
          </a:ln>
        </c:spPr>
        <c:crossAx val="839158392"/>
        <c:crosses val="min"/>
        <c:crossBetween val="between"/>
        <c:majorUnit val="1"/>
      </c:valAx>
    </c:plotArea>
    <c:plotVisOnly val="0"/>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9900497512437811E-2"/>
          <c:y val="3.6905606813342796E-2"/>
          <c:w val="0.96019900497512434"/>
          <c:h val="0.92618878637331437"/>
        </c:manualLayout>
      </c:layout>
      <c:barChart>
        <c:barDir val="bar"/>
        <c:grouping val="stacked"/>
        <c:varyColors val="0"/>
        <c:ser>
          <c:idx val="0"/>
          <c:order val="0"/>
          <c:spPr>
            <a:solidFill>
              <a:srgbClr val="364D6E"/>
            </a:solidFill>
            <a:ln>
              <a:noFill/>
            </a:ln>
          </c:spPr>
          <c:invertIfNegative val="0"/>
          <c:dLbls>
            <c:dLbl>
              <c:idx val="0"/>
              <c:layout>
                <c:manualLayout>
                  <c:x val="0"/>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64FD-4507-8C99-8D3D1D5D0040}"/>
                </c:ext>
              </c:extLst>
            </c:dLbl>
            <c:dLbl>
              <c:idx val="1"/>
              <c:layout>
                <c:manualLayout>
                  <c:x val="0"/>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64FD-4507-8C99-8D3D1D5D0040}"/>
                </c:ext>
              </c:extLst>
            </c:dLbl>
            <c:dLbl>
              <c:idx val="2"/>
              <c:layout>
                <c:manualLayout>
                  <c:x val="0"/>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64FD-4507-8C99-8D3D1D5D0040}"/>
                </c:ext>
              </c:extLst>
            </c:dLbl>
            <c:dLbl>
              <c:idx val="3"/>
              <c:layout>
                <c:manualLayout>
                  <c:x val="0"/>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64FD-4507-8C99-8D3D1D5D004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Sheet1!$A$1:$D$1</c:f>
              <c:numCache>
                <c:formatCode>General</c:formatCode>
                <c:ptCount val="4"/>
                <c:pt idx="0">
                  <c:v>21.5</c:v>
                </c:pt>
                <c:pt idx="1">
                  <c:v>13</c:v>
                </c:pt>
                <c:pt idx="2">
                  <c:v>29.2</c:v>
                </c:pt>
                <c:pt idx="3">
                  <c:v>49.1</c:v>
                </c:pt>
              </c:numCache>
            </c:numRef>
          </c:val>
          <c:extLst>
            <c:ext xmlns:c16="http://schemas.microsoft.com/office/drawing/2014/chart" uri="{C3380CC4-5D6E-409C-BE32-E72D297353CC}">
              <c16:uniqueId val="{00000004-64FD-4507-8C99-8D3D1D5D0040}"/>
            </c:ext>
          </c:extLst>
        </c:ser>
        <c:ser>
          <c:idx val="1"/>
          <c:order val="1"/>
          <c:spPr>
            <a:solidFill>
              <a:schemeClr val="accent1"/>
            </a:solidFill>
            <a:ln>
              <a:noFill/>
            </a:ln>
          </c:spPr>
          <c:invertIfNegative val="0"/>
          <c:dLbls>
            <c:dLbl>
              <c:idx val="0"/>
              <c:layout>
                <c:manualLayout>
                  <c:x val="-3.8270187523918868E-4"/>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64FD-4507-8C99-8D3D1D5D0040}"/>
                </c:ext>
              </c:extLst>
            </c:dLbl>
            <c:dLbl>
              <c:idx val="1"/>
              <c:layout>
                <c:manualLayout>
                  <c:x val="0"/>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64FD-4507-8C99-8D3D1D5D0040}"/>
                </c:ext>
              </c:extLst>
            </c:dLbl>
            <c:dLbl>
              <c:idx val="2"/>
              <c:layout>
                <c:manualLayout>
                  <c:x val="-3.8270187523918868E-4"/>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7-64FD-4507-8C99-8D3D1D5D0040}"/>
                </c:ext>
              </c:extLst>
            </c:dLbl>
            <c:dLbl>
              <c:idx val="3"/>
              <c:layout>
                <c:manualLayout>
                  <c:x val="0"/>
                  <c:y val="2.8388928317955998E-3"/>
                </c:manualLayout>
              </c:layout>
              <c:numFmt formatCode="#,##0;&quot;-&quot;#,##0" sourceLinked="0"/>
              <c:spPr>
                <a:noFill/>
                <a:ln>
                  <a:noFill/>
                </a:ln>
              </c:spPr>
              <c:txPr>
                <a:bodyPr wrap="none"/>
                <a:lstStyle/>
                <a:p>
                  <a:pPr>
                    <a:defRPr sz="1000" kern="1200">
                      <a:solidFill>
                        <a:schemeClr val="bg1"/>
                      </a:solidFill>
                      <a:latin typeface="+mn-lt"/>
                      <a:ea typeface="+mn-ea"/>
                      <a:cs typeface="+mn-cs"/>
                    </a:defRPr>
                  </a:pPr>
                  <a:endParaRPr lang="ru-RU"/>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8-64FD-4507-8C99-8D3D1D5D004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Sheet1!$A$2:$D$2</c:f>
              <c:numCache>
                <c:formatCode>General</c:formatCode>
                <c:ptCount val="4"/>
                <c:pt idx="0">
                  <c:v>14.399999999999999</c:v>
                </c:pt>
                <c:pt idx="1">
                  <c:v>25</c:v>
                </c:pt>
                <c:pt idx="2">
                  <c:v>31.099999999999998</c:v>
                </c:pt>
                <c:pt idx="3">
                  <c:v>37.9</c:v>
                </c:pt>
              </c:numCache>
            </c:numRef>
          </c:val>
          <c:extLst>
            <c:ext xmlns:c16="http://schemas.microsoft.com/office/drawing/2014/chart" uri="{C3380CC4-5D6E-409C-BE32-E72D297353CC}">
              <c16:uniqueId val="{00000009-64FD-4507-8C99-8D3D1D5D0040}"/>
            </c:ext>
          </c:extLst>
        </c:ser>
        <c:dLbls>
          <c:showLegendKey val="0"/>
          <c:showVal val="0"/>
          <c:showCatName val="0"/>
          <c:showSerName val="0"/>
          <c:showPercent val="0"/>
          <c:showBubbleSize val="0"/>
        </c:dLbls>
        <c:gapWidth val="80"/>
        <c:overlap val="100"/>
        <c:axId val="892309472"/>
        <c:axId val="1"/>
      </c:barChart>
      <c:catAx>
        <c:axId val="892309472"/>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1"/>
        <c:crosses val="min"/>
        <c:auto val="0"/>
        <c:lblAlgn val="ctr"/>
        <c:lblOffset val="100"/>
        <c:noMultiLvlLbl val="0"/>
      </c:catAx>
      <c:valAx>
        <c:axId val="1"/>
        <c:scaling>
          <c:orientation val="minMax"/>
          <c:max val="87"/>
          <c:min val="0"/>
        </c:scaling>
        <c:delete val="1"/>
        <c:axPos val="t"/>
        <c:numFmt formatCode="General" sourceLinked="1"/>
        <c:majorTickMark val="out"/>
        <c:minorTickMark val="none"/>
        <c:tickLblPos val="nextTo"/>
        <c:crossAx val="892309472"/>
        <c:crosses val="min"/>
        <c:crossBetween val="between"/>
      </c:valAx>
    </c:plotArea>
    <c:plotVisOnly val="0"/>
    <c:dispBlanksAs val="gap"/>
    <c:showDLblsOverMax val="1"/>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xfrm>
            <a:off x="1143000" y="685800"/>
            <a:ext cx="4572000" cy="3429000"/>
          </a:xfrm>
          <a:prstGeom prst="rect">
            <a:avLst/>
          </a:prstGeom>
        </p:spPr>
        <p:txBody>
          <a:bodyPr/>
          <a:lstStyle/>
          <a:p>
            <a:endParaRPr/>
          </a:p>
        </p:txBody>
      </p:sp>
      <p:sp>
        <p:nvSpPr>
          <p:cNvPr id="192" name="Shape 1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Пустой">
    <p:spTree>
      <p:nvGrpSpPr>
        <p:cNvPr id="1" name=""/>
        <p:cNvGrpSpPr/>
        <p:nvPr/>
      </p:nvGrpSpPr>
      <p:grpSpPr>
        <a:xfrm>
          <a:off x="0" y="0"/>
          <a:ext cx="0" cy="0"/>
          <a:chOff x="0" y="0"/>
          <a:chExt cx="0" cy="0"/>
        </a:xfrm>
      </p:grpSpPr>
      <p:sp>
        <p:nvSpPr>
          <p:cNvPr id="18" name="TextBox 32"/>
          <p:cNvSpPr txBox="1">
            <a:spLocks noGrp="1"/>
          </p:cNvSpPr>
          <p:nvPr>
            <p:ph type="body" sz="quarter" idx="13"/>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19" name="TextBox 27"/>
          <p:cNvSpPr txBox="1">
            <a:spLocks noGrp="1"/>
          </p:cNvSpPr>
          <p:nvPr>
            <p:ph type="body" sz="quarter" idx="14"/>
          </p:nvPr>
        </p:nvSpPr>
        <p:spPr>
          <a:xfrm>
            <a:off x="1103535" y="497314"/>
            <a:ext cx="2255307" cy="396241"/>
          </a:xfrm>
          <a:prstGeom prst="rect">
            <a:avLst/>
          </a:prstGeom>
        </p:spPr>
        <p:txBody>
          <a:bodyPr>
            <a:spAutoFit/>
          </a:bodyPr>
          <a:lstStyle/>
          <a:p>
            <a:pPr marL="0" indent="0" defTabSz="12700">
              <a:lnSpc>
                <a:spcPct val="100000"/>
              </a:lnSpc>
              <a:spcBef>
                <a:spcPts val="1200"/>
              </a:spcBef>
              <a:buSzTx/>
              <a:buFontTx/>
              <a:buNone/>
              <a:defRPr sz="1000">
                <a:latin typeface="+mn-lt"/>
                <a:ea typeface="+mn-ea"/>
                <a:cs typeface="+mn-cs"/>
                <a:sym typeface="Helvetica"/>
              </a:defRPr>
            </a:pPr>
            <a:r>
              <a:t>Название подразделения</a:t>
            </a:r>
            <a:br/>
            <a:r>
              <a:t>в две или три строки (10pt)</a:t>
            </a:r>
          </a:p>
        </p:txBody>
      </p:sp>
      <p:sp>
        <p:nvSpPr>
          <p:cNvPr id="20" name="TextBox 30"/>
          <p:cNvSpPr txBox="1">
            <a:spLocks noGrp="1"/>
          </p:cNvSpPr>
          <p:nvPr>
            <p:ph type="body" sz="quarter" idx="15"/>
          </p:nvPr>
        </p:nvSpPr>
        <p:spPr>
          <a:xfrm>
            <a:off x="3411347" y="497314"/>
            <a:ext cx="2255306" cy="548641"/>
          </a:xfrm>
          <a:prstGeom prst="rect">
            <a:avLst/>
          </a:prstGeom>
        </p:spPr>
        <p:txBody>
          <a:bodyPr>
            <a:spAutoFit/>
          </a:bodyPr>
          <a:lstStyle/>
          <a:p>
            <a:pPr marL="0" indent="0" defTabSz="12700">
              <a:lnSpc>
                <a:spcPct val="100000"/>
              </a:lnSpc>
              <a:spcBef>
                <a:spcPts val="1200"/>
              </a:spcBef>
              <a:buSzTx/>
              <a:buFontTx/>
              <a:buNone/>
              <a:defRPr sz="1000">
                <a:latin typeface="+mn-lt"/>
                <a:ea typeface="+mn-ea"/>
                <a:cs typeface="+mn-cs"/>
                <a:sym typeface="Helvetica"/>
              </a:defRPr>
            </a:pPr>
            <a:r>
              <a:t>Название презентации может быть набрано в две или три строки (10pt)</a:t>
            </a:r>
          </a:p>
        </p:txBody>
      </p:sp>
      <p:sp>
        <p:nvSpPr>
          <p:cNvPr id="21" name="TextBox 31"/>
          <p:cNvSpPr txBox="1">
            <a:spLocks noGrp="1"/>
          </p:cNvSpPr>
          <p:nvPr>
            <p:ph type="body" sz="quarter" idx="16"/>
          </p:nvPr>
        </p:nvSpPr>
        <p:spPr>
          <a:xfrm>
            <a:off x="6203837" y="497314"/>
            <a:ext cx="2255307" cy="548641"/>
          </a:xfrm>
          <a:prstGeom prst="rect">
            <a:avLst/>
          </a:prstGeom>
        </p:spPr>
        <p:txBody>
          <a:bodyPr>
            <a:spAutoFit/>
          </a:bodyPr>
          <a:lstStyle/>
          <a:p>
            <a:pPr marL="0" indent="0" defTabSz="12700">
              <a:lnSpc>
                <a:spcPct val="100000"/>
              </a:lnSpc>
              <a:spcBef>
                <a:spcPts val="1200"/>
              </a:spcBef>
              <a:buSzTx/>
              <a:buFontTx/>
              <a:buNone/>
              <a:defRPr sz="1000">
                <a:latin typeface="+mn-lt"/>
                <a:ea typeface="+mn-ea"/>
                <a:cs typeface="+mn-cs"/>
                <a:sym typeface="Helvetica"/>
              </a:defRPr>
            </a:pPr>
            <a:r>
              <a:t>Название раздела может быть набрано в две или три строки (10pt)</a:t>
            </a:r>
          </a:p>
        </p:txBody>
      </p:sp>
      <p:sp>
        <p:nvSpPr>
          <p:cNvPr id="2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Таблица_1">
    <p:spTree>
      <p:nvGrpSpPr>
        <p:cNvPr id="1" name=""/>
        <p:cNvGrpSpPr/>
        <p:nvPr/>
      </p:nvGrpSpPr>
      <p:grpSpPr>
        <a:xfrm>
          <a:off x="0" y="0"/>
          <a:ext cx="0" cy="0"/>
          <a:chOff x="0" y="0"/>
          <a:chExt cx="0" cy="0"/>
        </a:xfrm>
      </p:grpSpPr>
      <p:sp>
        <p:nvSpPr>
          <p:cNvPr id="166" name="TextBox 28"/>
          <p:cNvSpPr txBox="1">
            <a:spLocks noGrp="1"/>
          </p:cNvSpPr>
          <p:nvPr>
            <p:ph type="body" sz="quarter" idx="13"/>
          </p:nvPr>
        </p:nvSpPr>
        <p:spPr>
          <a:xfrm>
            <a:off x="535695" y="1396903"/>
            <a:ext cx="7763686" cy="332741"/>
          </a:xfrm>
          <a:prstGeom prst="rect">
            <a:avLst/>
          </a:prstGeom>
        </p:spPr>
        <p:txBody>
          <a:bodyPr>
            <a:spAutoFit/>
          </a:bodyPr>
          <a:lstStyle>
            <a:lvl1pPr marL="0" indent="0" defTabSz="12700">
              <a:lnSpc>
                <a:spcPct val="100000"/>
              </a:lnSpc>
              <a:spcBef>
                <a:spcPts val="0"/>
              </a:spcBef>
              <a:buSzTx/>
              <a:buFontTx/>
              <a:buNone/>
              <a:defRPr sz="1600">
                <a:solidFill>
                  <a:srgbClr val="102D69"/>
                </a:solidFill>
                <a:latin typeface="+mn-lt"/>
                <a:ea typeface="+mn-ea"/>
                <a:cs typeface="+mn-cs"/>
                <a:sym typeface="Helvetica"/>
              </a:defRPr>
            </a:lvl1pPr>
          </a:lstStyle>
          <a:p>
            <a:r>
              <a:t>Name of graph. Please note that table titles should be smaller than headlines (16 pt) </a:t>
            </a:r>
          </a:p>
        </p:txBody>
      </p:sp>
      <p:sp>
        <p:nvSpPr>
          <p:cNvPr id="167" name="TextBox 29"/>
          <p:cNvSpPr txBox="1">
            <a:spLocks noGrp="1"/>
          </p:cNvSpPr>
          <p:nvPr>
            <p:ph type="body" sz="quarter" idx="14"/>
          </p:nvPr>
        </p:nvSpPr>
        <p:spPr>
          <a:xfrm>
            <a:off x="535694" y="5581215"/>
            <a:ext cx="7763687" cy="497841"/>
          </a:xfrm>
          <a:prstGeom prst="rect">
            <a:avLst/>
          </a:prstGeom>
        </p:spPr>
        <p:txBody>
          <a:bodyPr>
            <a:spAutoFit/>
          </a:bodyPr>
          <a:lstStyle>
            <a:lvl1pPr marL="0" indent="0" defTabSz="457200">
              <a:lnSpc>
                <a:spcPct val="100000"/>
              </a:lnSpc>
              <a:spcBef>
                <a:spcPts val="0"/>
              </a:spcBef>
              <a:buSzTx/>
              <a:buFontTx/>
              <a:buNone/>
              <a:defRPr sz="1333" b="1">
                <a:solidFill>
                  <a:srgbClr val="102D69"/>
                </a:solidFill>
                <a:latin typeface="+mn-lt"/>
                <a:ea typeface="+mn-ea"/>
                <a:cs typeface="+mn-cs"/>
                <a:sym typeface="Helvetica"/>
              </a:defRPr>
            </a:lvl1pPr>
          </a:lstStyle>
          <a:p>
            <a:r>
              <a:t>Notes, other clarifications or additional information should be presented in a smaller size (10 pt)</a:t>
            </a:r>
          </a:p>
        </p:txBody>
      </p:sp>
      <p:sp>
        <p:nvSpPr>
          <p:cNvPr id="168" name="TextBox 32"/>
          <p:cNvSpPr txBox="1">
            <a:spLocks noGrp="1"/>
          </p:cNvSpPr>
          <p:nvPr>
            <p:ph type="body" sz="quarter" idx="15"/>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169" name="TextBox 27"/>
          <p:cNvSpPr txBox="1">
            <a:spLocks noGrp="1"/>
          </p:cNvSpPr>
          <p:nvPr>
            <p:ph type="body" sz="quarter" idx="16"/>
          </p:nvPr>
        </p:nvSpPr>
        <p:spPr>
          <a:xfrm>
            <a:off x="1103535" y="497314"/>
            <a:ext cx="2082490"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170" name="TextBox 30"/>
          <p:cNvSpPr txBox="1">
            <a:spLocks noGrp="1"/>
          </p:cNvSpPr>
          <p:nvPr>
            <p:ph type="body" sz="quarter" idx="17"/>
          </p:nvPr>
        </p:nvSpPr>
        <p:spPr>
          <a:xfrm>
            <a:off x="3411347" y="497314"/>
            <a:ext cx="245639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171" name="TextBox 31"/>
          <p:cNvSpPr txBox="1">
            <a:spLocks noGrp="1"/>
          </p:cNvSpPr>
          <p:nvPr>
            <p:ph type="body" sz="quarter" idx="18"/>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17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Таблица_2">
    <p:spTree>
      <p:nvGrpSpPr>
        <p:cNvPr id="1" name=""/>
        <p:cNvGrpSpPr/>
        <p:nvPr/>
      </p:nvGrpSpPr>
      <p:grpSpPr>
        <a:xfrm>
          <a:off x="0" y="0"/>
          <a:ext cx="0" cy="0"/>
          <a:chOff x="0" y="0"/>
          <a:chExt cx="0" cy="0"/>
        </a:xfrm>
      </p:grpSpPr>
      <p:sp>
        <p:nvSpPr>
          <p:cNvPr id="179" name="TextBox 28"/>
          <p:cNvSpPr txBox="1">
            <a:spLocks noGrp="1"/>
          </p:cNvSpPr>
          <p:nvPr>
            <p:ph type="body" sz="quarter" idx="13"/>
          </p:nvPr>
        </p:nvSpPr>
        <p:spPr>
          <a:xfrm>
            <a:off x="535695" y="1396903"/>
            <a:ext cx="7763686" cy="332741"/>
          </a:xfrm>
          <a:prstGeom prst="rect">
            <a:avLst/>
          </a:prstGeom>
        </p:spPr>
        <p:txBody>
          <a:bodyPr>
            <a:spAutoFit/>
          </a:bodyPr>
          <a:lstStyle>
            <a:lvl1pPr marL="0" indent="0" defTabSz="12700">
              <a:lnSpc>
                <a:spcPct val="100000"/>
              </a:lnSpc>
              <a:spcBef>
                <a:spcPts val="0"/>
              </a:spcBef>
              <a:buSzTx/>
              <a:buFontTx/>
              <a:buNone/>
              <a:defRPr sz="1600">
                <a:solidFill>
                  <a:srgbClr val="102D69"/>
                </a:solidFill>
                <a:latin typeface="+mn-lt"/>
                <a:ea typeface="+mn-ea"/>
                <a:cs typeface="+mn-cs"/>
                <a:sym typeface="Helvetica"/>
              </a:defRPr>
            </a:lvl1pPr>
          </a:lstStyle>
          <a:p>
            <a:r>
              <a:t>Name of graph. Please note that table titles should be smaller than headlines (16 pt) </a:t>
            </a:r>
          </a:p>
        </p:txBody>
      </p:sp>
      <p:sp>
        <p:nvSpPr>
          <p:cNvPr id="180" name="TextBox 14"/>
          <p:cNvSpPr txBox="1">
            <a:spLocks noGrp="1"/>
          </p:cNvSpPr>
          <p:nvPr>
            <p:ph type="body" sz="quarter" idx="14"/>
          </p:nvPr>
        </p:nvSpPr>
        <p:spPr>
          <a:xfrm>
            <a:off x="8694382" y="2188739"/>
            <a:ext cx="2717271" cy="2936241"/>
          </a:xfrm>
          <a:prstGeom prst="rect">
            <a:avLst/>
          </a:prstGeom>
        </p:spPr>
        <p:txBody>
          <a:bodyPr>
            <a:spAutoFit/>
          </a:bodyPr>
          <a:lstStyle/>
          <a:p>
            <a:pPr marL="0" indent="0" defTabSz="12700">
              <a:lnSpc>
                <a:spcPct val="100000"/>
              </a:lnSpc>
              <a:spcBef>
                <a:spcPts val="1200"/>
              </a:spcBef>
              <a:buSzTx/>
              <a:buFontTx/>
              <a:buNone/>
              <a:defRPr sz="1300">
                <a:solidFill>
                  <a:srgbClr val="102D69"/>
                </a:solidFill>
                <a:latin typeface="+mn-lt"/>
                <a:ea typeface="+mn-ea"/>
                <a:cs typeface="+mn-cs"/>
                <a:sym typeface="Helvetica"/>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181" name="TextBox 32"/>
          <p:cNvSpPr txBox="1">
            <a:spLocks noGrp="1"/>
          </p:cNvSpPr>
          <p:nvPr>
            <p:ph type="body" sz="quarter" idx="15"/>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182" name="TextBox 27"/>
          <p:cNvSpPr txBox="1">
            <a:spLocks noGrp="1"/>
          </p:cNvSpPr>
          <p:nvPr>
            <p:ph type="body" sz="quarter" idx="16"/>
          </p:nvPr>
        </p:nvSpPr>
        <p:spPr>
          <a:xfrm>
            <a:off x="1103535" y="497314"/>
            <a:ext cx="2082490"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183" name="TextBox 30"/>
          <p:cNvSpPr txBox="1">
            <a:spLocks noGrp="1"/>
          </p:cNvSpPr>
          <p:nvPr>
            <p:ph type="body" sz="quarter" idx="17"/>
          </p:nvPr>
        </p:nvSpPr>
        <p:spPr>
          <a:xfrm>
            <a:off x="3411347" y="497314"/>
            <a:ext cx="245639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184" name="TextBox 31"/>
          <p:cNvSpPr txBox="1">
            <a:spLocks noGrp="1"/>
          </p:cNvSpPr>
          <p:nvPr>
            <p:ph type="body" sz="quarter" idx="18"/>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18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E1A970-EFEE-80C0-DA09-D2DB49BB710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360F704D-8264-ECC9-80C8-014723DAA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AA3C98CE-858D-93C8-94A5-29F08C502F51}"/>
              </a:ext>
            </a:extLst>
          </p:cNvPr>
          <p:cNvSpPr>
            <a:spLocks noGrp="1"/>
          </p:cNvSpPr>
          <p:nvPr>
            <p:ph type="dt" sz="half" idx="10"/>
          </p:nvPr>
        </p:nvSpPr>
        <p:spPr/>
        <p:txBody>
          <a:bodyPr/>
          <a:lstStyle/>
          <a:p>
            <a:endParaRPr lang="en-US"/>
          </a:p>
        </p:txBody>
      </p:sp>
      <p:sp>
        <p:nvSpPr>
          <p:cNvPr id="5" name="Нижний колонтитул 4">
            <a:extLst>
              <a:ext uri="{FF2B5EF4-FFF2-40B4-BE49-F238E27FC236}">
                <a16:creationId xmlns:a16="http://schemas.microsoft.com/office/drawing/2014/main" id="{49DC3EB8-428F-05CA-5E5C-D79C6C7D9B7C}"/>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150A3871-4CDE-39B2-0E67-CD6BDF3BE286}"/>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3641937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02BB79-7D5B-3873-E090-48B67D0B68E3}"/>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F3AAB553-C8CE-3A4C-DF00-44D35417651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E0483764-B9EE-C453-DAFE-727295FD7500}"/>
              </a:ext>
            </a:extLst>
          </p:cNvPr>
          <p:cNvSpPr>
            <a:spLocks noGrp="1"/>
          </p:cNvSpPr>
          <p:nvPr>
            <p:ph type="dt" sz="half" idx="10"/>
          </p:nvPr>
        </p:nvSpPr>
        <p:spPr/>
        <p:txBody>
          <a:bodyPr/>
          <a:lstStyle/>
          <a:p>
            <a:endParaRPr lang="en-US"/>
          </a:p>
        </p:txBody>
      </p:sp>
      <p:sp>
        <p:nvSpPr>
          <p:cNvPr id="5" name="Нижний колонтитул 4">
            <a:extLst>
              <a:ext uri="{FF2B5EF4-FFF2-40B4-BE49-F238E27FC236}">
                <a16:creationId xmlns:a16="http://schemas.microsoft.com/office/drawing/2014/main" id="{57BED798-F4CA-DCEF-968C-D010940CFB11}"/>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B1A500DD-2CF1-0ED7-5C9D-4EA986A8D945}"/>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1660437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D56062-30FE-1A74-03AD-2ACEA1C92B6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8B2887EC-5997-749D-895C-7E790AF418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7892A50-2AA5-4475-4D0C-DA8A7B20CCE4}"/>
              </a:ext>
            </a:extLst>
          </p:cNvPr>
          <p:cNvSpPr>
            <a:spLocks noGrp="1"/>
          </p:cNvSpPr>
          <p:nvPr>
            <p:ph type="dt" sz="half" idx="10"/>
          </p:nvPr>
        </p:nvSpPr>
        <p:spPr/>
        <p:txBody>
          <a:bodyPr/>
          <a:lstStyle/>
          <a:p>
            <a:endParaRPr lang="en-US"/>
          </a:p>
        </p:txBody>
      </p:sp>
      <p:sp>
        <p:nvSpPr>
          <p:cNvPr id="5" name="Нижний колонтитул 4">
            <a:extLst>
              <a:ext uri="{FF2B5EF4-FFF2-40B4-BE49-F238E27FC236}">
                <a16:creationId xmlns:a16="http://schemas.microsoft.com/office/drawing/2014/main" id="{DEF898F7-897C-FFB0-FB4C-7943E51D3B1A}"/>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9D0B8267-A254-471C-37E0-859B70261004}"/>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4106483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021C9D-C2F7-48B2-9B4A-5817EAB23895}"/>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CAE42729-42C0-C23A-A6D7-B2ABDDA3B0E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08F55863-18D0-FAB3-EF3C-5690A6EE27B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856CECDD-35D8-CD7C-3BCD-F18335CE75C2}"/>
              </a:ext>
            </a:extLst>
          </p:cNvPr>
          <p:cNvSpPr>
            <a:spLocks noGrp="1"/>
          </p:cNvSpPr>
          <p:nvPr>
            <p:ph type="dt" sz="half" idx="10"/>
          </p:nvPr>
        </p:nvSpPr>
        <p:spPr/>
        <p:txBody>
          <a:bodyPr/>
          <a:lstStyle/>
          <a:p>
            <a:endParaRPr lang="en-US"/>
          </a:p>
        </p:txBody>
      </p:sp>
      <p:sp>
        <p:nvSpPr>
          <p:cNvPr id="6" name="Нижний колонтитул 5">
            <a:extLst>
              <a:ext uri="{FF2B5EF4-FFF2-40B4-BE49-F238E27FC236}">
                <a16:creationId xmlns:a16="http://schemas.microsoft.com/office/drawing/2014/main" id="{934F6AED-C82D-8642-D73A-425521DA6AE5}"/>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83BAC2AE-FCC1-C46C-115E-2D848818ECD9}"/>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1395839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0B6E57-C5DD-3ADA-55DC-0D70CF969F6B}"/>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0D805E7C-6852-B936-6818-8A3FCB8808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61DF734-852B-4F28-2662-B799DC91854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FCA511A2-9BE7-2685-7388-705DECD276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EB496E4-4672-6EC2-361F-CC1AE4034C4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1620BDB5-629D-3C92-A97F-E891EA495735}"/>
              </a:ext>
            </a:extLst>
          </p:cNvPr>
          <p:cNvSpPr>
            <a:spLocks noGrp="1"/>
          </p:cNvSpPr>
          <p:nvPr>
            <p:ph type="dt" sz="half" idx="10"/>
          </p:nvPr>
        </p:nvSpPr>
        <p:spPr/>
        <p:txBody>
          <a:bodyPr/>
          <a:lstStyle/>
          <a:p>
            <a:endParaRPr lang="en-US"/>
          </a:p>
        </p:txBody>
      </p:sp>
      <p:sp>
        <p:nvSpPr>
          <p:cNvPr id="8" name="Нижний колонтитул 7">
            <a:extLst>
              <a:ext uri="{FF2B5EF4-FFF2-40B4-BE49-F238E27FC236}">
                <a16:creationId xmlns:a16="http://schemas.microsoft.com/office/drawing/2014/main" id="{9C0EAA1E-2EEC-C072-A1BD-EF008F18415A}"/>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70941B0B-33C3-19E7-93C7-C1F6B6BC6AC6}"/>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1767114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AA1EEA-05E6-EF79-2119-139B5461AC8A}"/>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AA7A2884-ED58-C19D-E29B-7CEE5EEE6FDE}"/>
              </a:ext>
            </a:extLst>
          </p:cNvPr>
          <p:cNvSpPr>
            <a:spLocks noGrp="1"/>
          </p:cNvSpPr>
          <p:nvPr>
            <p:ph type="dt" sz="half" idx="10"/>
          </p:nvPr>
        </p:nvSpPr>
        <p:spPr/>
        <p:txBody>
          <a:bodyPr/>
          <a:lstStyle/>
          <a:p>
            <a:endParaRPr lang="en-US"/>
          </a:p>
        </p:txBody>
      </p:sp>
      <p:sp>
        <p:nvSpPr>
          <p:cNvPr id="4" name="Нижний колонтитул 3">
            <a:extLst>
              <a:ext uri="{FF2B5EF4-FFF2-40B4-BE49-F238E27FC236}">
                <a16:creationId xmlns:a16="http://schemas.microsoft.com/office/drawing/2014/main" id="{1BAD8052-0CD9-7D26-2F80-FA453076716A}"/>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BBB4B2E2-A930-98F8-62E1-9FC54CFD67CF}"/>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696899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D59AE7D-C8CA-9520-BF9F-5F58294E262F}"/>
              </a:ext>
            </a:extLst>
          </p:cNvPr>
          <p:cNvSpPr>
            <a:spLocks noGrp="1"/>
          </p:cNvSpPr>
          <p:nvPr>
            <p:ph type="dt" sz="half" idx="10"/>
          </p:nvPr>
        </p:nvSpPr>
        <p:spPr/>
        <p:txBody>
          <a:bodyPr/>
          <a:lstStyle/>
          <a:p>
            <a:endParaRPr lang="en-US"/>
          </a:p>
        </p:txBody>
      </p:sp>
      <p:sp>
        <p:nvSpPr>
          <p:cNvPr id="3" name="Нижний колонтитул 2">
            <a:extLst>
              <a:ext uri="{FF2B5EF4-FFF2-40B4-BE49-F238E27FC236}">
                <a16:creationId xmlns:a16="http://schemas.microsoft.com/office/drawing/2014/main" id="{E4FDCEDC-1D5B-BF74-D8F3-2029E6A1F1D9}"/>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C48D59C3-B132-4AC5-9243-DFAC48A17C63}"/>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1361177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9CF0E6-8D29-A7B2-2DF5-2AC30384A98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1BFE08BC-C934-DEFC-5E40-5A4F844A1E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3A49ECBD-2697-BF07-54C4-E2C15826CE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A11C6E1-1D23-599D-8C7F-E63E51F95A35}"/>
              </a:ext>
            </a:extLst>
          </p:cNvPr>
          <p:cNvSpPr>
            <a:spLocks noGrp="1"/>
          </p:cNvSpPr>
          <p:nvPr>
            <p:ph type="dt" sz="half" idx="10"/>
          </p:nvPr>
        </p:nvSpPr>
        <p:spPr/>
        <p:txBody>
          <a:bodyPr/>
          <a:lstStyle/>
          <a:p>
            <a:endParaRPr lang="en-US"/>
          </a:p>
        </p:txBody>
      </p:sp>
      <p:sp>
        <p:nvSpPr>
          <p:cNvPr id="6" name="Нижний колонтитул 5">
            <a:extLst>
              <a:ext uri="{FF2B5EF4-FFF2-40B4-BE49-F238E27FC236}">
                <a16:creationId xmlns:a16="http://schemas.microsoft.com/office/drawing/2014/main" id="{14F58DE7-B7DE-9ECD-ED7C-89451752A0B2}"/>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915BAD75-BD99-0E32-A946-EACA8E1B0900}"/>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2201569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Обложка">
    <p:spTree>
      <p:nvGrpSpPr>
        <p:cNvPr id="1" name=""/>
        <p:cNvGrpSpPr/>
        <p:nvPr/>
      </p:nvGrpSpPr>
      <p:grpSpPr>
        <a:xfrm>
          <a:off x="0" y="0"/>
          <a:ext cx="0" cy="0"/>
          <a:chOff x="0" y="0"/>
          <a:chExt cx="0" cy="0"/>
        </a:xfrm>
      </p:grpSpPr>
      <p:grpSp>
        <p:nvGrpSpPr>
          <p:cNvPr id="31" name="Группа"/>
          <p:cNvGrpSpPr/>
          <p:nvPr/>
        </p:nvGrpSpPr>
        <p:grpSpPr>
          <a:xfrm>
            <a:off x="0" y="0"/>
            <a:ext cx="12192000" cy="6858000"/>
            <a:chOff x="0" y="0"/>
            <a:chExt cx="12192000" cy="6858000"/>
          </a:xfrm>
        </p:grpSpPr>
        <p:pic>
          <p:nvPicPr>
            <p:cNvPr id="29" name="Picture 9" descr="Picture 9"/>
            <p:cNvPicPr>
              <a:picLocks noChangeAspect="1"/>
            </p:cNvPicPr>
            <p:nvPr/>
          </p:nvPicPr>
          <p:blipFill>
            <a:blip r:embed="rId2"/>
            <a:stretch>
              <a:fillRect/>
            </a:stretch>
          </p:blipFill>
          <p:spPr>
            <a:xfrm>
              <a:off x="0" y="0"/>
              <a:ext cx="12192000" cy="6858000"/>
            </a:xfrm>
            <a:prstGeom prst="rect">
              <a:avLst/>
            </a:prstGeom>
            <a:ln w="12700" cap="flat">
              <a:noFill/>
              <a:miter lim="400000"/>
            </a:ln>
            <a:effectLst/>
          </p:spPr>
        </p:pic>
        <p:sp>
          <p:nvSpPr>
            <p:cNvPr id="30" name="Rectangle 24"/>
            <p:cNvSpPr/>
            <p:nvPr/>
          </p:nvSpPr>
          <p:spPr>
            <a:xfrm>
              <a:off x="766762" y="753175"/>
              <a:ext cx="10658476" cy="5339651"/>
            </a:xfrm>
            <a:prstGeom prst="rect">
              <a:avLst/>
            </a:prstGeom>
            <a:solidFill>
              <a:srgbClr val="FFFFFF"/>
            </a:solidFill>
            <a:ln w="3175" cap="flat">
              <a:solidFill>
                <a:srgbClr val="32538F"/>
              </a:solidFill>
              <a:prstDash val="solid"/>
              <a:miter lim="800000"/>
            </a:ln>
            <a:effectLst/>
          </p:spPr>
          <p:txBody>
            <a:bodyPr wrap="square" lIns="45719" tIns="45719" rIns="45719" bIns="45719" numCol="1" anchor="ctr">
              <a:noAutofit/>
            </a:bodyPr>
            <a:lstStyle/>
            <a:p>
              <a:pPr algn="ctr" defTabSz="914400">
                <a:spcBef>
                  <a:spcPts val="0"/>
                </a:spcBef>
                <a:defRPr sz="1800">
                  <a:solidFill>
                    <a:srgbClr val="FFFFFF"/>
                  </a:solidFill>
                  <a:latin typeface="+mj-lt"/>
                  <a:ea typeface="+mj-ea"/>
                  <a:cs typeface="+mj-cs"/>
                  <a:sym typeface="Calibri"/>
                </a:defRPr>
              </a:pPr>
              <a:endParaRPr/>
            </a:p>
          </p:txBody>
        </p:sp>
      </p:grpSp>
      <p:pic>
        <p:nvPicPr>
          <p:cNvPr id="32" name="Picture 28" descr="Picture 28"/>
          <p:cNvPicPr>
            <a:picLocks noChangeAspect="1"/>
          </p:cNvPicPr>
          <p:nvPr/>
        </p:nvPicPr>
        <p:blipFill>
          <a:blip r:embed="rId3"/>
          <a:stretch>
            <a:fillRect/>
          </a:stretch>
        </p:blipFill>
        <p:spPr>
          <a:xfrm>
            <a:off x="1013859" y="962172"/>
            <a:ext cx="886500" cy="886500"/>
          </a:xfrm>
          <a:prstGeom prst="rect">
            <a:avLst/>
          </a:prstGeom>
          <a:ln w="12700">
            <a:miter lim="400000"/>
          </a:ln>
        </p:spPr>
      </p:pic>
      <p:sp>
        <p:nvSpPr>
          <p:cNvPr id="33" name="Straight Connector 48"/>
          <p:cNvSpPr/>
          <p:nvPr/>
        </p:nvSpPr>
        <p:spPr>
          <a:xfrm>
            <a:off x="6090212" y="962172"/>
            <a:ext cx="1" cy="840174"/>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34" name="Straight Connector 50"/>
          <p:cNvSpPr/>
          <p:nvPr/>
        </p:nvSpPr>
        <p:spPr>
          <a:xfrm>
            <a:off x="8642580" y="962172"/>
            <a:ext cx="1" cy="840174"/>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35" name="Straight Connector 51"/>
          <p:cNvSpPr/>
          <p:nvPr/>
        </p:nvSpPr>
        <p:spPr>
          <a:xfrm>
            <a:off x="11179046" y="962172"/>
            <a:ext cx="1" cy="840174"/>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36" name="Name of faculty  in two lines (16 pt)"/>
          <p:cNvSpPr txBox="1">
            <a:spLocks noGrp="1"/>
          </p:cNvSpPr>
          <p:nvPr>
            <p:ph type="body" sz="quarter" idx="13"/>
          </p:nvPr>
        </p:nvSpPr>
        <p:spPr>
          <a:xfrm>
            <a:off x="2130739" y="1112072"/>
            <a:ext cx="3581410" cy="704282"/>
          </a:xfrm>
          <a:prstGeom prst="rect">
            <a:avLst/>
          </a:prstGeom>
        </p:spPr>
        <p:txBody>
          <a:bodyPr>
            <a:noAutofit/>
          </a:bodyPr>
          <a:lstStyle/>
          <a:p>
            <a:pPr marL="0" indent="0">
              <a:spcBef>
                <a:spcPts val="0"/>
              </a:spcBef>
              <a:buSzTx/>
              <a:buFontTx/>
              <a:buNone/>
              <a:defRPr sz="1600">
                <a:latin typeface="+mn-lt"/>
                <a:ea typeface="+mn-ea"/>
                <a:cs typeface="+mn-cs"/>
                <a:sym typeface="Helvetica"/>
              </a:defRPr>
            </a:pPr>
            <a:r>
              <a:t>Name of faculty </a:t>
            </a:r>
            <a:br/>
            <a:r>
              <a:t>in two lines (16 pt)</a:t>
            </a:r>
          </a:p>
        </p:txBody>
      </p:sp>
      <p:sp>
        <p:nvSpPr>
          <p:cNvPr id="37" name="Name of subdivision  in two or three lines  (12pt)"/>
          <p:cNvSpPr txBox="1">
            <a:spLocks noGrp="1"/>
          </p:cNvSpPr>
          <p:nvPr>
            <p:ph type="body" sz="quarter" idx="14"/>
          </p:nvPr>
        </p:nvSpPr>
        <p:spPr>
          <a:xfrm>
            <a:off x="6239979" y="1112072"/>
            <a:ext cx="2252835" cy="540375"/>
          </a:xfrm>
          <a:prstGeom prst="rect">
            <a:avLst/>
          </a:prstGeom>
        </p:spPr>
        <p:txBody>
          <a:bodyPr>
            <a:noAutofit/>
          </a:bodyPr>
          <a:lstStyle/>
          <a:p>
            <a:pPr marL="0" indent="0">
              <a:spcBef>
                <a:spcPts val="0"/>
              </a:spcBef>
              <a:buSzTx/>
              <a:buFontTx/>
              <a:buNone/>
              <a:defRPr sz="1200">
                <a:latin typeface="+mn-lt"/>
                <a:ea typeface="+mn-ea"/>
                <a:cs typeface="+mn-cs"/>
                <a:sym typeface="Helvetica"/>
              </a:defRPr>
            </a:pPr>
            <a:r>
              <a:t>Name of subdivision </a:t>
            </a:r>
            <a:br/>
            <a:r>
              <a:t>in two or three lines  (12pt)</a:t>
            </a:r>
          </a:p>
        </p:txBody>
      </p:sp>
      <p:sp>
        <p:nvSpPr>
          <p:cNvPr id="38" name="Moscow 2022 (12pt)"/>
          <p:cNvSpPr txBox="1">
            <a:spLocks noGrp="1"/>
          </p:cNvSpPr>
          <p:nvPr>
            <p:ph type="body" sz="quarter" idx="15"/>
          </p:nvPr>
        </p:nvSpPr>
        <p:spPr>
          <a:xfrm>
            <a:off x="8796001" y="1112072"/>
            <a:ext cx="2252835" cy="540375"/>
          </a:xfrm>
          <a:prstGeom prst="rect">
            <a:avLst/>
          </a:prstGeom>
        </p:spPr>
        <p:txBody>
          <a:bodyPr>
            <a:noAutofit/>
          </a:bodyPr>
          <a:lstStyle/>
          <a:p>
            <a:pPr marL="0" indent="0">
              <a:lnSpc>
                <a:spcPct val="80000"/>
              </a:lnSpc>
              <a:spcBef>
                <a:spcPts val="0"/>
              </a:spcBef>
              <a:buSzTx/>
              <a:buFontTx/>
              <a:buNone/>
              <a:defRPr sz="1200">
                <a:latin typeface="+mn-lt"/>
                <a:ea typeface="+mn-ea"/>
                <a:cs typeface="+mn-cs"/>
                <a:sym typeface="Helvetica"/>
              </a:defRPr>
            </a:pPr>
            <a:r>
              <a:t>Moscow</a:t>
            </a:r>
            <a:br/>
            <a:r>
              <a:t>2022 (12pt)</a:t>
            </a:r>
          </a:p>
        </p:txBody>
      </p:sp>
      <p:sp>
        <p:nvSpPr>
          <p:cNvPr id="39" name="Name of presentation can  be specified in two or three lines (43 pt)"/>
          <p:cNvSpPr txBox="1">
            <a:spLocks noGrp="1"/>
          </p:cNvSpPr>
          <p:nvPr>
            <p:ph type="body" sz="half" idx="16"/>
          </p:nvPr>
        </p:nvSpPr>
        <p:spPr>
          <a:xfrm>
            <a:off x="1014505" y="2284019"/>
            <a:ext cx="10162990" cy="1981496"/>
          </a:xfrm>
          <a:prstGeom prst="rect">
            <a:avLst/>
          </a:prstGeom>
        </p:spPr>
        <p:txBody>
          <a:bodyPr>
            <a:noAutofit/>
          </a:bodyPr>
          <a:lstStyle/>
          <a:p>
            <a:pPr marL="0" indent="0">
              <a:lnSpc>
                <a:spcPct val="80000"/>
              </a:lnSpc>
              <a:spcBef>
                <a:spcPts val="0"/>
              </a:spcBef>
              <a:buSzTx/>
              <a:buFontTx/>
              <a:buNone/>
              <a:defRPr sz="4300">
                <a:solidFill>
                  <a:schemeClr val="accent1">
                    <a:satOff val="-3547"/>
                    <a:lumOff val="-10352"/>
                  </a:schemeClr>
                </a:solidFill>
                <a:latin typeface="+mn-lt"/>
                <a:ea typeface="+mn-ea"/>
                <a:cs typeface="+mn-cs"/>
                <a:sym typeface="Helvetica"/>
              </a:defRPr>
            </a:pPr>
            <a:r>
              <a:t>Name of presentation can </a:t>
            </a:r>
            <a:br/>
            <a:r>
              <a:t>be specified in two or three lines (43 pt)</a:t>
            </a:r>
          </a:p>
        </p:txBody>
      </p:sp>
      <p:sp>
        <p:nvSpPr>
          <p:cNvPr id="40" name="If you need more space, please  use a subheading (16 pt)"/>
          <p:cNvSpPr txBox="1">
            <a:spLocks noGrp="1"/>
          </p:cNvSpPr>
          <p:nvPr>
            <p:ph type="body" sz="quarter" idx="17"/>
          </p:nvPr>
        </p:nvSpPr>
        <p:spPr>
          <a:xfrm>
            <a:off x="1014505" y="4747187"/>
            <a:ext cx="4997854" cy="886500"/>
          </a:xfrm>
          <a:prstGeom prst="rect">
            <a:avLst/>
          </a:prstGeom>
        </p:spPr>
        <p:txBody>
          <a:bodyPr>
            <a:noAutofit/>
          </a:bodyPr>
          <a:lstStyle/>
          <a:p>
            <a:pPr marL="0" indent="0">
              <a:spcBef>
                <a:spcPts val="0"/>
              </a:spcBef>
              <a:buSzTx/>
              <a:buFontTx/>
              <a:buNone/>
              <a:defRPr sz="1600">
                <a:latin typeface="+mn-lt"/>
                <a:ea typeface="+mn-ea"/>
                <a:cs typeface="+mn-cs"/>
                <a:sym typeface="Helvetica"/>
              </a:defRPr>
            </a:pPr>
            <a:r>
              <a:t>If you need more space, please </a:t>
            </a:r>
            <a:br/>
            <a:r>
              <a:t>use a subheading (16 pt)</a:t>
            </a:r>
          </a:p>
        </p:txBody>
      </p:sp>
      <p:sp>
        <p:nvSpPr>
          <p:cNvPr id="4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30DD51-C636-6B2F-37DB-0294E51C2A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46E4DFDA-9FC3-9AED-665D-BB098978CD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60BF68E5-8D1A-4062-092A-E55EDB836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26D1FAA-BF92-59CA-1217-C67F469FA4A9}"/>
              </a:ext>
            </a:extLst>
          </p:cNvPr>
          <p:cNvSpPr>
            <a:spLocks noGrp="1"/>
          </p:cNvSpPr>
          <p:nvPr>
            <p:ph type="dt" sz="half" idx="10"/>
          </p:nvPr>
        </p:nvSpPr>
        <p:spPr/>
        <p:txBody>
          <a:bodyPr/>
          <a:lstStyle/>
          <a:p>
            <a:endParaRPr lang="en-US"/>
          </a:p>
        </p:txBody>
      </p:sp>
      <p:sp>
        <p:nvSpPr>
          <p:cNvPr id="6" name="Нижний колонтитул 5">
            <a:extLst>
              <a:ext uri="{FF2B5EF4-FFF2-40B4-BE49-F238E27FC236}">
                <a16:creationId xmlns:a16="http://schemas.microsoft.com/office/drawing/2014/main" id="{6AC742B9-FA2E-D69F-B894-A97E9FDBA73E}"/>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FE7962DC-D84D-290D-3AD5-84571B44D0D8}"/>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1567159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B054E5-33A4-B34D-BDC2-6B2059333A0D}"/>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499561BD-2398-3C22-7209-BE9BB7C09A4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723CF6A0-CA24-98FB-DEBC-FA9513520DC9}"/>
              </a:ext>
            </a:extLst>
          </p:cNvPr>
          <p:cNvSpPr>
            <a:spLocks noGrp="1"/>
          </p:cNvSpPr>
          <p:nvPr>
            <p:ph type="dt" sz="half" idx="10"/>
          </p:nvPr>
        </p:nvSpPr>
        <p:spPr/>
        <p:txBody>
          <a:bodyPr/>
          <a:lstStyle/>
          <a:p>
            <a:endParaRPr lang="en-US"/>
          </a:p>
        </p:txBody>
      </p:sp>
      <p:sp>
        <p:nvSpPr>
          <p:cNvPr id="5" name="Нижний колонтитул 4">
            <a:extLst>
              <a:ext uri="{FF2B5EF4-FFF2-40B4-BE49-F238E27FC236}">
                <a16:creationId xmlns:a16="http://schemas.microsoft.com/office/drawing/2014/main" id="{45D24FC1-6032-6EF1-FF87-630310E68A7E}"/>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DCBB7C08-61E6-EACD-2C2A-9D68BEC8F15F}"/>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19662698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184BA79-2C88-8A3E-EDF8-6EB47E5C1BD1}"/>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0E3604F1-B195-4F4B-831F-899B74E81A6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3F6F60D8-F4EA-AC12-C3F8-1F8A71AE55F3}"/>
              </a:ext>
            </a:extLst>
          </p:cNvPr>
          <p:cNvSpPr>
            <a:spLocks noGrp="1"/>
          </p:cNvSpPr>
          <p:nvPr>
            <p:ph type="dt" sz="half" idx="10"/>
          </p:nvPr>
        </p:nvSpPr>
        <p:spPr/>
        <p:txBody>
          <a:bodyPr/>
          <a:lstStyle/>
          <a:p>
            <a:endParaRPr lang="en-US"/>
          </a:p>
        </p:txBody>
      </p:sp>
      <p:sp>
        <p:nvSpPr>
          <p:cNvPr id="5" name="Нижний колонтитул 4">
            <a:extLst>
              <a:ext uri="{FF2B5EF4-FFF2-40B4-BE49-F238E27FC236}">
                <a16:creationId xmlns:a16="http://schemas.microsoft.com/office/drawing/2014/main" id="{5CAAD3E2-98C7-EB1F-3E85-4F4AE24FF848}"/>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835CC922-DEBF-4ADF-D9C7-AA13E6355F95}"/>
              </a:ext>
            </a:extLst>
          </p:cNvPr>
          <p:cNvSpPr>
            <a:spLocks noGrp="1"/>
          </p:cNvSpPr>
          <p:nvPr>
            <p:ph type="sldNum" sz="quarter" idx="12"/>
          </p:nvPr>
        </p:nvSpPr>
        <p:spPr/>
        <p:txBody>
          <a:bodyPr/>
          <a:lstStyle/>
          <a:p>
            <a:fld id="{4CF98056-AF27-46CD-9CD0-4EAED10979B0}" type="slidenum">
              <a:rPr lang="en-US" smtClean="0"/>
              <a:t>‹#›</a:t>
            </a:fld>
            <a:endParaRPr lang="en-US"/>
          </a:p>
        </p:txBody>
      </p:sp>
    </p:spTree>
    <p:extLst>
      <p:ext uri="{BB962C8B-B14F-4D97-AF65-F5344CB8AC3E}">
        <p14:creationId xmlns:p14="http://schemas.microsoft.com/office/powerpoint/2010/main" val="390468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Текст_1">
    <p:spTree>
      <p:nvGrpSpPr>
        <p:cNvPr id="1" name=""/>
        <p:cNvGrpSpPr/>
        <p:nvPr/>
      </p:nvGrpSpPr>
      <p:grpSpPr>
        <a:xfrm>
          <a:off x="0" y="0"/>
          <a:ext cx="0" cy="0"/>
          <a:chOff x="0" y="0"/>
          <a:chExt cx="0" cy="0"/>
        </a:xfrm>
      </p:grpSpPr>
      <p:sp>
        <p:nvSpPr>
          <p:cNvPr id="49" name="TextBox 27"/>
          <p:cNvSpPr txBox="1">
            <a:spLocks noGrp="1"/>
          </p:cNvSpPr>
          <p:nvPr>
            <p:ph type="body" sz="quarter" idx="14"/>
          </p:nvPr>
        </p:nvSpPr>
        <p:spPr>
          <a:xfrm>
            <a:off x="1103535" y="487375"/>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rPr dirty="0"/>
              <a:t>Name of subdivision in two or three lines (10 </a:t>
            </a:r>
            <a:r>
              <a:rPr dirty="0" err="1"/>
              <a:t>pt</a:t>
            </a:r>
            <a:r>
              <a:rPr dirty="0"/>
              <a:t>)</a:t>
            </a:r>
          </a:p>
        </p:txBody>
      </p:sp>
      <p:sp>
        <p:nvSpPr>
          <p:cNvPr id="50" name="TextBox 30"/>
          <p:cNvSpPr txBox="1">
            <a:spLocks noGrp="1"/>
          </p:cNvSpPr>
          <p:nvPr>
            <p:ph type="body" sz="quarter" idx="15"/>
          </p:nvPr>
        </p:nvSpPr>
        <p:spPr>
          <a:xfrm>
            <a:off x="3610127" y="497314"/>
            <a:ext cx="2255306"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rPr dirty="0"/>
              <a:t>Name of presentation can be indicated in two or three lines (10 </a:t>
            </a:r>
            <a:r>
              <a:rPr dirty="0" err="1"/>
              <a:t>pt</a:t>
            </a:r>
            <a:r>
              <a:rPr dirty="0"/>
              <a:t>)</a:t>
            </a:r>
          </a:p>
        </p:txBody>
      </p:sp>
      <p:sp>
        <p:nvSpPr>
          <p:cNvPr id="51" name="TextBox 31"/>
          <p:cNvSpPr txBox="1">
            <a:spLocks noGrp="1"/>
          </p:cNvSpPr>
          <p:nvPr>
            <p:ph type="body" sz="quarter" idx="16"/>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52" name="TextBox 63"/>
          <p:cNvSpPr txBox="1">
            <a:spLocks noGrp="1"/>
          </p:cNvSpPr>
          <p:nvPr>
            <p:ph type="body" sz="quarter" idx="17"/>
          </p:nvPr>
        </p:nvSpPr>
        <p:spPr>
          <a:xfrm>
            <a:off x="535695" y="1396903"/>
            <a:ext cx="10041551" cy="459741"/>
          </a:xfrm>
          <a:prstGeom prst="rect">
            <a:avLst/>
          </a:prstGeom>
        </p:spPr>
        <p:txBody>
          <a:bodyPr>
            <a:spAutoFit/>
          </a:bodyPr>
          <a:lstStyle>
            <a:lvl1pPr marL="0" indent="0" defTabSz="457200">
              <a:lnSpc>
                <a:spcPct val="100000"/>
              </a:lnSpc>
              <a:spcBef>
                <a:spcPts val="0"/>
              </a:spcBef>
              <a:buSzTx/>
              <a:buFontTx/>
              <a:buNone/>
              <a:defRPr sz="2400" b="1">
                <a:solidFill>
                  <a:srgbClr val="102D69"/>
                </a:solidFill>
                <a:latin typeface="+mn-lt"/>
                <a:ea typeface="+mn-ea"/>
                <a:cs typeface="+mn-cs"/>
                <a:sym typeface="Helvetica"/>
              </a:defRPr>
            </a:lvl1pPr>
          </a:lstStyle>
          <a:p>
            <a:r>
              <a:t>Headline may have two or three lines (24 pt)</a:t>
            </a:r>
          </a:p>
        </p:txBody>
      </p:sp>
      <p:sp>
        <p:nvSpPr>
          <p:cNvPr id="53" name="TextBox 44"/>
          <p:cNvSpPr txBox="1">
            <a:spLocks noGrp="1"/>
          </p:cNvSpPr>
          <p:nvPr>
            <p:ph type="body" sz="quarter" idx="18"/>
          </p:nvPr>
        </p:nvSpPr>
        <p:spPr>
          <a:xfrm>
            <a:off x="562919" y="2362798"/>
            <a:ext cx="4536709" cy="2783841"/>
          </a:xfrm>
          <a:prstGeom prst="rect">
            <a:avLst/>
          </a:prstGeom>
        </p:spPr>
        <p:txBody>
          <a:bodyPr>
            <a:spAutoFit/>
          </a:bodyPr>
          <a:lstStyle/>
          <a:p>
            <a:pPr marL="0" indent="0">
              <a:lnSpc>
                <a:spcPct val="100000"/>
              </a:lnSpc>
              <a:spcBef>
                <a:spcPts val="1200"/>
              </a:spcBef>
              <a:buSzTx/>
              <a:buFontTx/>
              <a:buNone/>
              <a:defRPr sz="1300">
                <a:latin typeface="+mn-lt"/>
                <a:ea typeface="+mn-ea"/>
                <a:cs typeface="+mn-cs"/>
                <a:sym typeface="Helvetica"/>
              </a:defRPr>
            </a:pPr>
            <a:r>
              <a:t>Moderately sized bits of text can be presented in a single column, but they shouldn’t take up the whole screen. </a:t>
            </a:r>
          </a:p>
          <a:p>
            <a:pPr marL="0" indent="0">
              <a:lnSpc>
                <a:spcPct val="100000"/>
              </a:lnSpc>
              <a:spcBef>
                <a:spcPts val="1200"/>
              </a:spcBef>
              <a:buSzTx/>
              <a:buFontTx/>
              <a:buNone/>
              <a:defRPr sz="1300">
                <a:latin typeface="+mn-lt"/>
                <a:ea typeface="+mn-ea"/>
                <a:cs typeface="+mn-cs"/>
                <a:sym typeface="Helvetica"/>
              </a:defRPr>
            </a:pPr>
            <a:r>
              <a:t>A text that is arranged in a long line might be too hard to read; always bear in mind the perspective of those who will be viewing your presentation. Try to limit each line to seven to 10 words. More than that might put your audience to sleep. </a:t>
            </a:r>
          </a:p>
          <a:p>
            <a:pPr marL="0" indent="0">
              <a:lnSpc>
                <a:spcPct val="100000"/>
              </a:lnSpc>
              <a:spcBef>
                <a:spcPts val="1200"/>
              </a:spcBef>
              <a:buSzTx/>
              <a:buFontTx/>
              <a:buNone/>
              <a:defRPr sz="1300">
                <a:latin typeface="+mn-lt"/>
                <a:ea typeface="+mn-ea"/>
                <a:cs typeface="+mn-cs"/>
                <a:sym typeface="Helvetica"/>
              </a:defRPr>
            </a:pPr>
            <a:endParaRPr/>
          </a:p>
          <a:p>
            <a:pPr marL="0" indent="0">
              <a:lnSpc>
                <a:spcPct val="100000"/>
              </a:lnSpc>
              <a:spcBef>
                <a:spcPts val="1200"/>
              </a:spcBef>
              <a:buSzTx/>
              <a:buFontTx/>
              <a:buNone/>
              <a:defRPr sz="1300">
                <a:latin typeface="+mn-lt"/>
                <a:ea typeface="+mn-ea"/>
                <a:cs typeface="+mn-cs"/>
                <a:sym typeface="Helvetica"/>
              </a:defRPr>
            </a:pPr>
            <a:r>
              <a:t>If you have space left and wish to make your slide more visual, you can include a small image nearby, which should illustrate or supplement your text. </a:t>
            </a:r>
          </a:p>
        </p:txBody>
      </p:sp>
      <p:sp>
        <p:nvSpPr>
          <p:cNvPr id="54" name="Номер слайда"/>
          <p:cNvSpPr txBox="1">
            <a:spLocks noGrp="1"/>
          </p:cNvSpPr>
          <p:nvPr>
            <p:ph type="sldNum" sz="quarter" idx="2"/>
          </p:nvPr>
        </p:nvSpPr>
        <p:spPr>
          <a:xfrm>
            <a:off x="11636731" y="6417723"/>
            <a:ext cx="273657" cy="269241"/>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Текст_2">
    <p:spTree>
      <p:nvGrpSpPr>
        <p:cNvPr id="1" name=""/>
        <p:cNvGrpSpPr/>
        <p:nvPr/>
      </p:nvGrpSpPr>
      <p:grpSpPr>
        <a:xfrm>
          <a:off x="0" y="0"/>
          <a:ext cx="0" cy="0"/>
          <a:chOff x="0" y="0"/>
          <a:chExt cx="0" cy="0"/>
        </a:xfrm>
      </p:grpSpPr>
      <p:sp>
        <p:nvSpPr>
          <p:cNvPr id="61" name="TextBox 15"/>
          <p:cNvSpPr txBox="1">
            <a:spLocks noGrp="1"/>
          </p:cNvSpPr>
          <p:nvPr>
            <p:ph type="body" sz="quarter" idx="13"/>
          </p:nvPr>
        </p:nvSpPr>
        <p:spPr>
          <a:xfrm>
            <a:off x="535694" y="2469009"/>
            <a:ext cx="4780382" cy="2288541"/>
          </a:xfrm>
          <a:prstGeom prst="rect">
            <a:avLst/>
          </a:prstGeom>
        </p:spPr>
        <p:txBody>
          <a:bodyPr>
            <a:spAutoFit/>
          </a:bodyPr>
          <a:lstStyle/>
          <a:p>
            <a:pPr marL="0" indent="0" defTabSz="12700">
              <a:lnSpc>
                <a:spcPct val="100000"/>
              </a:lnSpc>
              <a:spcBef>
                <a:spcPts val="1300"/>
              </a:spcBef>
              <a:buSzTx/>
              <a:buFontTx/>
              <a:buNone/>
              <a:defRPr sz="1300">
                <a:latin typeface="+mn-lt"/>
                <a:ea typeface="+mn-ea"/>
                <a:cs typeface="+mn-cs"/>
                <a:sym typeface="Helvetica"/>
              </a:defRPr>
            </a:pPr>
            <a:r>
              <a:t>Here I am, a regular text as seen on the right; you can take me anywhere in the same size (13 pt), so I am readable on both the screen and in print-outs of slides. Don’t increase my size if you don’t need to, since you have the full screen option at your fingertips. </a:t>
            </a:r>
          </a:p>
          <a:p>
            <a:pPr marL="0" indent="0" defTabSz="12700">
              <a:lnSpc>
                <a:spcPct val="100000"/>
              </a:lnSpc>
              <a:spcBef>
                <a:spcPts val="1300"/>
              </a:spcBef>
              <a:buSzTx/>
              <a:buFontTx/>
              <a:buNone/>
              <a:defRPr sz="1300">
                <a:latin typeface="+mn-lt"/>
                <a:ea typeface="+mn-ea"/>
                <a:cs typeface="+mn-cs"/>
                <a:sym typeface="Helvetica"/>
              </a:defRPr>
            </a:pPr>
            <a:r>
              <a:t>Here I am, a regular text as described on the right; you can take me anywhere in the same size (13 pt), so I am readable on both the screen and in print-outs of slides. Don’t increase my size if you don’t need to, since you have the full screen option at your fingertips.</a:t>
            </a:r>
          </a:p>
        </p:txBody>
      </p:sp>
      <p:sp>
        <p:nvSpPr>
          <p:cNvPr id="62" name="TextBox 23"/>
          <p:cNvSpPr txBox="1">
            <a:spLocks noGrp="1"/>
          </p:cNvSpPr>
          <p:nvPr>
            <p:ph type="body" sz="quarter" idx="14"/>
          </p:nvPr>
        </p:nvSpPr>
        <p:spPr>
          <a:xfrm>
            <a:off x="535695" y="5323542"/>
            <a:ext cx="4780381"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Notes, other clarifications or additional information should be presented in a smaller size (10 pt)</a:t>
            </a:r>
          </a:p>
        </p:txBody>
      </p:sp>
      <p:sp>
        <p:nvSpPr>
          <p:cNvPr id="63" name="TextBox 22"/>
          <p:cNvSpPr txBox="1">
            <a:spLocks noGrp="1"/>
          </p:cNvSpPr>
          <p:nvPr>
            <p:ph type="body" sz="quarter" idx="15"/>
          </p:nvPr>
        </p:nvSpPr>
        <p:spPr>
          <a:xfrm>
            <a:off x="6095358" y="2462971"/>
            <a:ext cx="5487361" cy="2514601"/>
          </a:xfrm>
          <a:prstGeom prst="rect">
            <a:avLst/>
          </a:prstGeom>
        </p:spPr>
        <p:txBody>
          <a:bodyPr lIns="50800" tIns="50800" rIns="50800" bIns="50800">
            <a:spAutoFit/>
          </a:bodyPr>
          <a:lstStyle>
            <a:lvl1pPr marL="0" indent="0" defTabSz="12700">
              <a:lnSpc>
                <a:spcPct val="100000"/>
              </a:lnSpc>
              <a:spcBef>
                <a:spcPts val="1200"/>
              </a:spcBef>
              <a:buSzTx/>
              <a:buFontTx/>
              <a:buNone/>
              <a:defRPr sz="3200">
                <a:solidFill>
                  <a:srgbClr val="102D69"/>
                </a:solidFill>
                <a:latin typeface="+mn-lt"/>
                <a:ea typeface="+mn-ea"/>
                <a:cs typeface="+mn-cs"/>
                <a:sym typeface="Helvetica"/>
              </a:defRPr>
            </a:lvl1pPr>
          </a:lstStyle>
          <a:p>
            <a:r>
              <a:t>Short phrase with important information can have a larger font size than normal, but we don’t recommend doing this often.</a:t>
            </a:r>
          </a:p>
        </p:txBody>
      </p:sp>
      <p:sp>
        <p:nvSpPr>
          <p:cNvPr id="64" name="TextBox 32"/>
          <p:cNvSpPr txBox="1">
            <a:spLocks noGrp="1"/>
          </p:cNvSpPr>
          <p:nvPr>
            <p:ph type="body" sz="quarter" idx="16"/>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65" name="TextBox 27"/>
          <p:cNvSpPr txBox="1">
            <a:spLocks noGrp="1"/>
          </p:cNvSpPr>
          <p:nvPr>
            <p:ph type="body" sz="quarter" idx="17"/>
          </p:nvPr>
        </p:nvSpPr>
        <p:spPr>
          <a:xfrm>
            <a:off x="1103535"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66" name="TextBox 30"/>
          <p:cNvSpPr txBox="1">
            <a:spLocks noGrp="1"/>
          </p:cNvSpPr>
          <p:nvPr>
            <p:ph type="body" sz="quarter" idx="18"/>
          </p:nvPr>
        </p:nvSpPr>
        <p:spPr>
          <a:xfrm>
            <a:off x="3411347" y="497314"/>
            <a:ext cx="2255306"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67" name="TextBox 31"/>
          <p:cNvSpPr txBox="1">
            <a:spLocks noGrp="1"/>
          </p:cNvSpPr>
          <p:nvPr>
            <p:ph type="body" sz="quarter" idx="19"/>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68" name="TextBox 63"/>
          <p:cNvSpPr txBox="1">
            <a:spLocks noGrp="1"/>
          </p:cNvSpPr>
          <p:nvPr>
            <p:ph type="body" sz="quarter" idx="20"/>
          </p:nvPr>
        </p:nvSpPr>
        <p:spPr>
          <a:xfrm>
            <a:off x="535695" y="1396903"/>
            <a:ext cx="10041551" cy="459741"/>
          </a:xfrm>
          <a:prstGeom prst="rect">
            <a:avLst/>
          </a:prstGeom>
        </p:spPr>
        <p:txBody>
          <a:bodyPr>
            <a:spAutoFit/>
          </a:bodyPr>
          <a:lstStyle>
            <a:lvl1pPr marL="0" indent="0" defTabSz="457200">
              <a:lnSpc>
                <a:spcPct val="100000"/>
              </a:lnSpc>
              <a:spcBef>
                <a:spcPts val="0"/>
              </a:spcBef>
              <a:buSzTx/>
              <a:buFontTx/>
              <a:buNone/>
              <a:defRPr sz="2400" b="1">
                <a:solidFill>
                  <a:srgbClr val="102D69"/>
                </a:solidFill>
                <a:latin typeface="+mn-lt"/>
                <a:ea typeface="+mn-ea"/>
                <a:cs typeface="+mn-cs"/>
                <a:sym typeface="Helvetica"/>
              </a:defRPr>
            </a:lvl1pPr>
          </a:lstStyle>
          <a:p>
            <a:r>
              <a:t>Headline may have two or three lines (24 pt)</a:t>
            </a:r>
          </a:p>
        </p:txBody>
      </p:sp>
      <p:sp>
        <p:nvSpPr>
          <p:cNvPr id="6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Текст_3">
    <p:spTree>
      <p:nvGrpSpPr>
        <p:cNvPr id="1" name=""/>
        <p:cNvGrpSpPr/>
        <p:nvPr/>
      </p:nvGrpSpPr>
      <p:grpSpPr>
        <a:xfrm>
          <a:off x="0" y="0"/>
          <a:ext cx="0" cy="0"/>
          <a:chOff x="0" y="0"/>
          <a:chExt cx="0" cy="0"/>
        </a:xfrm>
      </p:grpSpPr>
      <p:pic>
        <p:nvPicPr>
          <p:cNvPr id="76" name="Picture 9" descr="Picture 9"/>
          <p:cNvPicPr>
            <a:picLocks noChangeAspect="1"/>
          </p:cNvPicPr>
          <p:nvPr/>
        </p:nvPicPr>
        <p:blipFill>
          <a:blip r:embed="rId2"/>
          <a:stretch>
            <a:fillRect/>
          </a:stretch>
        </p:blipFill>
        <p:spPr>
          <a:xfrm>
            <a:off x="0" y="0"/>
            <a:ext cx="12192000" cy="6858000"/>
          </a:xfrm>
          <a:prstGeom prst="rect">
            <a:avLst/>
          </a:prstGeom>
          <a:ln w="12700">
            <a:miter lim="400000"/>
          </a:ln>
        </p:spPr>
      </p:pic>
      <p:sp>
        <p:nvSpPr>
          <p:cNvPr id="77"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pic>
        <p:nvPicPr>
          <p:cNvPr id="78" name="Picture 4" descr="Picture 4"/>
          <p:cNvPicPr>
            <a:picLocks noChangeAspect="1"/>
          </p:cNvPicPr>
          <p:nvPr/>
        </p:nvPicPr>
        <p:blipFill>
          <a:blip r:embed="rId3"/>
          <a:stretch>
            <a:fillRect/>
          </a:stretch>
        </p:blipFill>
        <p:spPr>
          <a:xfrm>
            <a:off x="517199" y="464362"/>
            <a:ext cx="448276" cy="448277"/>
          </a:xfrm>
          <a:prstGeom prst="rect">
            <a:avLst/>
          </a:prstGeom>
          <a:ln w="12700">
            <a:miter lim="400000"/>
          </a:ln>
        </p:spPr>
      </p:pic>
      <p:sp>
        <p:nvSpPr>
          <p:cNvPr id="79"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80"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81"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82" name="TextBox 32"/>
          <p:cNvSpPr txBox="1"/>
          <p:nvPr/>
        </p:nvSpPr>
        <p:spPr>
          <a:xfrm>
            <a:off x="10337842" y="497314"/>
            <a:ext cx="24540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defTabSz="914400">
              <a:spcBef>
                <a:spcPts val="0"/>
              </a:spcBef>
              <a:defRPr sz="2000"/>
            </a:lvl1pPr>
          </a:lstStyle>
          <a:p>
            <a:r>
              <a:t>7</a:t>
            </a:r>
          </a:p>
        </p:txBody>
      </p:sp>
      <p:sp>
        <p:nvSpPr>
          <p:cNvPr id="83"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84" name="TextBox 14"/>
          <p:cNvSpPr txBox="1">
            <a:spLocks noGrp="1"/>
          </p:cNvSpPr>
          <p:nvPr>
            <p:ph type="body" idx="13"/>
          </p:nvPr>
        </p:nvSpPr>
        <p:spPr>
          <a:xfrm>
            <a:off x="562920" y="2362798"/>
            <a:ext cx="11066161" cy="3282660"/>
          </a:xfrm>
          <a:prstGeom prst="rect">
            <a:avLst/>
          </a:prstGeom>
        </p:spPr>
        <p:txBody>
          <a:bodyPr numCol="3" spcCol="126384">
            <a:noAutofit/>
          </a:bodyPr>
          <a:lstStyle/>
          <a:p>
            <a:pPr marL="0" indent="0" defTabSz="457200">
              <a:lnSpc>
                <a:spcPct val="100000"/>
              </a:lnSpc>
              <a:spcBef>
                <a:spcPts val="0"/>
              </a:spcBef>
              <a:buSzTx/>
              <a:buFontTx/>
              <a:buNone/>
              <a:defRPr sz="1300" b="1">
                <a:solidFill>
                  <a:srgbClr val="102D69"/>
                </a:solidFill>
                <a:latin typeface="+mn-lt"/>
                <a:ea typeface="+mn-ea"/>
                <a:cs typeface="+mn-cs"/>
                <a:sym typeface="Helvetica"/>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a:ea typeface="Times"/>
              <a:cs typeface="Times"/>
              <a:sym typeface="Times"/>
            </a:endParaRPr>
          </a:p>
          <a:p>
            <a:pPr marL="0" indent="0" defTabSz="457200">
              <a:lnSpc>
                <a:spcPct val="100000"/>
              </a:lnSpc>
              <a:spcBef>
                <a:spcPts val="0"/>
              </a:spcBef>
              <a:buSzTx/>
              <a:buFontTx/>
              <a:buNone/>
              <a:defRPr sz="1300" b="1">
                <a:solidFill>
                  <a:srgbClr val="102D69"/>
                </a:solidFill>
                <a:latin typeface="+mn-lt"/>
                <a:ea typeface="+mn-ea"/>
                <a:cs typeface="+mn-cs"/>
                <a:sym typeface="Helvetica"/>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a:ea typeface="Times"/>
              <a:cs typeface="Times"/>
              <a:sym typeface="Times"/>
            </a:endParaRPr>
          </a:p>
          <a:p>
            <a:pPr marL="0" indent="0" defTabSz="457200">
              <a:lnSpc>
                <a:spcPct val="100000"/>
              </a:lnSpc>
              <a:spcBef>
                <a:spcPts val="0"/>
              </a:spcBef>
              <a:buSzTx/>
              <a:buFontTx/>
              <a:buNone/>
              <a:defRPr sz="1300" b="1">
                <a:solidFill>
                  <a:srgbClr val="102D69"/>
                </a:solidFill>
                <a:latin typeface="+mn-lt"/>
                <a:ea typeface="+mn-ea"/>
                <a:cs typeface="+mn-cs"/>
                <a:sym typeface="Helvetica"/>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a:ea typeface="Times"/>
              <a:cs typeface="Times"/>
              <a:sym typeface="Times"/>
            </a:endParaRPr>
          </a:p>
          <a:p>
            <a:pPr marL="0" indent="0" defTabSz="457200">
              <a:lnSpc>
                <a:spcPct val="100000"/>
              </a:lnSpc>
              <a:spcBef>
                <a:spcPts val="0"/>
              </a:spcBef>
              <a:buSzTx/>
              <a:buFontTx/>
              <a:buNone/>
              <a:defRPr sz="1300" b="1">
                <a:solidFill>
                  <a:srgbClr val="102D69"/>
                </a:solidFill>
                <a:latin typeface="+mn-lt"/>
                <a:ea typeface="+mn-ea"/>
                <a:cs typeface="+mn-cs"/>
                <a:sym typeface="Helvetica"/>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marL="0" indent="0" defTabSz="457200">
              <a:lnSpc>
                <a:spcPct val="100000"/>
              </a:lnSpc>
              <a:spcBef>
                <a:spcPts val="0"/>
              </a:spcBef>
              <a:buSzTx/>
              <a:buFontTx/>
              <a:buNone/>
              <a:defRPr sz="1300" b="1">
                <a:solidFill>
                  <a:srgbClr val="102D69"/>
                </a:solidFill>
                <a:latin typeface="+mn-lt"/>
                <a:ea typeface="+mn-ea"/>
                <a:cs typeface="+mn-cs"/>
                <a:sym typeface="Helvetica"/>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endParaRPr>
              <a:latin typeface="Times"/>
              <a:ea typeface="Times"/>
              <a:cs typeface="Times"/>
              <a:sym typeface="Times"/>
            </a:endParaRPr>
          </a:p>
          <a:p>
            <a:pPr marL="0" indent="0" defTabSz="457200">
              <a:lnSpc>
                <a:spcPct val="100000"/>
              </a:lnSpc>
              <a:spcBef>
                <a:spcPts val="0"/>
              </a:spcBef>
              <a:buSzTx/>
              <a:buFontTx/>
              <a:buNone/>
              <a:defRPr sz="1300" b="1">
                <a:solidFill>
                  <a:srgbClr val="102D69"/>
                </a:solidFill>
                <a:latin typeface="+mn-lt"/>
                <a:ea typeface="+mn-ea"/>
                <a:cs typeface="+mn-cs"/>
                <a:sym typeface="Helvetica"/>
              </a:defRPr>
            </a:pPr>
            <a: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p:txBody>
      </p:sp>
      <p:sp>
        <p:nvSpPr>
          <p:cNvPr id="85" name="TextBox 27"/>
          <p:cNvSpPr txBox="1">
            <a:spLocks noGrp="1"/>
          </p:cNvSpPr>
          <p:nvPr>
            <p:ph type="body" sz="quarter" idx="14"/>
          </p:nvPr>
        </p:nvSpPr>
        <p:spPr>
          <a:xfrm>
            <a:off x="1103535" y="497314"/>
            <a:ext cx="2082490"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86" name="TextBox 30"/>
          <p:cNvSpPr txBox="1">
            <a:spLocks noGrp="1"/>
          </p:cNvSpPr>
          <p:nvPr>
            <p:ph type="body" sz="quarter" idx="15"/>
          </p:nvPr>
        </p:nvSpPr>
        <p:spPr>
          <a:xfrm>
            <a:off x="3411347" y="497314"/>
            <a:ext cx="245639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87" name="TextBox 31"/>
          <p:cNvSpPr txBox="1">
            <a:spLocks noGrp="1"/>
          </p:cNvSpPr>
          <p:nvPr>
            <p:ph type="body" sz="quarter" idx="16"/>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88" name="TextBox 63"/>
          <p:cNvSpPr txBox="1">
            <a:spLocks noGrp="1"/>
          </p:cNvSpPr>
          <p:nvPr>
            <p:ph type="body" sz="quarter" idx="17"/>
          </p:nvPr>
        </p:nvSpPr>
        <p:spPr>
          <a:xfrm>
            <a:off x="535695" y="1396903"/>
            <a:ext cx="10041551" cy="459741"/>
          </a:xfrm>
          <a:prstGeom prst="rect">
            <a:avLst/>
          </a:prstGeom>
        </p:spPr>
        <p:txBody>
          <a:bodyPr>
            <a:spAutoFit/>
          </a:bodyPr>
          <a:lstStyle>
            <a:lvl1pPr marL="0" indent="0" defTabSz="457200">
              <a:lnSpc>
                <a:spcPct val="100000"/>
              </a:lnSpc>
              <a:spcBef>
                <a:spcPts val="0"/>
              </a:spcBef>
              <a:buSzTx/>
              <a:buFontTx/>
              <a:buNone/>
              <a:defRPr sz="2400" b="1">
                <a:solidFill>
                  <a:srgbClr val="102D69"/>
                </a:solidFill>
                <a:latin typeface="+mn-lt"/>
                <a:ea typeface="+mn-ea"/>
                <a:cs typeface="+mn-cs"/>
                <a:sym typeface="Helvetica"/>
              </a:defRPr>
            </a:lvl1pPr>
          </a:lstStyle>
          <a:p>
            <a:r>
              <a:t>Headline may have two or three lines (24 pt)</a:t>
            </a:r>
          </a:p>
        </p:txBody>
      </p:sp>
      <p:sp>
        <p:nvSpPr>
          <p:cNvPr id="8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График_1">
    <p:spTree>
      <p:nvGrpSpPr>
        <p:cNvPr id="1" name=""/>
        <p:cNvGrpSpPr/>
        <p:nvPr/>
      </p:nvGrpSpPr>
      <p:grpSpPr>
        <a:xfrm>
          <a:off x="0" y="0"/>
          <a:ext cx="0" cy="0"/>
          <a:chOff x="0" y="0"/>
          <a:chExt cx="0" cy="0"/>
        </a:xfrm>
      </p:grpSpPr>
      <p:sp>
        <p:nvSpPr>
          <p:cNvPr id="96" name="TextBox 17"/>
          <p:cNvSpPr txBox="1">
            <a:spLocks noGrp="1"/>
          </p:cNvSpPr>
          <p:nvPr>
            <p:ph type="body" sz="quarter" idx="13"/>
          </p:nvPr>
        </p:nvSpPr>
        <p:spPr>
          <a:xfrm>
            <a:off x="513173" y="1485004"/>
            <a:ext cx="3560279" cy="815341"/>
          </a:xfrm>
          <a:prstGeom prst="rect">
            <a:avLst/>
          </a:prstGeom>
        </p:spPr>
        <p:txBody>
          <a:bodyPr>
            <a:spAutoFit/>
          </a:bodyPr>
          <a:lstStyle>
            <a:lvl1pPr marL="0" indent="0" defTabSz="12700">
              <a:lnSpc>
                <a:spcPct val="100000"/>
              </a:lnSpc>
              <a:spcBef>
                <a:spcPts val="0"/>
              </a:spcBef>
              <a:buSzTx/>
              <a:buFontTx/>
              <a:buNone/>
              <a:defRPr sz="1600">
                <a:solidFill>
                  <a:srgbClr val="102D69"/>
                </a:solidFill>
                <a:latin typeface="+mn-lt"/>
                <a:ea typeface="+mn-ea"/>
                <a:cs typeface="+mn-cs"/>
                <a:sym typeface="Helvetica"/>
              </a:defRPr>
            </a:lvl1pPr>
          </a:lstStyle>
          <a:p>
            <a:r>
              <a:t>Name of graph. Please note that table titles should be smaller than headlines (16 pt) </a:t>
            </a:r>
          </a:p>
        </p:txBody>
      </p:sp>
      <p:sp>
        <p:nvSpPr>
          <p:cNvPr id="97" name="TextBox 18"/>
          <p:cNvSpPr txBox="1">
            <a:spLocks noGrp="1"/>
          </p:cNvSpPr>
          <p:nvPr>
            <p:ph type="body" sz="quarter" idx="14"/>
          </p:nvPr>
        </p:nvSpPr>
        <p:spPr>
          <a:xfrm>
            <a:off x="513173" y="3040323"/>
            <a:ext cx="3560279" cy="2123441"/>
          </a:xfrm>
          <a:prstGeom prst="rect">
            <a:avLst/>
          </a:prstGeom>
        </p:spPr>
        <p:txBody>
          <a:bodyPr>
            <a:spAutoFit/>
          </a:bodyPr>
          <a:lstStyle/>
          <a:p>
            <a:pPr marL="0" indent="0" defTabSz="12700">
              <a:lnSpc>
                <a:spcPct val="100000"/>
              </a:lnSpc>
              <a:spcBef>
                <a:spcPts val="1200"/>
              </a:spcBef>
              <a:buSzTx/>
              <a:buFontTx/>
              <a:buNone/>
              <a:defRPr sz="1300">
                <a:latin typeface="+mn-lt"/>
                <a:ea typeface="+mn-ea"/>
                <a:cs typeface="+mn-cs"/>
                <a:sym typeface="Helvetica"/>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98" name="TextBox 32"/>
          <p:cNvSpPr txBox="1">
            <a:spLocks noGrp="1"/>
          </p:cNvSpPr>
          <p:nvPr>
            <p:ph type="body" sz="quarter" idx="15"/>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99" name="TextBox 23"/>
          <p:cNvSpPr txBox="1">
            <a:spLocks noGrp="1"/>
          </p:cNvSpPr>
          <p:nvPr>
            <p:ph type="body" sz="quarter" idx="16"/>
          </p:nvPr>
        </p:nvSpPr>
        <p:spPr>
          <a:xfrm>
            <a:off x="535695" y="5764043"/>
            <a:ext cx="3269328"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Notes, other clarifications or additional information should be presented in a smaller size (10 pt)</a:t>
            </a:r>
          </a:p>
        </p:txBody>
      </p:sp>
      <p:sp>
        <p:nvSpPr>
          <p:cNvPr id="100" name="TextBox 27"/>
          <p:cNvSpPr txBox="1">
            <a:spLocks noGrp="1"/>
          </p:cNvSpPr>
          <p:nvPr>
            <p:ph type="body" sz="quarter" idx="17"/>
          </p:nvPr>
        </p:nvSpPr>
        <p:spPr>
          <a:xfrm>
            <a:off x="1103535" y="497314"/>
            <a:ext cx="2082490"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101" name="TextBox 30"/>
          <p:cNvSpPr txBox="1">
            <a:spLocks noGrp="1"/>
          </p:cNvSpPr>
          <p:nvPr>
            <p:ph type="body" sz="quarter" idx="18"/>
          </p:nvPr>
        </p:nvSpPr>
        <p:spPr>
          <a:xfrm>
            <a:off x="3411347" y="497314"/>
            <a:ext cx="245639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102" name="TextBox 31"/>
          <p:cNvSpPr txBox="1">
            <a:spLocks noGrp="1"/>
          </p:cNvSpPr>
          <p:nvPr>
            <p:ph type="body" sz="quarter" idx="19"/>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10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График_2">
    <p:spTree>
      <p:nvGrpSpPr>
        <p:cNvPr id="1" name=""/>
        <p:cNvGrpSpPr/>
        <p:nvPr/>
      </p:nvGrpSpPr>
      <p:grpSpPr>
        <a:xfrm>
          <a:off x="0" y="0"/>
          <a:ext cx="0" cy="0"/>
          <a:chOff x="0" y="0"/>
          <a:chExt cx="0" cy="0"/>
        </a:xfrm>
      </p:grpSpPr>
      <p:sp>
        <p:nvSpPr>
          <p:cNvPr id="110" name="TextBox 32"/>
          <p:cNvSpPr txBox="1">
            <a:spLocks noGrp="1"/>
          </p:cNvSpPr>
          <p:nvPr>
            <p:ph type="body" sz="quarter" idx="13"/>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111" name="TextBox 18"/>
          <p:cNvSpPr txBox="1">
            <a:spLocks noGrp="1"/>
          </p:cNvSpPr>
          <p:nvPr>
            <p:ph type="body" sz="quarter" idx="14"/>
          </p:nvPr>
        </p:nvSpPr>
        <p:spPr>
          <a:xfrm>
            <a:off x="535694" y="2443463"/>
            <a:ext cx="3480446" cy="2123441"/>
          </a:xfrm>
          <a:prstGeom prst="rect">
            <a:avLst/>
          </a:prstGeom>
        </p:spPr>
        <p:txBody>
          <a:bodyPr>
            <a:spAutoFit/>
          </a:bodyPr>
          <a:lstStyle/>
          <a:p>
            <a:pPr marL="0" indent="0">
              <a:lnSpc>
                <a:spcPct val="100000"/>
              </a:lnSpc>
              <a:spcBef>
                <a:spcPts val="0"/>
              </a:spcBef>
              <a:buSzTx/>
              <a:buFontTx/>
              <a:buNone/>
              <a:defRPr sz="1300">
                <a:latin typeface="+mn-lt"/>
                <a:ea typeface="+mn-ea"/>
                <a:cs typeface="+mn-cs"/>
                <a:sym typeface="Helvetica"/>
              </a:defRPr>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112" name="TextBox 23"/>
          <p:cNvSpPr txBox="1">
            <a:spLocks noGrp="1"/>
          </p:cNvSpPr>
          <p:nvPr>
            <p:ph type="body" sz="quarter" idx="15"/>
          </p:nvPr>
        </p:nvSpPr>
        <p:spPr>
          <a:xfrm>
            <a:off x="535695" y="5764043"/>
            <a:ext cx="3269328"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Notes, other clarifications or additional information should be presented in a smaller size (10 pt)</a:t>
            </a:r>
          </a:p>
        </p:txBody>
      </p:sp>
      <p:sp>
        <p:nvSpPr>
          <p:cNvPr id="113" name="TextBox 27"/>
          <p:cNvSpPr txBox="1">
            <a:spLocks noGrp="1"/>
          </p:cNvSpPr>
          <p:nvPr>
            <p:ph type="body" sz="quarter" idx="16"/>
          </p:nvPr>
        </p:nvSpPr>
        <p:spPr>
          <a:xfrm>
            <a:off x="1103535" y="497314"/>
            <a:ext cx="2082490"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114" name="TextBox 30"/>
          <p:cNvSpPr txBox="1">
            <a:spLocks noGrp="1"/>
          </p:cNvSpPr>
          <p:nvPr>
            <p:ph type="body" sz="quarter" idx="17"/>
          </p:nvPr>
        </p:nvSpPr>
        <p:spPr>
          <a:xfrm>
            <a:off x="3411347" y="497314"/>
            <a:ext cx="245639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115" name="TextBox 31"/>
          <p:cNvSpPr txBox="1">
            <a:spLocks noGrp="1"/>
          </p:cNvSpPr>
          <p:nvPr>
            <p:ph type="body" sz="quarter" idx="18"/>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116" name="TextBox 63"/>
          <p:cNvSpPr txBox="1">
            <a:spLocks noGrp="1"/>
          </p:cNvSpPr>
          <p:nvPr>
            <p:ph type="body" sz="quarter" idx="19"/>
          </p:nvPr>
        </p:nvSpPr>
        <p:spPr>
          <a:xfrm>
            <a:off x="535695" y="1396903"/>
            <a:ext cx="10041551" cy="459741"/>
          </a:xfrm>
          <a:prstGeom prst="rect">
            <a:avLst/>
          </a:prstGeom>
        </p:spPr>
        <p:txBody>
          <a:bodyPr>
            <a:spAutoFit/>
          </a:bodyPr>
          <a:lstStyle>
            <a:lvl1pPr marL="0" indent="0" defTabSz="457200">
              <a:lnSpc>
                <a:spcPct val="100000"/>
              </a:lnSpc>
              <a:spcBef>
                <a:spcPts val="0"/>
              </a:spcBef>
              <a:buSzTx/>
              <a:buFontTx/>
              <a:buNone/>
              <a:defRPr sz="2400" b="1">
                <a:solidFill>
                  <a:srgbClr val="102D69"/>
                </a:solidFill>
                <a:latin typeface="+mn-lt"/>
                <a:ea typeface="+mn-ea"/>
                <a:cs typeface="+mn-cs"/>
                <a:sym typeface="Helvetica"/>
              </a:defRPr>
            </a:lvl1pPr>
          </a:lstStyle>
          <a:p>
            <a:r>
              <a:t>Headline may have two or three lines (24 pt)</a:t>
            </a:r>
          </a:p>
        </p:txBody>
      </p:sp>
      <p:sp>
        <p:nvSpPr>
          <p:cNvPr id="11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График_3">
    <p:spTree>
      <p:nvGrpSpPr>
        <p:cNvPr id="1" name=""/>
        <p:cNvGrpSpPr/>
        <p:nvPr/>
      </p:nvGrpSpPr>
      <p:grpSpPr>
        <a:xfrm>
          <a:off x="0" y="0"/>
          <a:ext cx="0" cy="0"/>
          <a:chOff x="0" y="0"/>
          <a:chExt cx="0" cy="0"/>
        </a:xfrm>
      </p:grpSpPr>
      <p:sp>
        <p:nvSpPr>
          <p:cNvPr id="124" name="TextBox 63"/>
          <p:cNvSpPr txBox="1">
            <a:spLocks noGrp="1"/>
          </p:cNvSpPr>
          <p:nvPr>
            <p:ph type="body" sz="quarter" idx="13"/>
          </p:nvPr>
        </p:nvSpPr>
        <p:spPr>
          <a:xfrm>
            <a:off x="535695" y="1396903"/>
            <a:ext cx="2771719" cy="459741"/>
          </a:xfrm>
          <a:prstGeom prst="rect">
            <a:avLst/>
          </a:prstGeom>
        </p:spPr>
        <p:txBody>
          <a:bodyPr>
            <a:spAutoFit/>
          </a:bodyPr>
          <a:lstStyle/>
          <a:p>
            <a:pPr marL="0" indent="0" defTabSz="12700">
              <a:spcBef>
                <a:spcPts val="1200"/>
              </a:spcBef>
              <a:buSzTx/>
              <a:buFontTx/>
              <a:buNone/>
              <a:defRPr sz="2400">
                <a:solidFill>
                  <a:srgbClr val="102D69"/>
                </a:solidFill>
                <a:latin typeface="+mn-lt"/>
                <a:ea typeface="+mn-ea"/>
                <a:cs typeface="+mn-cs"/>
                <a:sym typeface="Helvetica"/>
              </a:defRPr>
            </a:pPr>
            <a:r>
              <a:t>Headline (24 pt)</a:t>
            </a:r>
          </a:p>
        </p:txBody>
      </p:sp>
      <p:sp>
        <p:nvSpPr>
          <p:cNvPr id="125" name="TextBox 16"/>
          <p:cNvSpPr txBox="1">
            <a:spLocks noGrp="1"/>
          </p:cNvSpPr>
          <p:nvPr>
            <p:ph type="body" sz="quarter" idx="14"/>
          </p:nvPr>
        </p:nvSpPr>
        <p:spPr>
          <a:xfrm>
            <a:off x="562919" y="2367263"/>
            <a:ext cx="2717271" cy="17170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elvetica"/>
              </a:defRPr>
            </a:lvl1pPr>
          </a:lstStyle>
          <a:p>
            <a:r>
              <a:t>For tables, graphs , charts and diagrams, you may need to use additional colours; you may correctly ask what colours can be used and where to find them. We advise using HSE University’s official colour scheme for such purposes</a:t>
            </a:r>
          </a:p>
        </p:txBody>
      </p:sp>
      <p:sp>
        <p:nvSpPr>
          <p:cNvPr id="126" name="TextBox 32"/>
          <p:cNvSpPr txBox="1">
            <a:spLocks noGrp="1"/>
          </p:cNvSpPr>
          <p:nvPr>
            <p:ph type="body" sz="quarter" idx="15"/>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127" name="TextBox 23"/>
          <p:cNvSpPr txBox="1">
            <a:spLocks noGrp="1"/>
          </p:cNvSpPr>
          <p:nvPr>
            <p:ph type="body" sz="quarter" idx="16"/>
          </p:nvPr>
        </p:nvSpPr>
        <p:spPr>
          <a:xfrm>
            <a:off x="535695" y="5764043"/>
            <a:ext cx="3269328"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Notes, other clarifications or additional information should be presented in a smaller size (10 pt)</a:t>
            </a:r>
          </a:p>
        </p:txBody>
      </p:sp>
      <p:sp>
        <p:nvSpPr>
          <p:cNvPr id="128" name="TextBox 27"/>
          <p:cNvSpPr txBox="1">
            <a:spLocks noGrp="1"/>
          </p:cNvSpPr>
          <p:nvPr>
            <p:ph type="body" sz="quarter" idx="17"/>
          </p:nvPr>
        </p:nvSpPr>
        <p:spPr>
          <a:xfrm>
            <a:off x="1103535" y="497314"/>
            <a:ext cx="2082490"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129" name="TextBox 30"/>
          <p:cNvSpPr txBox="1">
            <a:spLocks noGrp="1"/>
          </p:cNvSpPr>
          <p:nvPr>
            <p:ph type="body" sz="quarter" idx="18"/>
          </p:nvPr>
        </p:nvSpPr>
        <p:spPr>
          <a:xfrm>
            <a:off x="3411347" y="497314"/>
            <a:ext cx="245639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130" name="TextBox 31"/>
          <p:cNvSpPr txBox="1">
            <a:spLocks noGrp="1"/>
          </p:cNvSpPr>
          <p:nvPr>
            <p:ph type="body" sz="quarter" idx="19"/>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13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Цифры">
    <p:spTree>
      <p:nvGrpSpPr>
        <p:cNvPr id="1" name=""/>
        <p:cNvGrpSpPr/>
        <p:nvPr/>
      </p:nvGrpSpPr>
      <p:grpSpPr>
        <a:xfrm>
          <a:off x="0" y="0"/>
          <a:ext cx="0" cy="0"/>
          <a:chOff x="0" y="0"/>
          <a:chExt cx="0" cy="0"/>
        </a:xfrm>
      </p:grpSpPr>
      <p:sp>
        <p:nvSpPr>
          <p:cNvPr id="138" name="Название презентации может быть набрано в две  или три строки"/>
          <p:cNvSpPr txBox="1"/>
          <p:nvPr/>
        </p:nvSpPr>
        <p:spPr>
          <a:xfrm>
            <a:off x="1014505" y="2284019"/>
            <a:ext cx="10162990" cy="19814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pPr defTabSz="914400">
              <a:lnSpc>
                <a:spcPct val="80000"/>
              </a:lnSpc>
              <a:spcBef>
                <a:spcPts val="0"/>
              </a:spcBef>
              <a:defRPr sz="4300">
                <a:solidFill>
                  <a:schemeClr val="accent1">
                    <a:satOff val="-3547"/>
                    <a:lumOff val="-10352"/>
                  </a:schemeClr>
                </a:solidFill>
              </a:defRPr>
            </a:pPr>
            <a:r>
              <a:t>Название презентации</a:t>
            </a:r>
            <a:br/>
            <a:r>
              <a:t>может быть набрано в две </a:t>
            </a:r>
            <a:br/>
            <a:r>
              <a:t>или три строки</a:t>
            </a:r>
          </a:p>
        </p:txBody>
      </p:sp>
      <p:sp>
        <p:nvSpPr>
          <p:cNvPr id="139" name="Если нужно больше места, то используйте подзаголовок"/>
          <p:cNvSpPr txBox="1"/>
          <p:nvPr/>
        </p:nvSpPr>
        <p:spPr>
          <a:xfrm>
            <a:off x="1014505" y="4897087"/>
            <a:ext cx="10162990" cy="8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a:lnSpc>
                <a:spcPct val="80000"/>
              </a:lnSpc>
              <a:spcBef>
                <a:spcPts val="0"/>
              </a:spcBef>
              <a:defRPr sz="1600">
                <a:solidFill>
                  <a:srgbClr val="000000"/>
                </a:solidFill>
              </a:defRPr>
            </a:lvl1pPr>
          </a:lstStyle>
          <a:p>
            <a:pPr defTabSz="914400"/>
            <a:r>
              <a:t>Если нужно больше места, то используйте подзаголовок</a:t>
            </a:r>
          </a:p>
        </p:txBody>
      </p:sp>
      <p:pic>
        <p:nvPicPr>
          <p:cNvPr id="140" name="Picture 9" descr="Picture 9"/>
          <p:cNvPicPr>
            <a:picLocks noChangeAspect="1"/>
          </p:cNvPicPr>
          <p:nvPr/>
        </p:nvPicPr>
        <p:blipFill>
          <a:blip r:embed="rId2"/>
          <a:stretch>
            <a:fillRect/>
          </a:stretch>
        </p:blipFill>
        <p:spPr>
          <a:xfrm>
            <a:off x="0" y="0"/>
            <a:ext cx="12192000" cy="6858000"/>
          </a:xfrm>
          <a:prstGeom prst="rect">
            <a:avLst/>
          </a:prstGeom>
          <a:ln w="12700">
            <a:miter lim="400000"/>
          </a:ln>
        </p:spPr>
      </p:pic>
      <p:sp>
        <p:nvSpPr>
          <p:cNvPr id="141"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800">
                <a:solidFill>
                  <a:srgbClr val="FFFFFF"/>
                </a:solidFill>
                <a:latin typeface="+mj-lt"/>
                <a:ea typeface="+mj-ea"/>
                <a:cs typeface="+mj-cs"/>
                <a:sym typeface="Calibri"/>
              </a:defRPr>
            </a:pPr>
            <a:endParaRPr/>
          </a:p>
        </p:txBody>
      </p:sp>
      <p:sp>
        <p:nvSpPr>
          <p:cNvPr id="142" name="TextBox 16"/>
          <p:cNvSpPr txBox="1">
            <a:spLocks noGrp="1"/>
          </p:cNvSpPr>
          <p:nvPr>
            <p:ph type="body" sz="quarter" idx="13"/>
          </p:nvPr>
        </p:nvSpPr>
        <p:spPr>
          <a:xfrm>
            <a:off x="535695" y="2468546"/>
            <a:ext cx="2823148" cy="1551941"/>
          </a:xfrm>
          <a:prstGeom prst="rect">
            <a:avLst/>
          </a:prstGeom>
        </p:spPr>
        <p:txBody>
          <a:bodyPr>
            <a:spAutoFit/>
          </a:bodyPr>
          <a:lstStyle/>
          <a:p>
            <a:pPr marL="0" indent="0" defTabSz="12700">
              <a:lnSpc>
                <a:spcPct val="100000"/>
              </a:lnSpc>
              <a:spcBef>
                <a:spcPts val="1200"/>
              </a:spcBef>
              <a:buSzTx/>
              <a:buFontTx/>
              <a:buNone/>
              <a:defRPr sz="9600">
                <a:solidFill>
                  <a:srgbClr val="102D69"/>
                </a:solidFill>
                <a:latin typeface="+mn-lt"/>
                <a:ea typeface="+mn-ea"/>
                <a:cs typeface="+mn-cs"/>
                <a:sym typeface="Helvetica"/>
              </a:defRPr>
            </a:pPr>
            <a:r>
              <a:t>152</a:t>
            </a:r>
            <a:r>
              <a:rPr sz="1600"/>
              <a:t> MLN</a:t>
            </a:r>
          </a:p>
        </p:txBody>
      </p:sp>
      <p:sp>
        <p:nvSpPr>
          <p:cNvPr id="143" name="TextBox 22"/>
          <p:cNvSpPr txBox="1">
            <a:spLocks noGrp="1"/>
          </p:cNvSpPr>
          <p:nvPr>
            <p:ph type="body" sz="quarter" idx="14"/>
          </p:nvPr>
        </p:nvSpPr>
        <p:spPr>
          <a:xfrm>
            <a:off x="4067790" y="2468546"/>
            <a:ext cx="3156867" cy="1551941"/>
          </a:xfrm>
          <a:prstGeom prst="rect">
            <a:avLst/>
          </a:prstGeom>
        </p:spPr>
        <p:txBody>
          <a:bodyPr>
            <a:spAutoFit/>
          </a:bodyPr>
          <a:lstStyle/>
          <a:p>
            <a:pPr marL="0" indent="0" defTabSz="12700">
              <a:lnSpc>
                <a:spcPct val="100000"/>
              </a:lnSpc>
              <a:spcBef>
                <a:spcPts val="1200"/>
              </a:spcBef>
              <a:buSzTx/>
              <a:buFontTx/>
              <a:buNone/>
              <a:defRPr sz="9600">
                <a:solidFill>
                  <a:srgbClr val="102D69"/>
                </a:solidFill>
                <a:latin typeface="+mn-lt"/>
                <a:ea typeface="+mn-ea"/>
                <a:cs typeface="+mn-cs"/>
                <a:sym typeface="Helvetica"/>
              </a:defRPr>
            </a:pPr>
            <a:r>
              <a:t>93,2</a:t>
            </a:r>
            <a:r>
              <a:rPr sz="1600"/>
              <a:t> MLN</a:t>
            </a:r>
          </a:p>
        </p:txBody>
      </p:sp>
      <p:sp>
        <p:nvSpPr>
          <p:cNvPr id="144" name="TextBox 26"/>
          <p:cNvSpPr txBox="1">
            <a:spLocks noGrp="1"/>
          </p:cNvSpPr>
          <p:nvPr>
            <p:ph type="body" sz="quarter" idx="15"/>
          </p:nvPr>
        </p:nvSpPr>
        <p:spPr>
          <a:xfrm>
            <a:off x="7555060" y="2468546"/>
            <a:ext cx="2823147" cy="1551941"/>
          </a:xfrm>
          <a:prstGeom prst="rect">
            <a:avLst/>
          </a:prstGeom>
        </p:spPr>
        <p:txBody>
          <a:bodyPr>
            <a:spAutoFit/>
          </a:bodyPr>
          <a:lstStyle/>
          <a:p>
            <a:pPr marL="0" indent="0" defTabSz="12700">
              <a:lnSpc>
                <a:spcPct val="100000"/>
              </a:lnSpc>
              <a:spcBef>
                <a:spcPts val="1200"/>
              </a:spcBef>
              <a:buSzTx/>
              <a:buFontTx/>
              <a:buNone/>
              <a:defRPr sz="9600">
                <a:solidFill>
                  <a:srgbClr val="102D69"/>
                </a:solidFill>
                <a:latin typeface="+mn-lt"/>
                <a:ea typeface="+mn-ea"/>
                <a:cs typeface="+mn-cs"/>
                <a:sym typeface="Helvetica"/>
              </a:defRPr>
            </a:pPr>
            <a:r>
              <a:t>1,3</a:t>
            </a:r>
            <a:r>
              <a:rPr sz="1600"/>
              <a:t> MLN</a:t>
            </a:r>
          </a:p>
        </p:txBody>
      </p:sp>
      <p:pic>
        <p:nvPicPr>
          <p:cNvPr id="145" name="Picture 4" descr="Picture 4"/>
          <p:cNvPicPr>
            <a:picLocks noChangeAspect="1"/>
          </p:cNvPicPr>
          <p:nvPr/>
        </p:nvPicPr>
        <p:blipFill>
          <a:blip r:embed="rId3"/>
          <a:stretch>
            <a:fillRect/>
          </a:stretch>
        </p:blipFill>
        <p:spPr>
          <a:xfrm>
            <a:off x="517199" y="464362"/>
            <a:ext cx="448276" cy="448277"/>
          </a:xfrm>
          <a:prstGeom prst="rect">
            <a:avLst/>
          </a:prstGeom>
          <a:ln w="12700">
            <a:miter lim="400000"/>
          </a:ln>
        </p:spPr>
      </p:pic>
      <p:sp>
        <p:nvSpPr>
          <p:cNvPr id="146"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47"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48"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49" name="TextBox 32"/>
          <p:cNvSpPr txBox="1">
            <a:spLocks noGrp="1"/>
          </p:cNvSpPr>
          <p:nvPr>
            <p:ph type="body" sz="quarter" idx="16"/>
          </p:nvPr>
        </p:nvSpPr>
        <p:spPr>
          <a:xfrm>
            <a:off x="10337842" y="497314"/>
            <a:ext cx="273557" cy="396241"/>
          </a:xfrm>
          <a:prstGeom prst="rect">
            <a:avLst/>
          </a:prstGeom>
        </p:spPr>
        <p:txBody>
          <a:bodyPr wrap="none">
            <a:spAutoFit/>
          </a:bodyPr>
          <a:lstStyle/>
          <a:p>
            <a:pPr marL="0" indent="0">
              <a:lnSpc>
                <a:spcPct val="100000"/>
              </a:lnSpc>
              <a:spcBef>
                <a:spcPts val="0"/>
              </a:spcBef>
              <a:buSzTx/>
              <a:buFontTx/>
              <a:buNone/>
              <a:defRPr sz="2000">
                <a:solidFill>
                  <a:srgbClr val="102D69"/>
                </a:solidFill>
                <a:latin typeface="+mn-lt"/>
                <a:ea typeface="+mn-ea"/>
                <a:cs typeface="+mn-cs"/>
                <a:sym typeface="Helvetica"/>
              </a:defRPr>
            </a:pPr>
            <a:fld id="{86CB4B4D-7CA3-9044-876B-883B54F8677D}" type="slidenum">
              <a:t>​</a:t>
            </a:fld>
            <a:r>
              <a:t>￼</a:t>
            </a:r>
          </a:p>
        </p:txBody>
      </p:sp>
      <p:sp>
        <p:nvSpPr>
          <p:cNvPr id="150"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51"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152" name="TextBox 18"/>
          <p:cNvSpPr txBox="1">
            <a:spLocks noGrp="1"/>
          </p:cNvSpPr>
          <p:nvPr>
            <p:ph type="body" sz="quarter" idx="17"/>
          </p:nvPr>
        </p:nvSpPr>
        <p:spPr>
          <a:xfrm>
            <a:off x="535696" y="4175888"/>
            <a:ext cx="2717271" cy="13106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elvetica"/>
              </a:defRPr>
            </a:lvl1pPr>
          </a:lstStyle>
          <a:p>
            <a:r>
              <a:t>If you don’t have too much data, don’t worry. Provide several large figures with concise information explaining the figures. This can help you to present your data correctly and with some style.</a:t>
            </a:r>
          </a:p>
        </p:txBody>
      </p:sp>
      <p:sp>
        <p:nvSpPr>
          <p:cNvPr id="153" name="TextBox 20"/>
          <p:cNvSpPr txBox="1">
            <a:spLocks noGrp="1"/>
          </p:cNvSpPr>
          <p:nvPr>
            <p:ph type="body" sz="quarter" idx="18"/>
          </p:nvPr>
        </p:nvSpPr>
        <p:spPr>
          <a:xfrm>
            <a:off x="4067790" y="4175888"/>
            <a:ext cx="2717271" cy="13106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elvetica"/>
              </a:defRPr>
            </a:lvl1pPr>
          </a:lstStyle>
          <a:p>
            <a:r>
              <a:t>If you don’t have too much data, don’t worry. Provide several large figures with concise information explaining the figures. This can help you to present your data correctly and with some style.</a:t>
            </a:r>
          </a:p>
        </p:txBody>
      </p:sp>
      <p:sp>
        <p:nvSpPr>
          <p:cNvPr id="154" name="TextBox 23"/>
          <p:cNvSpPr txBox="1">
            <a:spLocks noGrp="1"/>
          </p:cNvSpPr>
          <p:nvPr>
            <p:ph type="body" sz="quarter" idx="19"/>
          </p:nvPr>
        </p:nvSpPr>
        <p:spPr>
          <a:xfrm>
            <a:off x="7555060" y="4175888"/>
            <a:ext cx="2717271" cy="1310641"/>
          </a:xfrm>
          <a:prstGeom prst="rect">
            <a:avLst/>
          </a:prstGeom>
        </p:spPr>
        <p:txBody>
          <a:bodyPr>
            <a:spAutoFit/>
          </a:bodyPr>
          <a:lstStyle>
            <a:lvl1pPr marL="0" indent="0" defTabSz="12700">
              <a:lnSpc>
                <a:spcPct val="100000"/>
              </a:lnSpc>
              <a:spcBef>
                <a:spcPts val="1200"/>
              </a:spcBef>
              <a:buSzTx/>
              <a:buFontTx/>
              <a:buNone/>
              <a:defRPr sz="1300">
                <a:latin typeface="+mn-lt"/>
                <a:ea typeface="+mn-ea"/>
                <a:cs typeface="+mn-cs"/>
                <a:sym typeface="Helvetica"/>
              </a:defRPr>
            </a:lvl1pPr>
          </a:lstStyle>
          <a:p>
            <a:r>
              <a:t>If you don’t have too much data, don’t worry. Provide several large figures with concise information explaining the figures. This can help you to present your data correctly and with some style.</a:t>
            </a:r>
          </a:p>
        </p:txBody>
      </p:sp>
      <p:sp>
        <p:nvSpPr>
          <p:cNvPr id="155" name="TextBox 27"/>
          <p:cNvSpPr txBox="1">
            <a:spLocks noGrp="1"/>
          </p:cNvSpPr>
          <p:nvPr>
            <p:ph type="body" sz="quarter" idx="20"/>
          </p:nvPr>
        </p:nvSpPr>
        <p:spPr>
          <a:xfrm>
            <a:off x="1103535" y="497314"/>
            <a:ext cx="2082490"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subdivision in two or three lines (10 pt)</a:t>
            </a:r>
          </a:p>
        </p:txBody>
      </p:sp>
      <p:sp>
        <p:nvSpPr>
          <p:cNvPr id="156" name="TextBox 30"/>
          <p:cNvSpPr txBox="1">
            <a:spLocks noGrp="1"/>
          </p:cNvSpPr>
          <p:nvPr>
            <p:ph type="body" sz="quarter" idx="21"/>
          </p:nvPr>
        </p:nvSpPr>
        <p:spPr>
          <a:xfrm>
            <a:off x="3411347" y="497314"/>
            <a:ext cx="245639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presentation can be indicated in two or three lines (10 pt)</a:t>
            </a:r>
          </a:p>
        </p:txBody>
      </p:sp>
      <p:sp>
        <p:nvSpPr>
          <p:cNvPr id="157" name="TextBox 31"/>
          <p:cNvSpPr txBox="1">
            <a:spLocks noGrp="1"/>
          </p:cNvSpPr>
          <p:nvPr>
            <p:ph type="body" sz="quarter" idx="22"/>
          </p:nvPr>
        </p:nvSpPr>
        <p:spPr>
          <a:xfrm>
            <a:off x="6203837" y="497314"/>
            <a:ext cx="2255307" cy="396241"/>
          </a:xfrm>
          <a:prstGeom prst="rect">
            <a:avLst/>
          </a:prstGeom>
        </p:spPr>
        <p:txBody>
          <a:bodyPr>
            <a:spAutoFit/>
          </a:bodyPr>
          <a:lstStyle>
            <a:lvl1pPr marL="0" indent="0" defTabSz="12700">
              <a:lnSpc>
                <a:spcPct val="100000"/>
              </a:lnSpc>
              <a:spcBef>
                <a:spcPts val="1200"/>
              </a:spcBef>
              <a:buSzTx/>
              <a:buFontTx/>
              <a:buNone/>
              <a:defRPr sz="1000">
                <a:latin typeface="+mn-lt"/>
                <a:ea typeface="+mn-ea"/>
                <a:cs typeface="+mn-cs"/>
                <a:sym typeface="Helvetica"/>
              </a:defRPr>
            </a:lvl1pPr>
          </a:lstStyle>
          <a:p>
            <a:r>
              <a:t>Name of section can be indicated in two or three lines (10 pt)</a:t>
            </a:r>
          </a:p>
        </p:txBody>
      </p:sp>
      <p:sp>
        <p:nvSpPr>
          <p:cNvPr id="158" name="TextBox 63"/>
          <p:cNvSpPr txBox="1">
            <a:spLocks noGrp="1"/>
          </p:cNvSpPr>
          <p:nvPr>
            <p:ph type="body" sz="quarter" idx="23"/>
          </p:nvPr>
        </p:nvSpPr>
        <p:spPr>
          <a:xfrm>
            <a:off x="535695" y="1396903"/>
            <a:ext cx="10041551" cy="459741"/>
          </a:xfrm>
          <a:prstGeom prst="rect">
            <a:avLst/>
          </a:prstGeom>
        </p:spPr>
        <p:txBody>
          <a:bodyPr>
            <a:spAutoFit/>
          </a:bodyPr>
          <a:lstStyle>
            <a:lvl1pPr marL="0" indent="0" defTabSz="457200">
              <a:lnSpc>
                <a:spcPct val="100000"/>
              </a:lnSpc>
              <a:spcBef>
                <a:spcPts val="0"/>
              </a:spcBef>
              <a:buSzTx/>
              <a:buFontTx/>
              <a:buNone/>
              <a:defRPr sz="2400" b="1">
                <a:solidFill>
                  <a:srgbClr val="102D69"/>
                </a:solidFill>
                <a:latin typeface="+mn-lt"/>
                <a:ea typeface="+mn-ea"/>
                <a:cs typeface="+mn-cs"/>
                <a:sym typeface="Helvetica"/>
              </a:defRPr>
            </a:lvl1pPr>
          </a:lstStyle>
          <a:p>
            <a:r>
              <a:t>Headline may have two or three lines (24 pt)</a:t>
            </a:r>
          </a:p>
        </p:txBody>
      </p:sp>
      <p:sp>
        <p:nvSpPr>
          <p:cNvPr id="15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3.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2" name="Объект 11" hidden="1">
            <a:extLst>
              <a:ext uri="{FF2B5EF4-FFF2-40B4-BE49-F238E27FC236}">
                <a16:creationId xmlns:a16="http://schemas.microsoft.com/office/drawing/2014/main" id="{44E81ED5-D4F2-2337-9183-2AF7C97AD4A0}"/>
              </a:ext>
            </a:extLst>
          </p:cNvPr>
          <p:cNvGraphicFramePr>
            <a:graphicFrameLocks noChangeAspect="1"/>
          </p:cNvGraphicFramePr>
          <p:nvPr userDrawn="1">
            <p:custDataLst>
              <p:tags r:id="rId13"/>
            </p:custDataLst>
            <p:extLst>
              <p:ext uri="{D42A27DB-BD31-4B8C-83A1-F6EECF244321}">
                <p14:modId xmlns:p14="http://schemas.microsoft.com/office/powerpoint/2010/main" val="14927720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14" imgW="415" imgH="416" progId="TCLayout.ActiveDocument.1">
                  <p:embed/>
                </p:oleObj>
              </mc:Choice>
              <mc:Fallback>
                <p:oleObj name="Слайд think-cell" r:id="rId14" imgW="415" imgH="416"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pic>
        <p:nvPicPr>
          <p:cNvPr id="2" name="Picture 9" descr="Picture 9"/>
          <p:cNvPicPr>
            <a:picLocks noChangeAspect="1"/>
          </p:cNvPicPr>
          <p:nvPr/>
        </p:nvPicPr>
        <p:blipFill>
          <a:blip r:embed="rId16"/>
          <a:stretch>
            <a:fillRect/>
          </a:stretch>
        </p:blipFill>
        <p:spPr>
          <a:xfrm>
            <a:off x="0" y="0"/>
            <a:ext cx="12192000" cy="6858000"/>
          </a:xfrm>
          <a:prstGeom prst="rect">
            <a:avLst/>
          </a:prstGeom>
          <a:ln w="12700">
            <a:miter lim="400000"/>
          </a:ln>
        </p:spPr>
      </p:pic>
      <p:sp>
        <p:nvSpPr>
          <p:cNvPr id="3" name="Rectangle 24"/>
          <p:cNvSpPr/>
          <p:nvPr/>
        </p:nvSpPr>
        <p:spPr>
          <a:xfrm>
            <a:off x="132681" y="134898"/>
            <a:ext cx="11926638" cy="6602381"/>
          </a:xfrm>
          <a:prstGeom prst="rect">
            <a:avLst/>
          </a:prstGeom>
          <a:solidFill>
            <a:srgbClr val="FFFFFF"/>
          </a:solidFill>
          <a:ln w="3175">
            <a:solidFill>
              <a:srgbClr val="32538F"/>
            </a:solidFill>
            <a:miter/>
          </a:ln>
        </p:spPr>
        <p:txBody>
          <a:bodyPr lIns="45719" rIns="45719" anchor="ctr"/>
          <a:lstStyle/>
          <a:p>
            <a:pPr algn="ctr" defTabSz="914400">
              <a:spcBef>
                <a:spcPts val="0"/>
              </a:spcBef>
              <a:defRPr sz="1600">
                <a:solidFill>
                  <a:srgbClr val="FFFFFF"/>
                </a:solidFill>
                <a:latin typeface="+mj-lt"/>
                <a:ea typeface="+mj-ea"/>
                <a:cs typeface="+mj-cs"/>
                <a:sym typeface="Calibri"/>
              </a:defRPr>
            </a:pPr>
            <a:endParaRPr/>
          </a:p>
        </p:txBody>
      </p:sp>
      <p:pic>
        <p:nvPicPr>
          <p:cNvPr id="4" name="Picture 4" descr="Picture 4"/>
          <p:cNvPicPr>
            <a:picLocks noChangeAspect="1"/>
          </p:cNvPicPr>
          <p:nvPr/>
        </p:nvPicPr>
        <p:blipFill>
          <a:blip r:embed="rId17"/>
          <a:stretch>
            <a:fillRect/>
          </a:stretch>
        </p:blipFill>
        <p:spPr>
          <a:xfrm>
            <a:off x="517199" y="464362"/>
            <a:ext cx="448276" cy="448277"/>
          </a:xfrm>
          <a:prstGeom prst="rect">
            <a:avLst/>
          </a:prstGeom>
          <a:ln w="12700">
            <a:miter lim="400000"/>
          </a:ln>
        </p:spPr>
      </p:pic>
      <p:sp>
        <p:nvSpPr>
          <p:cNvPr id="5" name="Straight Connector 19"/>
          <p:cNvSpPr/>
          <p:nvPr/>
        </p:nvSpPr>
        <p:spPr>
          <a:xfrm>
            <a:off x="329868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6" name="Straight Connector 21"/>
          <p:cNvSpPr/>
          <p:nvPr/>
        </p:nvSpPr>
        <p:spPr>
          <a:xfrm>
            <a:off x="6099415"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7" name="Straight Connector 59"/>
          <p:cNvSpPr/>
          <p:nvPr/>
        </p:nvSpPr>
        <p:spPr>
          <a:xfrm>
            <a:off x="11643868"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8" name="Straight Connector 25"/>
          <p:cNvSpPr/>
          <p:nvPr/>
        </p:nvSpPr>
        <p:spPr>
          <a:xfrm>
            <a:off x="10277081" y="464363"/>
            <a:ext cx="1" cy="586261"/>
          </a:xfrm>
          <a:prstGeom prst="line">
            <a:avLst/>
          </a:prstGeom>
          <a:ln w="12700">
            <a:solidFill>
              <a:srgbClr val="102D69"/>
            </a:solidFill>
            <a:miter/>
          </a:ln>
        </p:spPr>
        <p:txBody>
          <a:bodyPr lIns="45719" rIns="45719"/>
          <a:lstStyle/>
          <a:p>
            <a:pPr defTabSz="914400">
              <a:spcBef>
                <a:spcPts val="0"/>
              </a:spcBef>
              <a:defRPr sz="1800">
                <a:solidFill>
                  <a:srgbClr val="000000"/>
                </a:solidFill>
                <a:latin typeface="+mj-lt"/>
                <a:ea typeface="+mj-ea"/>
                <a:cs typeface="+mj-cs"/>
                <a:sym typeface="Calibri"/>
              </a:defRPr>
            </a:pPr>
            <a:endParaRPr/>
          </a:p>
        </p:txBody>
      </p:sp>
      <p:sp>
        <p:nvSpPr>
          <p:cNvPr id="9" name="Текст заголовка"/>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Текст заголовка</a:t>
            </a:r>
          </a:p>
        </p:txBody>
      </p:sp>
      <p:sp>
        <p:nvSpPr>
          <p:cNvPr id="10" name="Уровень текста 1…"/>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1" name="Номер слайда"/>
          <p:cNvSpPr txBox="1">
            <a:spLocks noGrp="1"/>
          </p:cNvSpPr>
          <p:nvPr>
            <p:ph type="sldNum" sz="quarter" idx="2"/>
          </p:nvPr>
        </p:nvSpPr>
        <p:spPr>
          <a:xfrm>
            <a:off x="11080144" y="6404292"/>
            <a:ext cx="273657" cy="269241"/>
          </a:xfrm>
          <a:prstGeom prst="rect">
            <a:avLst/>
          </a:prstGeom>
          <a:ln w="12700">
            <a:miter lim="400000"/>
          </a:ln>
        </p:spPr>
        <p:txBody>
          <a:bodyPr wrap="none" lIns="45719" rIns="45719" anchor="ctr">
            <a:spAutoFit/>
          </a:bodyPr>
          <a:lstStyle>
            <a:lvl1pPr algn="r" defTabSz="914400">
              <a:spcBef>
                <a:spcPts val="0"/>
              </a:spcBef>
              <a:defRPr sz="1200">
                <a:solidFill>
                  <a:srgbClr val="888888"/>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Объект 7" hidden="1">
            <a:extLst>
              <a:ext uri="{FF2B5EF4-FFF2-40B4-BE49-F238E27FC236}">
                <a16:creationId xmlns:a16="http://schemas.microsoft.com/office/drawing/2014/main" id="{88CBC29B-1023-5AD1-63CE-ABF67A5B3E45}"/>
              </a:ext>
            </a:extLst>
          </p:cNvPr>
          <p:cNvGraphicFramePr>
            <a:graphicFrameLocks noChangeAspect="1"/>
          </p:cNvGraphicFramePr>
          <p:nvPr userDrawn="1">
            <p:custDataLst>
              <p:tags r:id="rId13"/>
            </p:custDataLst>
            <p:extLst>
              <p:ext uri="{D42A27DB-BD31-4B8C-83A1-F6EECF244321}">
                <p14:modId xmlns:p14="http://schemas.microsoft.com/office/powerpoint/2010/main" val="29644559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14" imgW="415" imgH="416" progId="TCLayout.ActiveDocument.1">
                  <p:embed/>
                </p:oleObj>
              </mc:Choice>
              <mc:Fallback>
                <p:oleObj name="Слайд think-cell" r:id="rId14" imgW="415" imgH="416"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Заголовок 1">
            <a:extLst>
              <a:ext uri="{FF2B5EF4-FFF2-40B4-BE49-F238E27FC236}">
                <a16:creationId xmlns:a16="http://schemas.microsoft.com/office/drawing/2014/main" id="{51B13D2A-AE49-44AC-6FCA-4577EDF49F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68F9369B-9FB9-7F66-14B5-E606318FE8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F16DE768-EB91-13A1-8FCB-40617BA525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Нижний колонтитул 4">
            <a:extLst>
              <a:ext uri="{FF2B5EF4-FFF2-40B4-BE49-F238E27FC236}">
                <a16:creationId xmlns:a16="http://schemas.microsoft.com/office/drawing/2014/main" id="{36EB8807-6666-9DFF-C893-278FD31AA1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4BF2CF85-D6DE-657C-E505-008B75BF53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98056-AF27-46CD-9CD0-4EAED10979B0}" type="slidenum">
              <a:rPr lang="en-US" smtClean="0"/>
              <a:t>‹#›</a:t>
            </a:fld>
            <a:endParaRPr lang="en-US"/>
          </a:p>
        </p:txBody>
      </p:sp>
    </p:spTree>
    <p:extLst>
      <p:ext uri="{BB962C8B-B14F-4D97-AF65-F5344CB8AC3E}">
        <p14:creationId xmlns:p14="http://schemas.microsoft.com/office/powerpoint/2010/main" val="1965816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3.xml"/><Relationship Id="rId1" Type="http://schemas.openxmlformats.org/officeDocument/2006/relationships/tags" Target="../tags/tag96.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image" Target="../media/image1.emf"/><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oleObject" Target="../embeddings/oleObject4.bin"/><Relationship Id="rId2" Type="http://schemas.openxmlformats.org/officeDocument/2006/relationships/tags" Target="../tags/tag6.xml"/><Relationship Id="rId16" Type="http://schemas.openxmlformats.org/officeDocument/2006/relationships/slideLayout" Target="../slideLayouts/slideLayout3.xml"/><Relationship Id="rId20" Type="http://schemas.openxmlformats.org/officeDocument/2006/relationships/chart" Target="../charts/chart1.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tags" Target="../tags/tag19.xml"/><Relationship Id="rId10" Type="http://schemas.openxmlformats.org/officeDocument/2006/relationships/tags" Target="../tags/tag14.xml"/><Relationship Id="rId19" Type="http://schemas.openxmlformats.org/officeDocument/2006/relationships/image" Target="../media/image6.png"/><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s>
</file>

<file path=ppt/slides/_rels/slide6.xml.rels><?xml version="1.0" encoding="UTF-8" standalone="yes"?>
<Relationships xmlns="http://schemas.openxmlformats.org/package/2006/relationships"><Relationship Id="rId8" Type="http://schemas.openxmlformats.org/officeDocument/2006/relationships/tags" Target="../tags/tag27.xml"/><Relationship Id="rId13" Type="http://schemas.openxmlformats.org/officeDocument/2006/relationships/tags" Target="../tags/tag32.xml"/><Relationship Id="rId18" Type="http://schemas.openxmlformats.org/officeDocument/2006/relationships/tags" Target="../tags/tag37.xml"/><Relationship Id="rId26" Type="http://schemas.openxmlformats.org/officeDocument/2006/relationships/oleObject" Target="../embeddings/oleObject5.bin"/><Relationship Id="rId3" Type="http://schemas.openxmlformats.org/officeDocument/2006/relationships/tags" Target="../tags/tag22.xml"/><Relationship Id="rId21" Type="http://schemas.openxmlformats.org/officeDocument/2006/relationships/tags" Target="../tags/tag40.xml"/><Relationship Id="rId7" Type="http://schemas.openxmlformats.org/officeDocument/2006/relationships/tags" Target="../tags/tag26.xml"/><Relationship Id="rId12" Type="http://schemas.openxmlformats.org/officeDocument/2006/relationships/tags" Target="../tags/tag31.xml"/><Relationship Id="rId17" Type="http://schemas.openxmlformats.org/officeDocument/2006/relationships/tags" Target="../tags/tag36.xml"/><Relationship Id="rId25" Type="http://schemas.openxmlformats.org/officeDocument/2006/relationships/slideLayout" Target="../slideLayouts/slideLayout3.xml"/><Relationship Id="rId2" Type="http://schemas.openxmlformats.org/officeDocument/2006/relationships/tags" Target="../tags/tag21.xml"/><Relationship Id="rId16" Type="http://schemas.openxmlformats.org/officeDocument/2006/relationships/tags" Target="../tags/tag35.xml"/><Relationship Id="rId20" Type="http://schemas.openxmlformats.org/officeDocument/2006/relationships/tags" Target="../tags/tag39.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24" Type="http://schemas.openxmlformats.org/officeDocument/2006/relationships/tags" Target="../tags/tag43.xml"/><Relationship Id="rId5" Type="http://schemas.openxmlformats.org/officeDocument/2006/relationships/tags" Target="../tags/tag24.xml"/><Relationship Id="rId15" Type="http://schemas.openxmlformats.org/officeDocument/2006/relationships/tags" Target="../tags/tag34.xml"/><Relationship Id="rId23" Type="http://schemas.openxmlformats.org/officeDocument/2006/relationships/tags" Target="../tags/tag42.xml"/><Relationship Id="rId28" Type="http://schemas.openxmlformats.org/officeDocument/2006/relationships/chart" Target="../charts/chart2.xml"/><Relationship Id="rId10" Type="http://schemas.openxmlformats.org/officeDocument/2006/relationships/tags" Target="../tags/tag29.xml"/><Relationship Id="rId19" Type="http://schemas.openxmlformats.org/officeDocument/2006/relationships/tags" Target="../tags/tag38.xml"/><Relationship Id="rId4" Type="http://schemas.openxmlformats.org/officeDocument/2006/relationships/tags" Target="../tags/tag23.xml"/><Relationship Id="rId9" Type="http://schemas.openxmlformats.org/officeDocument/2006/relationships/tags" Target="../tags/tag28.xml"/><Relationship Id="rId14" Type="http://schemas.openxmlformats.org/officeDocument/2006/relationships/tags" Target="../tags/tag33.xml"/><Relationship Id="rId22" Type="http://schemas.openxmlformats.org/officeDocument/2006/relationships/tags" Target="../tags/tag41.xml"/><Relationship Id="rId27" Type="http://schemas.openxmlformats.org/officeDocument/2006/relationships/image" Target="../media/image1.emf"/></Relationships>
</file>

<file path=ppt/slides/_rels/slide7.xml.rels><?xml version="1.0" encoding="UTF-8" standalone="yes"?>
<Relationships xmlns="http://schemas.openxmlformats.org/package/2006/relationships"><Relationship Id="rId13" Type="http://schemas.openxmlformats.org/officeDocument/2006/relationships/tags" Target="../tags/tag56.xml"/><Relationship Id="rId18" Type="http://schemas.openxmlformats.org/officeDocument/2006/relationships/tags" Target="../tags/tag61.xml"/><Relationship Id="rId26" Type="http://schemas.openxmlformats.org/officeDocument/2006/relationships/tags" Target="../tags/tag69.xml"/><Relationship Id="rId39" Type="http://schemas.openxmlformats.org/officeDocument/2006/relationships/tags" Target="../tags/tag82.xml"/><Relationship Id="rId21" Type="http://schemas.openxmlformats.org/officeDocument/2006/relationships/tags" Target="../tags/tag64.xml"/><Relationship Id="rId34" Type="http://schemas.openxmlformats.org/officeDocument/2006/relationships/tags" Target="../tags/tag77.xml"/><Relationship Id="rId42" Type="http://schemas.openxmlformats.org/officeDocument/2006/relationships/tags" Target="../tags/tag85.xml"/><Relationship Id="rId47" Type="http://schemas.openxmlformats.org/officeDocument/2006/relationships/tags" Target="../tags/tag90.xml"/><Relationship Id="rId50" Type="http://schemas.openxmlformats.org/officeDocument/2006/relationships/tags" Target="../tags/tag93.xml"/><Relationship Id="rId55" Type="http://schemas.openxmlformats.org/officeDocument/2006/relationships/chart" Target="../charts/chart4.xml"/><Relationship Id="rId7" Type="http://schemas.openxmlformats.org/officeDocument/2006/relationships/tags" Target="../tags/tag50.xml"/><Relationship Id="rId12" Type="http://schemas.openxmlformats.org/officeDocument/2006/relationships/tags" Target="../tags/tag55.xml"/><Relationship Id="rId17" Type="http://schemas.openxmlformats.org/officeDocument/2006/relationships/tags" Target="../tags/tag60.xml"/><Relationship Id="rId25" Type="http://schemas.openxmlformats.org/officeDocument/2006/relationships/tags" Target="../tags/tag68.xml"/><Relationship Id="rId33" Type="http://schemas.openxmlformats.org/officeDocument/2006/relationships/tags" Target="../tags/tag76.xml"/><Relationship Id="rId38" Type="http://schemas.openxmlformats.org/officeDocument/2006/relationships/tags" Target="../tags/tag81.xml"/><Relationship Id="rId46" Type="http://schemas.openxmlformats.org/officeDocument/2006/relationships/tags" Target="../tags/tag89.xml"/><Relationship Id="rId2" Type="http://schemas.openxmlformats.org/officeDocument/2006/relationships/tags" Target="../tags/tag45.xml"/><Relationship Id="rId16" Type="http://schemas.openxmlformats.org/officeDocument/2006/relationships/tags" Target="../tags/tag59.xml"/><Relationship Id="rId20" Type="http://schemas.openxmlformats.org/officeDocument/2006/relationships/tags" Target="../tags/tag63.xml"/><Relationship Id="rId29" Type="http://schemas.openxmlformats.org/officeDocument/2006/relationships/tags" Target="../tags/tag72.xml"/><Relationship Id="rId41" Type="http://schemas.openxmlformats.org/officeDocument/2006/relationships/tags" Target="../tags/tag84.xml"/><Relationship Id="rId54" Type="http://schemas.openxmlformats.org/officeDocument/2006/relationships/chart" Target="../charts/chart3.xml"/><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tags" Target="../tags/tag54.xml"/><Relationship Id="rId24" Type="http://schemas.openxmlformats.org/officeDocument/2006/relationships/tags" Target="../tags/tag67.xml"/><Relationship Id="rId32" Type="http://schemas.openxmlformats.org/officeDocument/2006/relationships/tags" Target="../tags/tag75.xml"/><Relationship Id="rId37" Type="http://schemas.openxmlformats.org/officeDocument/2006/relationships/tags" Target="../tags/tag80.xml"/><Relationship Id="rId40" Type="http://schemas.openxmlformats.org/officeDocument/2006/relationships/tags" Target="../tags/tag83.xml"/><Relationship Id="rId45" Type="http://schemas.openxmlformats.org/officeDocument/2006/relationships/tags" Target="../tags/tag88.xml"/><Relationship Id="rId53" Type="http://schemas.openxmlformats.org/officeDocument/2006/relationships/image" Target="../media/image1.emf"/><Relationship Id="rId5" Type="http://schemas.openxmlformats.org/officeDocument/2006/relationships/tags" Target="../tags/tag48.xml"/><Relationship Id="rId15" Type="http://schemas.openxmlformats.org/officeDocument/2006/relationships/tags" Target="../tags/tag58.xml"/><Relationship Id="rId23" Type="http://schemas.openxmlformats.org/officeDocument/2006/relationships/tags" Target="../tags/tag66.xml"/><Relationship Id="rId28" Type="http://schemas.openxmlformats.org/officeDocument/2006/relationships/tags" Target="../tags/tag71.xml"/><Relationship Id="rId36" Type="http://schemas.openxmlformats.org/officeDocument/2006/relationships/tags" Target="../tags/tag79.xml"/><Relationship Id="rId49" Type="http://schemas.openxmlformats.org/officeDocument/2006/relationships/tags" Target="../tags/tag92.xml"/><Relationship Id="rId10" Type="http://schemas.openxmlformats.org/officeDocument/2006/relationships/tags" Target="../tags/tag53.xml"/><Relationship Id="rId19" Type="http://schemas.openxmlformats.org/officeDocument/2006/relationships/tags" Target="../tags/tag62.xml"/><Relationship Id="rId31" Type="http://schemas.openxmlformats.org/officeDocument/2006/relationships/tags" Target="../tags/tag74.xml"/><Relationship Id="rId44" Type="http://schemas.openxmlformats.org/officeDocument/2006/relationships/tags" Target="../tags/tag87.xml"/><Relationship Id="rId52" Type="http://schemas.openxmlformats.org/officeDocument/2006/relationships/oleObject" Target="../embeddings/oleObject6.bin"/><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tags" Target="../tags/tag57.xml"/><Relationship Id="rId22" Type="http://schemas.openxmlformats.org/officeDocument/2006/relationships/tags" Target="../tags/tag65.xml"/><Relationship Id="rId27" Type="http://schemas.openxmlformats.org/officeDocument/2006/relationships/tags" Target="../tags/tag70.xml"/><Relationship Id="rId30" Type="http://schemas.openxmlformats.org/officeDocument/2006/relationships/tags" Target="../tags/tag73.xml"/><Relationship Id="rId35" Type="http://schemas.openxmlformats.org/officeDocument/2006/relationships/tags" Target="../tags/tag78.xml"/><Relationship Id="rId43" Type="http://schemas.openxmlformats.org/officeDocument/2006/relationships/tags" Target="../tags/tag86.xml"/><Relationship Id="rId48" Type="http://schemas.openxmlformats.org/officeDocument/2006/relationships/tags" Target="../tags/tag91.xml"/><Relationship Id="rId8" Type="http://schemas.openxmlformats.org/officeDocument/2006/relationships/tags" Target="../tags/tag51.xml"/><Relationship Id="rId51" Type="http://schemas.openxmlformats.org/officeDocument/2006/relationships/slideLayout" Target="../slideLayouts/slideLayout3.xml"/><Relationship Id="rId3" Type="http://schemas.openxmlformats.org/officeDocument/2006/relationships/tags" Target="../tags/tag4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94.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tags" Target="../tags/tag9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Влияние экологических требований ЕС на экспорт российской промышленной продукции"/>
          <p:cNvSpPr txBox="1">
            <a:spLocks noGrp="1"/>
          </p:cNvSpPr>
          <p:nvPr>
            <p:ph type="body" idx="16"/>
          </p:nvPr>
        </p:nvSpPr>
        <p:spPr>
          <a:xfrm>
            <a:off x="1248427" y="2031298"/>
            <a:ext cx="9782262" cy="1981495"/>
          </a:xfrm>
          <a:prstGeom prst="rect">
            <a:avLst/>
          </a:prstGeom>
        </p:spPr>
        <p:txBody>
          <a:bodyPr/>
          <a:lstStyle>
            <a:lvl1pPr marL="0" indent="0">
              <a:lnSpc>
                <a:spcPct val="130000"/>
              </a:lnSpc>
              <a:spcBef>
                <a:spcPts val="0"/>
              </a:spcBef>
              <a:buSzTx/>
              <a:buFontTx/>
              <a:buNone/>
              <a:defRPr sz="3100" b="1">
                <a:solidFill>
                  <a:schemeClr val="accent1">
                    <a:satOff val="-3547"/>
                    <a:lumOff val="-10352"/>
                  </a:schemeClr>
                </a:solidFill>
                <a:latin typeface="+mn-lt"/>
                <a:ea typeface="+mn-ea"/>
                <a:cs typeface="+mn-cs"/>
                <a:sym typeface="Helvetica"/>
              </a:defRPr>
            </a:lvl1pPr>
          </a:lstStyle>
          <a:p>
            <a:r>
              <a:rPr lang="ru-RU" dirty="0">
                <a:solidFill>
                  <a:schemeClr val="accent1">
                    <a:lumMod val="50000"/>
                  </a:schemeClr>
                </a:solidFill>
              </a:rPr>
              <a:t>Проблемы развития рынка телекоммуникаций ЕС на национальном и наднациональном уровнях</a:t>
            </a:r>
            <a:endParaRPr dirty="0">
              <a:solidFill>
                <a:schemeClr val="accent1">
                  <a:lumMod val="50000"/>
                </a:schemeClr>
              </a:solidFill>
            </a:endParaRPr>
          </a:p>
        </p:txBody>
      </p:sp>
      <p:sp>
        <p:nvSpPr>
          <p:cNvPr id="2" name="Прямоугольник 1">
            <a:extLst>
              <a:ext uri="{FF2B5EF4-FFF2-40B4-BE49-F238E27FC236}">
                <a16:creationId xmlns:a16="http://schemas.microsoft.com/office/drawing/2014/main" id="{1FEDE786-1547-9AB9-3A92-A3138CCEC5D3}"/>
              </a:ext>
            </a:extLst>
          </p:cNvPr>
          <p:cNvSpPr/>
          <p:nvPr/>
        </p:nvSpPr>
        <p:spPr>
          <a:xfrm>
            <a:off x="5831840" y="904240"/>
            <a:ext cx="5433201" cy="1127058"/>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94" name="Факультет мировой экономики и мировой политики"/>
          <p:cNvSpPr txBox="1">
            <a:spLocks noGrp="1"/>
          </p:cNvSpPr>
          <p:nvPr>
            <p:ph type="body" idx="13"/>
          </p:nvPr>
        </p:nvSpPr>
        <p:spPr>
          <a:xfrm>
            <a:off x="2260308" y="1219200"/>
            <a:ext cx="6248425" cy="563764"/>
          </a:xfrm>
          <a:prstGeom prst="rect">
            <a:avLst/>
          </a:prstGeom>
        </p:spPr>
        <p:txBody>
          <a:bodyPr/>
          <a:lstStyle>
            <a:lvl1pPr marL="0" indent="0">
              <a:lnSpc>
                <a:spcPct val="120000"/>
              </a:lnSpc>
              <a:spcBef>
                <a:spcPts val="0"/>
              </a:spcBef>
              <a:buSzTx/>
              <a:buFontTx/>
              <a:buNone/>
              <a:defRPr sz="1500">
                <a:latin typeface="Helvetica Light"/>
                <a:ea typeface="Helvetica Light"/>
                <a:cs typeface="Helvetica Light"/>
                <a:sym typeface="Helvetica Light"/>
              </a:defRPr>
            </a:lvl1pPr>
          </a:lstStyle>
          <a:p>
            <a:r>
              <a:rPr sz="1800" b="1" dirty="0">
                <a:solidFill>
                  <a:schemeClr val="tx1"/>
                </a:solidFill>
                <a:latin typeface="+mn-lt"/>
              </a:rPr>
              <a:t>Факультет мировой экономики и</a:t>
            </a:r>
            <a:r>
              <a:rPr lang="ru-RU" sz="1800" b="1" dirty="0">
                <a:solidFill>
                  <a:schemeClr val="tx1"/>
                </a:solidFill>
                <a:latin typeface="+mn-lt"/>
              </a:rPr>
              <a:t> </a:t>
            </a:r>
            <a:r>
              <a:rPr sz="1800" b="1" dirty="0">
                <a:solidFill>
                  <a:schemeClr val="tx1"/>
                </a:solidFill>
                <a:latin typeface="+mn-lt"/>
              </a:rPr>
              <a:t>мировой политики </a:t>
            </a:r>
          </a:p>
        </p:txBody>
      </p:sp>
      <p:sp>
        <p:nvSpPr>
          <p:cNvPr id="4" name="TextBox 3">
            <a:extLst>
              <a:ext uri="{FF2B5EF4-FFF2-40B4-BE49-F238E27FC236}">
                <a16:creationId xmlns:a16="http://schemas.microsoft.com/office/drawing/2014/main" id="{D643CADF-AFA6-86D0-6328-23BEF591E8BE}"/>
              </a:ext>
            </a:extLst>
          </p:cNvPr>
          <p:cNvSpPr txBox="1"/>
          <p:nvPr/>
        </p:nvSpPr>
        <p:spPr>
          <a:xfrm>
            <a:off x="1509395" y="4697127"/>
            <a:ext cx="4458267"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300" b="0" i="0" u="none" strike="noStrike" cap="none" spc="0" normalizeH="0" baseline="0" dirty="0">
                <a:ln>
                  <a:noFill/>
                </a:ln>
                <a:solidFill>
                  <a:srgbClr val="102D69"/>
                </a:solidFill>
                <a:effectLst/>
                <a:uFillTx/>
                <a:latin typeface="+mn-lt"/>
                <a:ea typeface="+mn-ea"/>
                <a:cs typeface="+mn-cs"/>
                <a:sym typeface="Helvetica"/>
              </a:rPr>
              <a:t>Выполнила</a:t>
            </a:r>
          </a:p>
          <a:p>
            <a:pPr marL="0" marR="0" indent="0" algn="l" defTabSz="12700" rtl="0" fontAlgn="auto" latinLnBrk="0" hangingPunct="0">
              <a:lnSpc>
                <a:spcPct val="100000"/>
              </a:lnSpc>
              <a:spcBef>
                <a:spcPts val="0"/>
              </a:spcBef>
              <a:spcAft>
                <a:spcPts val="0"/>
              </a:spcAft>
              <a:buClrTx/>
              <a:buSzTx/>
              <a:buFontTx/>
              <a:buNone/>
              <a:tabLst/>
            </a:pPr>
            <a:r>
              <a:rPr lang="ru-RU" dirty="0"/>
              <a:t>Лотфуллина Гузель</a:t>
            </a:r>
            <a:endParaRPr kumimoji="0" lang="en-US" sz="1300" b="0" i="0" u="none" strike="noStrike" cap="none" spc="0" normalizeH="0" baseline="0" dirty="0">
              <a:ln>
                <a:noFill/>
              </a:ln>
              <a:solidFill>
                <a:srgbClr val="102D69"/>
              </a:solidFill>
              <a:effectLst/>
              <a:uFillTx/>
              <a:latin typeface="+mn-lt"/>
              <a:ea typeface="+mn-ea"/>
              <a:cs typeface="+mn-cs"/>
              <a:sym typeface="Helvetica"/>
            </a:endParaRPr>
          </a:p>
        </p:txBody>
      </p:sp>
      <p:sp>
        <p:nvSpPr>
          <p:cNvPr id="5" name="TextBox 4">
            <a:extLst>
              <a:ext uri="{FF2B5EF4-FFF2-40B4-BE49-F238E27FC236}">
                <a16:creationId xmlns:a16="http://schemas.microsoft.com/office/drawing/2014/main" id="{15B5F001-E399-F2BE-FB35-2C1201F924DF}"/>
              </a:ext>
            </a:extLst>
          </p:cNvPr>
          <p:cNvSpPr txBox="1"/>
          <p:nvPr/>
        </p:nvSpPr>
        <p:spPr>
          <a:xfrm>
            <a:off x="6311453" y="4697127"/>
            <a:ext cx="4719236" cy="6924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300" b="0" i="0" u="none" strike="noStrike" cap="none" spc="0" normalizeH="0" baseline="0" dirty="0">
                <a:ln>
                  <a:noFill/>
                </a:ln>
                <a:solidFill>
                  <a:srgbClr val="102D69"/>
                </a:solidFill>
                <a:effectLst/>
                <a:uFillTx/>
                <a:latin typeface="+mn-lt"/>
                <a:ea typeface="+mn-ea"/>
                <a:cs typeface="+mn-cs"/>
                <a:sym typeface="Helvetica"/>
              </a:rPr>
              <a:t>Научный руководитель</a:t>
            </a:r>
          </a:p>
          <a:p>
            <a:pPr marL="0" marR="0" indent="0" algn="l" defTabSz="12700" rtl="0" fontAlgn="auto" latinLnBrk="0" hangingPunct="0">
              <a:lnSpc>
                <a:spcPct val="100000"/>
              </a:lnSpc>
              <a:spcBef>
                <a:spcPts val="0"/>
              </a:spcBef>
              <a:spcAft>
                <a:spcPts val="0"/>
              </a:spcAft>
              <a:buClrTx/>
              <a:buSzTx/>
              <a:buFontTx/>
              <a:buNone/>
              <a:tabLst/>
            </a:pPr>
            <a:r>
              <a:rPr kumimoji="0" lang="ru-RU" sz="1300" b="0" i="0" u="none" strike="noStrike" cap="none" spc="0" normalizeH="0" baseline="0" dirty="0">
                <a:ln>
                  <a:noFill/>
                </a:ln>
                <a:solidFill>
                  <a:srgbClr val="102D69"/>
                </a:solidFill>
                <a:effectLst/>
                <a:uFillTx/>
                <a:latin typeface="+mn-lt"/>
                <a:ea typeface="+mn-ea"/>
                <a:cs typeface="+mn-cs"/>
                <a:sym typeface="Helvetica"/>
              </a:rPr>
              <a:t>доцент, к.э.н.</a:t>
            </a:r>
          </a:p>
          <a:p>
            <a:pPr marL="0" marR="0" indent="0" algn="l" defTabSz="12700" rtl="0" fontAlgn="auto" latinLnBrk="0" hangingPunct="0">
              <a:lnSpc>
                <a:spcPct val="100000"/>
              </a:lnSpc>
              <a:spcBef>
                <a:spcPts val="0"/>
              </a:spcBef>
              <a:spcAft>
                <a:spcPts val="0"/>
              </a:spcAft>
              <a:buClrTx/>
              <a:buSzTx/>
              <a:buFontTx/>
              <a:buNone/>
              <a:tabLst/>
            </a:pPr>
            <a:r>
              <a:rPr kumimoji="0" lang="ru-RU" sz="1300" b="0" i="0" u="none" strike="noStrike" cap="none" spc="0" normalizeH="0" baseline="0" dirty="0">
                <a:ln>
                  <a:noFill/>
                </a:ln>
                <a:solidFill>
                  <a:srgbClr val="102D69"/>
                </a:solidFill>
                <a:effectLst/>
                <a:uFillTx/>
                <a:latin typeface="+mn-lt"/>
                <a:ea typeface="+mn-ea"/>
                <a:cs typeface="+mn-cs"/>
                <a:sym typeface="Helvetica"/>
              </a:rPr>
              <a:t>Романова Екатерина Владимировна</a:t>
            </a:r>
          </a:p>
        </p:txBody>
      </p:sp>
      <p:sp>
        <p:nvSpPr>
          <p:cNvPr id="8" name="Прямоугольник 7">
            <a:extLst>
              <a:ext uri="{FF2B5EF4-FFF2-40B4-BE49-F238E27FC236}">
                <a16:creationId xmlns:a16="http://schemas.microsoft.com/office/drawing/2014/main" id="{16A6F34D-E0CC-1EAA-BB28-9E88877D52A2}"/>
              </a:ext>
            </a:extLst>
          </p:cNvPr>
          <p:cNvSpPr/>
          <p:nvPr/>
        </p:nvSpPr>
        <p:spPr>
          <a:xfrm>
            <a:off x="6050375" y="4724322"/>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9" name="Прямоугольник 8">
            <a:extLst>
              <a:ext uri="{FF2B5EF4-FFF2-40B4-BE49-F238E27FC236}">
                <a16:creationId xmlns:a16="http://schemas.microsoft.com/office/drawing/2014/main" id="{AB18338D-2804-52DE-026D-CFC6BA7BDE7D}"/>
              </a:ext>
            </a:extLst>
          </p:cNvPr>
          <p:cNvSpPr/>
          <p:nvPr/>
        </p:nvSpPr>
        <p:spPr>
          <a:xfrm>
            <a:off x="1248318" y="4724322"/>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Tree>
  </p:cSld>
  <p:clrMapOvr>
    <a:masterClrMapping/>
  </p:clrMapOvr>
  <p:transition spd="med" advTm="104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Объект 27" hidden="1">
            <a:extLst>
              <a:ext uri="{FF2B5EF4-FFF2-40B4-BE49-F238E27FC236}">
                <a16:creationId xmlns:a16="http://schemas.microsoft.com/office/drawing/2014/main" id="{533E1ABB-C981-B7D9-8EEA-D8BD3899450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3" imgW="415" imgH="416" progId="TCLayout.ActiveDocument.1">
                  <p:embed/>
                </p:oleObj>
              </mc:Choice>
              <mc:Fallback>
                <p:oleObj name="Слайд think-cell" r:id="rId3" imgW="415" imgH="416" progId="TCLayout.ActiveDocument.1">
                  <p:embed/>
                  <p:pic>
                    <p:nvPicPr>
                      <p:cNvPr id="28" name="Объект 27" hidden="1">
                        <a:extLst>
                          <a:ext uri="{FF2B5EF4-FFF2-40B4-BE49-F238E27FC236}">
                            <a16:creationId xmlns:a16="http://schemas.microsoft.com/office/drawing/2014/main" id="{533E1ABB-C981-B7D9-8EEA-D8BD3899450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4" name="TextBox 63"/>
          <p:cNvSpPr txBox="1"/>
          <p:nvPr/>
        </p:nvSpPr>
        <p:spPr>
          <a:xfrm>
            <a:off x="539560" y="1108221"/>
            <a:ext cx="10041552"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Заключение</a:t>
            </a:r>
            <a:endParaRPr dirty="0"/>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10</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sp>
        <p:nvSpPr>
          <p:cNvPr id="2" name="TextBox 16">
            <a:extLst>
              <a:ext uri="{FF2B5EF4-FFF2-40B4-BE49-F238E27FC236}">
                <a16:creationId xmlns:a16="http://schemas.microsoft.com/office/drawing/2014/main" id="{D0FAC380-4F17-9895-4A3F-956702336284}"/>
              </a:ext>
            </a:extLst>
          </p:cNvPr>
          <p:cNvSpPr txBox="1"/>
          <p:nvPr/>
        </p:nvSpPr>
        <p:spPr>
          <a:xfrm>
            <a:off x="539559" y="1726562"/>
            <a:ext cx="11097171" cy="3374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marL="342900" indent="-342900">
              <a:lnSpc>
                <a:spcPts val="1800"/>
              </a:lnSpc>
              <a:buFont typeface="+mj-lt"/>
              <a:buAutoNum type="arabicPeriod"/>
            </a:pPr>
            <a:r>
              <a:rPr lang="ru-RU" sz="1600" dirty="0">
                <a:solidFill>
                  <a:schemeClr val="accent1">
                    <a:lumMod val="50000"/>
                  </a:schemeClr>
                </a:solidFill>
              </a:rPr>
              <a:t>В целом политика, проводимая ЕК, </a:t>
            </a:r>
            <a:r>
              <a:rPr lang="ru-RU" sz="1600" u="sng" dirty="0">
                <a:solidFill>
                  <a:schemeClr val="accent1">
                    <a:lumMod val="50000"/>
                  </a:schemeClr>
                </a:solidFill>
              </a:rPr>
              <a:t>удовлетворяет принципам</a:t>
            </a:r>
            <a:r>
              <a:rPr lang="ru-RU" sz="1600" dirty="0">
                <a:solidFill>
                  <a:schemeClr val="accent1">
                    <a:lumMod val="50000"/>
                  </a:schemeClr>
                </a:solidFill>
              </a:rPr>
              <a:t>, рекомендованным МСЭ и содержит положения, регулирующие новейшие телекоммуникационные технологии.</a:t>
            </a:r>
          </a:p>
          <a:p>
            <a:pPr marL="342900" indent="-342900">
              <a:lnSpc>
                <a:spcPts val="1800"/>
              </a:lnSpc>
              <a:buFont typeface="+mj-lt"/>
              <a:buAutoNum type="arabicPeriod"/>
            </a:pPr>
            <a:r>
              <a:rPr lang="ru-RU" sz="1600" dirty="0">
                <a:solidFill>
                  <a:schemeClr val="accent1">
                    <a:lumMod val="50000"/>
                  </a:schemeClr>
                </a:solidFill>
              </a:rPr>
              <a:t>Рынок телекоммуникаций ЕС в целом подходит под описание олигополистической конкуренции за исключением того, что цены на рынке искусственно занижаются государствами в соответствие с указанием ЕК. В условиях повсеместного тренда на развитие сетей 5</a:t>
            </a:r>
            <a:r>
              <a:rPr lang="en-US" sz="1600" dirty="0">
                <a:solidFill>
                  <a:schemeClr val="accent1">
                    <a:lumMod val="50000"/>
                  </a:schemeClr>
                </a:solidFill>
              </a:rPr>
              <a:t>G</a:t>
            </a:r>
            <a:r>
              <a:rPr lang="ru-RU" sz="1600" dirty="0">
                <a:solidFill>
                  <a:schemeClr val="accent1">
                    <a:lumMod val="50000"/>
                  </a:schemeClr>
                </a:solidFill>
              </a:rPr>
              <a:t> это </a:t>
            </a:r>
            <a:r>
              <a:rPr lang="ru-RU" sz="1600" u="sng" dirty="0">
                <a:solidFill>
                  <a:schemeClr val="accent1">
                    <a:lumMod val="50000"/>
                  </a:schemeClr>
                </a:solidFill>
              </a:rPr>
              <a:t>не позволяет компаниям в необходимом темпе развивать инфраструктуру</a:t>
            </a:r>
            <a:r>
              <a:rPr lang="ru-RU" sz="1600" dirty="0">
                <a:solidFill>
                  <a:schemeClr val="accent1">
                    <a:lumMod val="50000"/>
                  </a:schemeClr>
                </a:solidFill>
              </a:rPr>
              <a:t>, так как </a:t>
            </a:r>
            <a:r>
              <a:rPr lang="ru-RU" sz="1600" u="sng" dirty="0">
                <a:solidFill>
                  <a:schemeClr val="accent1">
                    <a:lumMod val="50000"/>
                  </a:schemeClr>
                </a:solidFill>
              </a:rPr>
              <a:t>снижается выручка компаний и объемы инвестиций</a:t>
            </a:r>
            <a:r>
              <a:rPr lang="ru-RU" sz="1600" dirty="0">
                <a:solidFill>
                  <a:schemeClr val="accent1">
                    <a:lumMod val="50000"/>
                  </a:schemeClr>
                </a:solidFill>
              </a:rPr>
              <a:t>.</a:t>
            </a:r>
          </a:p>
          <a:p>
            <a:pPr marL="342900" indent="-342900">
              <a:lnSpc>
                <a:spcPts val="1800"/>
              </a:lnSpc>
              <a:buFont typeface="+mj-lt"/>
              <a:buAutoNum type="arabicPeriod"/>
            </a:pPr>
            <a:r>
              <a:rPr lang="ru-RU" sz="1600" dirty="0">
                <a:solidFill>
                  <a:schemeClr val="accent1">
                    <a:lumMod val="50000"/>
                  </a:schemeClr>
                </a:solidFill>
              </a:rPr>
              <a:t>Несмотря на то, что меры, публикуемые ЕК одинаковы для всех стран-членов ЕС, наблюдается </a:t>
            </a:r>
            <a:r>
              <a:rPr lang="ru-RU" sz="1600" u="sng" dirty="0">
                <a:solidFill>
                  <a:schemeClr val="accent1">
                    <a:lumMod val="50000"/>
                  </a:schemeClr>
                </a:solidFill>
              </a:rPr>
              <a:t>сильный разброс в развитии рынков телекоммуникаций</a:t>
            </a:r>
            <a:r>
              <a:rPr lang="en-US" sz="1600" u="sng" dirty="0">
                <a:solidFill>
                  <a:schemeClr val="accent1">
                    <a:lumMod val="50000"/>
                  </a:schemeClr>
                </a:solidFill>
              </a:rPr>
              <a:t> </a:t>
            </a:r>
            <a:r>
              <a:rPr lang="ru-RU" sz="1600" dirty="0">
                <a:solidFill>
                  <a:schemeClr val="accent1">
                    <a:lumMod val="50000"/>
                  </a:schemeClr>
                </a:solidFill>
              </a:rPr>
              <a:t>на национальном уровне. Рынок ЕС на данный момент далек от Единого цифрового рынка, и основная ответственность за фактическую гармонизацию спускается на уровень отдельных стран.</a:t>
            </a:r>
          </a:p>
          <a:p>
            <a:pPr>
              <a:lnSpc>
                <a:spcPct val="100000"/>
              </a:lnSpc>
              <a:spcBef>
                <a:spcPts val="0"/>
              </a:spcBef>
            </a:pPr>
            <a:endParaRPr lang="ru-RU" sz="1600" dirty="0">
              <a:solidFill>
                <a:schemeClr val="accent1">
                  <a:lumMod val="50000"/>
                </a:schemeClr>
              </a:solidFill>
              <a:effectLst/>
              <a:ea typeface="Times New Roman" panose="02020603050405020304" pitchFamily="18" charset="0"/>
            </a:endParaRPr>
          </a:p>
          <a:p>
            <a:pPr>
              <a:lnSpc>
                <a:spcPct val="100000"/>
              </a:lnSpc>
              <a:spcBef>
                <a:spcPts val="0"/>
              </a:spcBef>
            </a:pPr>
            <a:endParaRPr lang="ru-RU" sz="1600" dirty="0">
              <a:solidFill>
                <a:schemeClr val="accent1">
                  <a:lumMod val="50000"/>
                </a:schemeClr>
              </a:solidFill>
              <a:effectLst/>
              <a:ea typeface="Times New Roman" panose="02020603050405020304" pitchFamily="18" charset="0"/>
            </a:endParaRPr>
          </a:p>
          <a:p>
            <a:pPr>
              <a:lnSpc>
                <a:spcPct val="100000"/>
              </a:lnSpc>
              <a:spcBef>
                <a:spcPts val="0"/>
              </a:spcBef>
            </a:pPr>
            <a:endParaRPr lang="ru-RU" sz="1600" dirty="0">
              <a:solidFill>
                <a:schemeClr val="accent1">
                  <a:lumMod val="50000"/>
                </a:schemeClr>
              </a:solidFill>
              <a:effectLst/>
              <a:ea typeface="Times New Roman" panose="02020603050405020304" pitchFamily="18" charset="0"/>
            </a:endParaRPr>
          </a:p>
        </p:txBody>
      </p:sp>
    </p:spTree>
    <p:extLst>
      <p:ext uri="{BB962C8B-B14F-4D97-AF65-F5344CB8AC3E}">
        <p14:creationId xmlns:p14="http://schemas.microsoft.com/office/powerpoint/2010/main" val="57620132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Box 63"/>
          <p:cNvSpPr txBox="1"/>
          <p:nvPr/>
        </p:nvSpPr>
        <p:spPr>
          <a:xfrm>
            <a:off x="539560" y="1108221"/>
            <a:ext cx="10041552" cy="459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dirty="0"/>
              <a:t>Актуальность</a:t>
            </a:r>
            <a:r>
              <a:rPr lang="ru-RU" dirty="0"/>
              <a:t> и цель исследования</a:t>
            </a:r>
            <a:endParaRPr dirty="0"/>
          </a:p>
        </p:txBody>
      </p:sp>
      <p:sp>
        <p:nvSpPr>
          <p:cNvPr id="205" name="TextBox 16"/>
          <p:cNvSpPr txBox="1"/>
          <p:nvPr/>
        </p:nvSpPr>
        <p:spPr>
          <a:xfrm>
            <a:off x="539559" y="1726562"/>
            <a:ext cx="11097171" cy="3711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indent="0" algn="just">
              <a:lnSpc>
                <a:spcPct val="90000"/>
              </a:lnSpc>
              <a:spcBef>
                <a:spcPts val="600"/>
              </a:spcBef>
              <a:buNone/>
            </a:pPr>
            <a:r>
              <a:rPr lang="ru-RU" sz="1600" b="1" dirty="0">
                <a:effectLst/>
                <a:ea typeface="Times New Roman" panose="02020603050405020304" pitchFamily="18" charset="0"/>
              </a:rPr>
              <a:t>Цель исследования </a:t>
            </a:r>
            <a:r>
              <a:rPr lang="ru-RU" sz="1600" dirty="0">
                <a:effectLst/>
                <a:ea typeface="Times New Roman" panose="02020603050405020304" pitchFamily="18" charset="0"/>
              </a:rPr>
              <a:t>– выявить основные проблемы, влияющие на перспективы развития рынка телекоммуникаций ЕС в условиях цифровизации.</a:t>
            </a:r>
          </a:p>
          <a:p>
            <a:pPr indent="0" algn="just">
              <a:lnSpc>
                <a:spcPct val="90000"/>
              </a:lnSpc>
              <a:spcBef>
                <a:spcPts val="600"/>
              </a:spcBef>
              <a:buNone/>
            </a:pPr>
            <a:r>
              <a:rPr lang="ru-RU" sz="1600" b="1" dirty="0">
                <a:effectLst/>
                <a:ea typeface="Times New Roman" panose="02020603050405020304" pitchFamily="18" charset="0"/>
              </a:rPr>
              <a:t>Задачи:</a:t>
            </a:r>
          </a:p>
          <a:p>
            <a:pPr marL="342900" lvl="0" indent="-342900" algn="just">
              <a:lnSpc>
                <a:spcPct val="90000"/>
              </a:lnSpc>
              <a:spcBef>
                <a:spcPts val="600"/>
              </a:spcBef>
              <a:buFont typeface="Wingdings" panose="05000000000000000000" pitchFamily="2" charset="2"/>
              <a:buChar char=""/>
            </a:pPr>
            <a:r>
              <a:rPr lang="ru-RU" sz="1600" dirty="0">
                <a:effectLst/>
                <a:ea typeface="Times New Roman" panose="02020603050405020304" pitchFamily="18" charset="0"/>
              </a:rPr>
              <a:t>Определить роль рынка телекоммуникаций в цифровой трансформации.</a:t>
            </a:r>
          </a:p>
          <a:p>
            <a:pPr marL="342900" lvl="0" indent="-342900" algn="just">
              <a:lnSpc>
                <a:spcPct val="90000"/>
              </a:lnSpc>
              <a:spcBef>
                <a:spcPts val="600"/>
              </a:spcBef>
              <a:buFont typeface="Wingdings" panose="05000000000000000000" pitchFamily="2" charset="2"/>
              <a:buChar char=""/>
            </a:pPr>
            <a:r>
              <a:rPr lang="ru-RU" sz="1600" dirty="0">
                <a:effectLst/>
                <a:ea typeface="Times New Roman" panose="02020603050405020304" pitchFamily="18" charset="0"/>
              </a:rPr>
              <a:t>Выявить особенности регулирования рынка телекоммуникаций в странах ЕС. </a:t>
            </a:r>
          </a:p>
          <a:p>
            <a:pPr marL="342900" lvl="0" indent="-342900" algn="just">
              <a:lnSpc>
                <a:spcPct val="90000"/>
              </a:lnSpc>
              <a:spcBef>
                <a:spcPts val="600"/>
              </a:spcBef>
              <a:buFont typeface="Wingdings" panose="05000000000000000000" pitchFamily="2" charset="2"/>
              <a:buChar char=""/>
            </a:pPr>
            <a:r>
              <a:rPr lang="ru-RU" sz="1600" dirty="0">
                <a:effectLst/>
                <a:ea typeface="Times New Roman" panose="02020603050405020304" pitchFamily="18" charset="0"/>
              </a:rPr>
              <a:t>Оценить эффективность цифровой политики в сфере телекоммуникаций на национальных рынках стран ЕС.</a:t>
            </a:r>
          </a:p>
          <a:p>
            <a:pPr marL="342900" lvl="0" indent="-342900" algn="just">
              <a:lnSpc>
                <a:spcPct val="90000"/>
              </a:lnSpc>
              <a:spcBef>
                <a:spcPts val="600"/>
              </a:spcBef>
              <a:buFont typeface="Wingdings" panose="05000000000000000000" pitchFamily="2" charset="2"/>
              <a:buChar char=""/>
            </a:pPr>
            <a:r>
              <a:rPr lang="ru-RU" sz="1600" dirty="0">
                <a:effectLst/>
                <a:ea typeface="Times New Roman" panose="02020603050405020304" pitchFamily="18" charset="0"/>
              </a:rPr>
              <a:t>Выявить особенности развития телекоммуникационного рынка ЕС в условиях цифровой трансформации.</a:t>
            </a:r>
          </a:p>
          <a:p>
            <a:pPr marL="342900" lvl="0" indent="-342900" algn="just">
              <a:lnSpc>
                <a:spcPct val="90000"/>
              </a:lnSpc>
              <a:spcBef>
                <a:spcPts val="600"/>
              </a:spcBef>
              <a:buFont typeface="Wingdings" panose="05000000000000000000" pitchFamily="2" charset="2"/>
              <a:buChar char=""/>
            </a:pPr>
            <a:r>
              <a:rPr lang="ru-RU" sz="1600" dirty="0">
                <a:effectLst/>
                <a:ea typeface="Times New Roman" panose="02020603050405020304" pitchFamily="18" charset="0"/>
              </a:rPr>
              <a:t>Сформулировать ключевые страновые различия в цифровой трансформации рынка телекоммуникаций ЕС.</a:t>
            </a:r>
          </a:p>
          <a:p>
            <a:pPr marL="342900" lvl="0" indent="-342900" algn="just">
              <a:lnSpc>
                <a:spcPct val="90000"/>
              </a:lnSpc>
              <a:spcBef>
                <a:spcPts val="600"/>
              </a:spcBef>
              <a:buFont typeface="Wingdings" panose="05000000000000000000" pitchFamily="2" charset="2"/>
              <a:buChar char=""/>
            </a:pPr>
            <a:r>
              <a:rPr lang="ru-RU" sz="1600" dirty="0">
                <a:effectLst/>
                <a:ea typeface="Times New Roman" panose="02020603050405020304" pitchFamily="18" charset="0"/>
              </a:rPr>
              <a:t>Определить проблемы, влияющие на перспективы развития рынков стран-членов ЕС в контексте цифровой трансформации.</a:t>
            </a:r>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2</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sp>
        <p:nvSpPr>
          <p:cNvPr id="2" name="Прямоугольник: скругленные углы 1">
            <a:extLst>
              <a:ext uri="{FF2B5EF4-FFF2-40B4-BE49-F238E27FC236}">
                <a16:creationId xmlns:a16="http://schemas.microsoft.com/office/drawing/2014/main" id="{3F8EC374-C277-545D-8187-08176CA41334}"/>
              </a:ext>
            </a:extLst>
          </p:cNvPr>
          <p:cNvSpPr/>
          <p:nvPr/>
        </p:nvSpPr>
        <p:spPr>
          <a:xfrm>
            <a:off x="3426594" y="4918509"/>
            <a:ext cx="5245768" cy="1299411"/>
          </a:xfrm>
          <a:prstGeom prst="roundRect">
            <a:avLst/>
          </a:prstGeom>
          <a:solidFill>
            <a:srgbClr val="FFFFFF"/>
          </a:solidFill>
          <a:ln w="28575"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3" name="Прямоугольник: скругленные углы 2">
            <a:extLst>
              <a:ext uri="{FF2B5EF4-FFF2-40B4-BE49-F238E27FC236}">
                <a16:creationId xmlns:a16="http://schemas.microsoft.com/office/drawing/2014/main" id="{B932D1C2-403B-0B03-91BC-E1D4775DE332}"/>
              </a:ext>
            </a:extLst>
          </p:cNvPr>
          <p:cNvSpPr/>
          <p:nvPr/>
        </p:nvSpPr>
        <p:spPr>
          <a:xfrm>
            <a:off x="5881331" y="5056985"/>
            <a:ext cx="2636732" cy="1022458"/>
          </a:xfrm>
          <a:prstGeom prst="roundRect">
            <a:avLst/>
          </a:prstGeom>
          <a:solidFill>
            <a:schemeClr val="accent1">
              <a:lumMod val="40000"/>
              <a:lumOff val="60000"/>
            </a:schemeClr>
          </a:solidFill>
          <a:ln w="28575"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
        <p:nvSpPr>
          <p:cNvPr id="4" name="TextBox 16">
            <a:extLst>
              <a:ext uri="{FF2B5EF4-FFF2-40B4-BE49-F238E27FC236}">
                <a16:creationId xmlns:a16="http://schemas.microsoft.com/office/drawing/2014/main" id="{FC21A158-E0CE-C0FA-2BFB-53E952DD3282}"/>
              </a:ext>
            </a:extLst>
          </p:cNvPr>
          <p:cNvSpPr txBox="1"/>
          <p:nvPr/>
        </p:nvSpPr>
        <p:spPr>
          <a:xfrm>
            <a:off x="6146018" y="5399741"/>
            <a:ext cx="2107357" cy="528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indent="0" algn="just">
              <a:lnSpc>
                <a:spcPct val="90000"/>
              </a:lnSpc>
              <a:spcBef>
                <a:spcPts val="600"/>
              </a:spcBef>
              <a:buNone/>
            </a:pPr>
            <a:r>
              <a:rPr lang="ru-RU" sz="1600" b="1" dirty="0">
                <a:effectLst/>
                <a:ea typeface="Times New Roman" panose="02020603050405020304" pitchFamily="18" charset="0"/>
              </a:rPr>
              <a:t>Телекоммуникации</a:t>
            </a:r>
          </a:p>
        </p:txBody>
      </p:sp>
      <p:sp>
        <p:nvSpPr>
          <p:cNvPr id="5" name="TextBox 16">
            <a:extLst>
              <a:ext uri="{FF2B5EF4-FFF2-40B4-BE49-F238E27FC236}">
                <a16:creationId xmlns:a16="http://schemas.microsoft.com/office/drawing/2014/main" id="{76B9E580-D3AE-88CB-1F92-539F2F9516C1}"/>
              </a:ext>
            </a:extLst>
          </p:cNvPr>
          <p:cNvSpPr txBox="1"/>
          <p:nvPr/>
        </p:nvSpPr>
        <p:spPr>
          <a:xfrm>
            <a:off x="4506657" y="5419008"/>
            <a:ext cx="2107357" cy="528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indent="0" algn="just">
              <a:lnSpc>
                <a:spcPct val="90000"/>
              </a:lnSpc>
              <a:spcBef>
                <a:spcPts val="600"/>
              </a:spcBef>
              <a:buNone/>
            </a:pPr>
            <a:r>
              <a:rPr lang="ru-RU" sz="1600" b="1" dirty="0">
                <a:effectLst/>
                <a:ea typeface="Times New Roman" panose="02020603050405020304" pitchFamily="18" charset="0"/>
              </a:rPr>
              <a:t>ИКТ</a:t>
            </a:r>
          </a:p>
        </p:txBody>
      </p:sp>
    </p:spTree>
    <p:extLst>
      <p:ext uri="{BB962C8B-B14F-4D97-AF65-F5344CB8AC3E}">
        <p14:creationId xmlns:p14="http://schemas.microsoft.com/office/powerpoint/2010/main" val="416662637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Объект 25" hidden="1">
            <a:extLst>
              <a:ext uri="{FF2B5EF4-FFF2-40B4-BE49-F238E27FC236}">
                <a16:creationId xmlns:a16="http://schemas.microsoft.com/office/drawing/2014/main" id="{8E8DE9B3-2011-E1A2-5907-76B51F33AAE6}"/>
              </a:ext>
            </a:extLst>
          </p:cNvPr>
          <p:cNvGraphicFramePr>
            <a:graphicFrameLocks noChangeAspect="1"/>
          </p:cNvGraphicFramePr>
          <p:nvPr>
            <p:custDataLst>
              <p:tags r:id="rId1"/>
            </p:custDataLst>
            <p:extLst>
              <p:ext uri="{D42A27DB-BD31-4B8C-83A1-F6EECF244321}">
                <p14:modId xmlns:p14="http://schemas.microsoft.com/office/powerpoint/2010/main" val="1123616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3" imgW="415" imgH="416" progId="TCLayout.ActiveDocument.1">
                  <p:embed/>
                </p:oleObj>
              </mc:Choice>
              <mc:Fallback>
                <p:oleObj name="Слайд think-cell" r:id="rId3" imgW="415" imgH="416"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4" name="TextBox 63"/>
          <p:cNvSpPr txBox="1"/>
          <p:nvPr/>
        </p:nvSpPr>
        <p:spPr>
          <a:xfrm>
            <a:off x="539560" y="1108221"/>
            <a:ext cx="10041552"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Обзор литературы</a:t>
            </a:r>
            <a:endParaRPr dirty="0"/>
          </a:p>
        </p:txBody>
      </p:sp>
      <p:sp>
        <p:nvSpPr>
          <p:cNvPr id="205" name="TextBox 16"/>
          <p:cNvSpPr txBox="1"/>
          <p:nvPr/>
        </p:nvSpPr>
        <p:spPr>
          <a:xfrm>
            <a:off x="539559" y="1713824"/>
            <a:ext cx="11097171" cy="28835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nSpc>
                <a:spcPct val="100000"/>
              </a:lnSpc>
              <a:spcBef>
                <a:spcPts val="0"/>
              </a:spcBef>
            </a:pPr>
            <a:r>
              <a:rPr lang="ru-RU" sz="1600" b="1" dirty="0">
                <a:effectLst/>
                <a:ea typeface="Times New Roman" panose="02020603050405020304" pitchFamily="18" charset="0"/>
              </a:rPr>
              <a:t>Телекоммуникационный сектор как основа цифровой трансформации: общие тенденции развития рынка</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	развитие сетей 5G;</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	развитие мобильного доступа в интернет.</a:t>
            </a:r>
          </a:p>
          <a:p>
            <a:pPr marL="285750" indent="-285750">
              <a:lnSpc>
                <a:spcPct val="100000"/>
              </a:lnSpc>
              <a:spcBef>
                <a:spcPts val="0"/>
              </a:spcBef>
              <a:buFont typeface="Wingdings" panose="05000000000000000000" pitchFamily="2" charset="2"/>
              <a:buChar char="§"/>
            </a:pPr>
            <a:endParaRPr lang="ru-RU" sz="1600" b="1" dirty="0">
              <a:effectLst/>
              <a:ea typeface="Times New Roman" panose="02020603050405020304" pitchFamily="18" charset="0"/>
            </a:endParaRPr>
          </a:p>
          <a:p>
            <a:pPr>
              <a:lnSpc>
                <a:spcPct val="100000"/>
              </a:lnSpc>
              <a:spcBef>
                <a:spcPts val="0"/>
              </a:spcBef>
            </a:pPr>
            <a:r>
              <a:rPr lang="ru-RU" sz="1600" b="1" dirty="0">
                <a:effectLst/>
                <a:ea typeface="Times New Roman" panose="02020603050405020304" pitchFamily="18" charset="0"/>
              </a:rPr>
              <a:t>Особенности регулирования рынка телекоммуникаций в странах ЕС</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	рыночное саморегулирование;</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	государственное регулирование.</a:t>
            </a:r>
          </a:p>
          <a:p>
            <a:pPr>
              <a:lnSpc>
                <a:spcPct val="100000"/>
              </a:lnSpc>
              <a:spcBef>
                <a:spcPts val="0"/>
              </a:spcBef>
            </a:pPr>
            <a:endParaRPr lang="ru-RU" sz="1600" dirty="0">
              <a:effectLst/>
              <a:ea typeface="Times New Roman" panose="02020603050405020304" pitchFamily="18" charset="0"/>
            </a:endParaRPr>
          </a:p>
          <a:p>
            <a:pPr>
              <a:lnSpc>
                <a:spcPct val="100000"/>
              </a:lnSpc>
              <a:spcBef>
                <a:spcPts val="0"/>
              </a:spcBef>
            </a:pPr>
            <a:endParaRPr lang="ru-RU" sz="1600" dirty="0">
              <a:effectLst/>
              <a:ea typeface="Times New Roman" panose="02020603050405020304" pitchFamily="18" charset="0"/>
            </a:endParaRPr>
          </a:p>
          <a:p>
            <a:pPr>
              <a:lnSpc>
                <a:spcPct val="100000"/>
              </a:lnSpc>
              <a:spcBef>
                <a:spcPts val="0"/>
              </a:spcBef>
            </a:pPr>
            <a:endParaRPr lang="ru-RU" sz="1600" dirty="0">
              <a:effectLst/>
              <a:ea typeface="Times New Roman" panose="02020603050405020304" pitchFamily="18" charset="0"/>
            </a:endParaRPr>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3</a:t>
            </a:fld>
            <a:endParaRPr lang="ru-RU" dirty="0"/>
          </a:p>
        </p:txBody>
      </p:sp>
      <p:sp>
        <p:nvSpPr>
          <p:cNvPr id="25" name="Овал 24">
            <a:extLst>
              <a:ext uri="{FF2B5EF4-FFF2-40B4-BE49-F238E27FC236}">
                <a16:creationId xmlns:a16="http://schemas.microsoft.com/office/drawing/2014/main" id="{8F45EC8E-7D20-8B41-3727-A1FA152F7D87}"/>
              </a:ext>
            </a:extLst>
          </p:cNvPr>
          <p:cNvSpPr/>
          <p:nvPr/>
        </p:nvSpPr>
        <p:spPr>
          <a:xfrm>
            <a:off x="4250267" y="4914286"/>
            <a:ext cx="3691467" cy="578158"/>
          </a:xfrm>
          <a:prstGeom prst="ellipse">
            <a:avLst/>
          </a:prstGeom>
          <a:solidFill>
            <a:schemeClr val="tx1">
              <a:lumMod val="20000"/>
              <a:lumOff val="8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sp>
        <p:nvSpPr>
          <p:cNvPr id="20" name="TextBox 16">
            <a:extLst>
              <a:ext uri="{FF2B5EF4-FFF2-40B4-BE49-F238E27FC236}">
                <a16:creationId xmlns:a16="http://schemas.microsoft.com/office/drawing/2014/main" id="{62C95FB6-DE63-114C-CE28-D5451C97390D}"/>
              </a:ext>
            </a:extLst>
          </p:cNvPr>
          <p:cNvSpPr txBox="1"/>
          <p:nvPr/>
        </p:nvSpPr>
        <p:spPr>
          <a:xfrm>
            <a:off x="3317780" y="5026779"/>
            <a:ext cx="5556441" cy="578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gn="ctr">
              <a:lnSpc>
                <a:spcPct val="100000"/>
              </a:lnSpc>
              <a:spcBef>
                <a:spcPts val="0"/>
              </a:spcBef>
            </a:pPr>
            <a:r>
              <a:rPr lang="de-DE" sz="1600" dirty="0">
                <a:effectLst/>
                <a:ea typeface="Times New Roman" panose="02020603050405020304" pitchFamily="18" charset="0"/>
              </a:rPr>
              <a:t>BEREC</a:t>
            </a:r>
            <a:endParaRPr lang="ru-RU" sz="1600" dirty="0">
              <a:effectLst/>
              <a:ea typeface="Times New Roman" panose="02020603050405020304" pitchFamily="18" charset="0"/>
            </a:endParaRPr>
          </a:p>
        </p:txBody>
      </p:sp>
      <p:sp>
        <p:nvSpPr>
          <p:cNvPr id="27" name="Овал 26">
            <a:extLst>
              <a:ext uri="{FF2B5EF4-FFF2-40B4-BE49-F238E27FC236}">
                <a16:creationId xmlns:a16="http://schemas.microsoft.com/office/drawing/2014/main" id="{85B381B6-7743-8DCB-C4EA-587BEEF535F6}"/>
              </a:ext>
            </a:extLst>
          </p:cNvPr>
          <p:cNvSpPr/>
          <p:nvPr/>
        </p:nvSpPr>
        <p:spPr>
          <a:xfrm>
            <a:off x="3254856" y="5748874"/>
            <a:ext cx="5682288" cy="578158"/>
          </a:xfrm>
          <a:prstGeom prst="ellipse">
            <a:avLst/>
          </a:prstGeom>
          <a:solidFill>
            <a:schemeClr val="accent1">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21" name="TextBox 16">
            <a:extLst>
              <a:ext uri="{FF2B5EF4-FFF2-40B4-BE49-F238E27FC236}">
                <a16:creationId xmlns:a16="http://schemas.microsoft.com/office/drawing/2014/main" id="{D128B0D8-C38A-5221-6665-0A3857CD0A2A}"/>
              </a:ext>
            </a:extLst>
          </p:cNvPr>
          <p:cNvSpPr txBox="1"/>
          <p:nvPr/>
        </p:nvSpPr>
        <p:spPr>
          <a:xfrm>
            <a:off x="3317780" y="4239376"/>
            <a:ext cx="5556441" cy="358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gn="ctr">
              <a:lnSpc>
                <a:spcPct val="100000"/>
              </a:lnSpc>
              <a:spcBef>
                <a:spcPts val="0"/>
              </a:spcBef>
            </a:pPr>
            <a:r>
              <a:rPr lang="ru-RU" sz="1600" dirty="0">
                <a:effectLst/>
                <a:ea typeface="Times New Roman" panose="02020603050405020304" pitchFamily="18" charset="0"/>
              </a:rPr>
              <a:t>Европейская Комиссия</a:t>
            </a:r>
          </a:p>
        </p:txBody>
      </p:sp>
      <p:sp>
        <p:nvSpPr>
          <p:cNvPr id="22" name="TextBox 16">
            <a:extLst>
              <a:ext uri="{FF2B5EF4-FFF2-40B4-BE49-F238E27FC236}">
                <a16:creationId xmlns:a16="http://schemas.microsoft.com/office/drawing/2014/main" id="{D44B49DE-95D1-C28C-3C64-2DDF8C70E7BB}"/>
              </a:ext>
            </a:extLst>
          </p:cNvPr>
          <p:cNvSpPr txBox="1"/>
          <p:nvPr/>
        </p:nvSpPr>
        <p:spPr>
          <a:xfrm>
            <a:off x="3317780" y="5871026"/>
            <a:ext cx="5556441" cy="3580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gn="ctr">
              <a:lnSpc>
                <a:spcPct val="100000"/>
              </a:lnSpc>
              <a:spcBef>
                <a:spcPts val="0"/>
              </a:spcBef>
            </a:pPr>
            <a:r>
              <a:rPr lang="ru-RU" dirty="0">
                <a:ea typeface="Times New Roman" panose="02020603050405020304" pitchFamily="18" charset="0"/>
              </a:rPr>
              <a:t>Национальные регуляторные органы</a:t>
            </a:r>
            <a:endParaRPr lang="ru-RU" sz="1600" dirty="0">
              <a:effectLst/>
              <a:ea typeface="Times New Roman" panose="02020603050405020304" pitchFamily="18" charset="0"/>
            </a:endParaRPr>
          </a:p>
        </p:txBody>
      </p:sp>
      <p:sp>
        <p:nvSpPr>
          <p:cNvPr id="24" name="Овал 23">
            <a:extLst>
              <a:ext uri="{FF2B5EF4-FFF2-40B4-BE49-F238E27FC236}">
                <a16:creationId xmlns:a16="http://schemas.microsoft.com/office/drawing/2014/main" id="{B0B24E3F-B7AD-3913-C816-72F4F91B769B}"/>
              </a:ext>
            </a:extLst>
          </p:cNvPr>
          <p:cNvSpPr/>
          <p:nvPr/>
        </p:nvSpPr>
        <p:spPr>
          <a:xfrm>
            <a:off x="4250267" y="4131735"/>
            <a:ext cx="3691467" cy="578158"/>
          </a:xfrm>
          <a:prstGeom prst="ellipse">
            <a:avLst/>
          </a:prstGeom>
          <a:no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28" name="Стрелка: вверх-вниз 27">
            <a:extLst>
              <a:ext uri="{FF2B5EF4-FFF2-40B4-BE49-F238E27FC236}">
                <a16:creationId xmlns:a16="http://schemas.microsoft.com/office/drawing/2014/main" id="{6BD77084-30FE-3EB4-E1FC-D73C7FF14D31}"/>
              </a:ext>
            </a:extLst>
          </p:cNvPr>
          <p:cNvSpPr/>
          <p:nvPr/>
        </p:nvSpPr>
        <p:spPr>
          <a:xfrm>
            <a:off x="5910344" y="5378146"/>
            <a:ext cx="355600" cy="516470"/>
          </a:xfrm>
          <a:prstGeom prst="upDownArrow">
            <a:avLst/>
          </a:prstGeom>
          <a:solidFill>
            <a:srgbClr val="FFFFFF"/>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29" name="Стрелка: вверх-вниз 28">
            <a:extLst>
              <a:ext uri="{FF2B5EF4-FFF2-40B4-BE49-F238E27FC236}">
                <a16:creationId xmlns:a16="http://schemas.microsoft.com/office/drawing/2014/main" id="{11006267-0FA0-3DEB-881B-8D6831CC22FF}"/>
              </a:ext>
            </a:extLst>
          </p:cNvPr>
          <p:cNvSpPr/>
          <p:nvPr/>
        </p:nvSpPr>
        <p:spPr>
          <a:xfrm>
            <a:off x="5910344" y="4545388"/>
            <a:ext cx="355600" cy="516470"/>
          </a:xfrm>
          <a:prstGeom prst="upDownArrow">
            <a:avLst/>
          </a:prstGeom>
          <a:solidFill>
            <a:srgbClr val="FFFFFF"/>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Box 63"/>
          <p:cNvSpPr txBox="1"/>
          <p:nvPr/>
        </p:nvSpPr>
        <p:spPr>
          <a:xfrm>
            <a:off x="539560" y="1108221"/>
            <a:ext cx="10041552"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Методология</a:t>
            </a:r>
            <a:endParaRPr dirty="0"/>
          </a:p>
        </p:txBody>
      </p:sp>
      <p:sp>
        <p:nvSpPr>
          <p:cNvPr id="205" name="TextBox 16"/>
          <p:cNvSpPr txBox="1"/>
          <p:nvPr/>
        </p:nvSpPr>
        <p:spPr>
          <a:xfrm>
            <a:off x="539559" y="1726562"/>
            <a:ext cx="11097171" cy="3374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nSpc>
                <a:spcPct val="100000"/>
              </a:lnSpc>
              <a:spcBef>
                <a:spcPts val="0"/>
              </a:spcBef>
            </a:pPr>
            <a:r>
              <a:rPr lang="ru-RU" sz="1600" b="1" dirty="0">
                <a:effectLst/>
                <a:ea typeface="Times New Roman" panose="02020603050405020304" pitchFamily="18" charset="0"/>
              </a:rPr>
              <a:t>Методы исследования рынка телекоммуникаций в ЕС:</a:t>
            </a:r>
          </a:p>
          <a:p>
            <a:pPr marL="342900" indent="-342900">
              <a:lnSpc>
                <a:spcPct val="100000"/>
              </a:lnSpc>
              <a:spcBef>
                <a:spcPts val="0"/>
              </a:spcBef>
              <a:buFont typeface="+mj-lt"/>
              <a:buAutoNum type="arabicPeriod"/>
            </a:pPr>
            <a:r>
              <a:rPr lang="ru-RU" sz="1600" dirty="0">
                <a:ea typeface="Times New Roman" panose="02020603050405020304" pitchFamily="18" charset="0"/>
              </a:rPr>
              <a:t>О</a:t>
            </a:r>
            <a:r>
              <a:rPr lang="ru-RU" dirty="0">
                <a:effectLst/>
                <a:ea typeface="Times New Roman" panose="02020603050405020304" pitchFamily="18" charset="0"/>
              </a:rPr>
              <a:t>ценка уровня эффективности цифровой политики на национальных рынках стран ЕС</a:t>
            </a:r>
          </a:p>
          <a:p>
            <a:pPr marL="342900" indent="-342900">
              <a:lnSpc>
                <a:spcPct val="100000"/>
              </a:lnSpc>
              <a:spcBef>
                <a:spcPts val="0"/>
              </a:spcBef>
              <a:buFont typeface="+mj-lt"/>
              <a:buAutoNum type="arabicPeriod"/>
            </a:pPr>
            <a:endParaRPr lang="ru-RU" dirty="0">
              <a:ea typeface="Times New Roman" panose="02020603050405020304" pitchFamily="18" charset="0"/>
            </a:endParaRPr>
          </a:p>
          <a:p>
            <a:pPr marL="342900" indent="-342900">
              <a:lnSpc>
                <a:spcPct val="100000"/>
              </a:lnSpc>
              <a:spcBef>
                <a:spcPts val="0"/>
              </a:spcBef>
              <a:buFont typeface="+mj-lt"/>
              <a:buAutoNum type="arabicPeriod"/>
            </a:pPr>
            <a:endParaRPr lang="ru-RU" dirty="0">
              <a:effectLst/>
              <a:ea typeface="Times New Roman" panose="02020603050405020304" pitchFamily="18" charset="0"/>
            </a:endParaRPr>
          </a:p>
          <a:p>
            <a:pPr marL="342900" indent="-342900">
              <a:lnSpc>
                <a:spcPct val="100000"/>
              </a:lnSpc>
              <a:spcBef>
                <a:spcPts val="0"/>
              </a:spcBef>
              <a:buFont typeface="+mj-lt"/>
              <a:buAutoNum type="arabicPeriod"/>
            </a:pPr>
            <a:endParaRPr lang="ru-RU" dirty="0">
              <a:effectLst/>
              <a:ea typeface="Times New Roman" panose="02020603050405020304" pitchFamily="18" charset="0"/>
            </a:endParaRPr>
          </a:p>
          <a:p>
            <a:pPr marL="342900" indent="-342900">
              <a:lnSpc>
                <a:spcPct val="100000"/>
              </a:lnSpc>
              <a:spcBef>
                <a:spcPts val="0"/>
              </a:spcBef>
              <a:buFont typeface="+mj-lt"/>
              <a:buAutoNum type="arabicPeriod"/>
            </a:pPr>
            <a:r>
              <a:rPr lang="ru-RU" dirty="0">
                <a:effectLst/>
                <a:ea typeface="Times New Roman" panose="02020603050405020304" pitchFamily="18" charset="0"/>
              </a:rPr>
              <a:t>Оценка рынка телекоммуникаций с позиции теории конкуренции	</a:t>
            </a:r>
          </a:p>
          <a:p>
            <a:pPr marL="342900" indent="-342900">
              <a:lnSpc>
                <a:spcPct val="100000"/>
              </a:lnSpc>
              <a:spcBef>
                <a:spcPts val="0"/>
              </a:spcBef>
              <a:buFont typeface="+mj-lt"/>
              <a:buAutoNum type="arabicPeriod"/>
            </a:pPr>
            <a:endParaRPr lang="ru-RU" dirty="0">
              <a:ea typeface="Times New Roman" panose="02020603050405020304" pitchFamily="18" charset="0"/>
            </a:endParaRPr>
          </a:p>
          <a:p>
            <a:pPr marL="342900" indent="-342900">
              <a:lnSpc>
                <a:spcPct val="100000"/>
              </a:lnSpc>
              <a:spcBef>
                <a:spcPts val="0"/>
              </a:spcBef>
              <a:buFont typeface="+mj-lt"/>
              <a:buAutoNum type="arabicPeriod"/>
            </a:pPr>
            <a:endParaRPr lang="ru-RU" dirty="0">
              <a:effectLst/>
              <a:ea typeface="Times New Roman" panose="02020603050405020304" pitchFamily="18" charset="0"/>
            </a:endParaRPr>
          </a:p>
          <a:p>
            <a:pPr marL="342900" indent="-342900">
              <a:lnSpc>
                <a:spcPct val="100000"/>
              </a:lnSpc>
              <a:spcBef>
                <a:spcPts val="0"/>
              </a:spcBef>
              <a:buFont typeface="+mj-lt"/>
              <a:buAutoNum type="arabicPeriod"/>
            </a:pPr>
            <a:endParaRPr lang="ru-RU" dirty="0">
              <a:ea typeface="Times New Roman" panose="02020603050405020304" pitchFamily="18" charset="0"/>
            </a:endParaRPr>
          </a:p>
          <a:p>
            <a:pPr marL="342900" indent="-342900">
              <a:lnSpc>
                <a:spcPct val="100000"/>
              </a:lnSpc>
              <a:spcBef>
                <a:spcPts val="0"/>
              </a:spcBef>
              <a:buFont typeface="+mj-lt"/>
              <a:buAutoNum type="arabicPeriod"/>
            </a:pPr>
            <a:endParaRPr lang="ru-RU" dirty="0">
              <a:effectLst/>
              <a:ea typeface="Times New Roman" panose="02020603050405020304" pitchFamily="18" charset="0"/>
            </a:endParaRPr>
          </a:p>
          <a:p>
            <a:pPr marL="342900" indent="-342900">
              <a:lnSpc>
                <a:spcPct val="100000"/>
              </a:lnSpc>
              <a:spcBef>
                <a:spcPts val="0"/>
              </a:spcBef>
              <a:buFont typeface="+mj-lt"/>
              <a:buAutoNum type="arabicPeriod"/>
            </a:pPr>
            <a:endParaRPr lang="ru-RU" dirty="0">
              <a:ea typeface="Times New Roman" panose="02020603050405020304" pitchFamily="18" charset="0"/>
            </a:endParaRPr>
          </a:p>
          <a:p>
            <a:pPr marL="342900" indent="-342900">
              <a:lnSpc>
                <a:spcPct val="100000"/>
              </a:lnSpc>
              <a:spcBef>
                <a:spcPts val="0"/>
              </a:spcBef>
              <a:buFont typeface="+mj-lt"/>
              <a:buAutoNum type="arabicPeriod"/>
            </a:pPr>
            <a:r>
              <a:rPr lang="ru-RU" dirty="0">
                <a:effectLst/>
                <a:ea typeface="Times New Roman" panose="02020603050405020304" pitchFamily="18" charset="0"/>
              </a:rPr>
              <a:t>Метод k средних для анализа уровня развития европейского рынка телекоммуникаций.</a:t>
            </a:r>
          </a:p>
          <a:p>
            <a:pPr>
              <a:lnSpc>
                <a:spcPct val="100000"/>
              </a:lnSpc>
              <a:spcBef>
                <a:spcPts val="0"/>
              </a:spcBef>
            </a:pPr>
            <a:endParaRPr lang="ru-RU" sz="1600" dirty="0">
              <a:effectLst/>
              <a:ea typeface="Times New Roman" panose="02020603050405020304" pitchFamily="18" charset="0"/>
            </a:endParaRPr>
          </a:p>
          <a:p>
            <a:pPr>
              <a:lnSpc>
                <a:spcPct val="100000"/>
              </a:lnSpc>
              <a:spcBef>
                <a:spcPts val="0"/>
              </a:spcBef>
            </a:pPr>
            <a:endParaRPr lang="ru-RU" sz="1600" dirty="0">
              <a:effectLst/>
              <a:ea typeface="Times New Roman" panose="02020603050405020304" pitchFamily="18" charset="0"/>
            </a:endParaRPr>
          </a:p>
          <a:p>
            <a:pPr>
              <a:lnSpc>
                <a:spcPct val="100000"/>
              </a:lnSpc>
              <a:spcBef>
                <a:spcPts val="0"/>
              </a:spcBef>
            </a:pPr>
            <a:endParaRPr lang="ru-RU" sz="1600" dirty="0">
              <a:effectLst/>
              <a:ea typeface="Times New Roman" panose="02020603050405020304" pitchFamily="18" charset="0"/>
            </a:endParaRPr>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4</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sp>
        <p:nvSpPr>
          <p:cNvPr id="2" name="TextBox 16">
            <a:extLst>
              <a:ext uri="{FF2B5EF4-FFF2-40B4-BE49-F238E27FC236}">
                <a16:creationId xmlns:a16="http://schemas.microsoft.com/office/drawing/2014/main" id="{516507B1-3614-0B96-FAB4-14DB551EB682}"/>
              </a:ext>
            </a:extLst>
          </p:cNvPr>
          <p:cNvSpPr txBox="1"/>
          <p:nvPr/>
        </p:nvSpPr>
        <p:spPr>
          <a:xfrm>
            <a:off x="956733" y="2249635"/>
            <a:ext cx="10679997" cy="6365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marL="342900" indent="-342900">
              <a:lnSpc>
                <a:spcPct val="100000"/>
              </a:lnSpc>
              <a:spcBef>
                <a:spcPts val="0"/>
              </a:spcBef>
              <a:buFont typeface="+mj-lt"/>
              <a:buAutoNum type="alphaLcParenR"/>
            </a:pPr>
            <a:r>
              <a:rPr lang="ru-RU" dirty="0">
                <a:effectLst/>
                <a:ea typeface="Times New Roman" panose="02020603050405020304" pitchFamily="18" charset="0"/>
              </a:rPr>
              <a:t>достижение поставленных целей (конечных и промежуточных);</a:t>
            </a:r>
          </a:p>
          <a:p>
            <a:pPr marL="342900" indent="-342900">
              <a:lnSpc>
                <a:spcPct val="100000"/>
              </a:lnSpc>
              <a:spcBef>
                <a:spcPts val="0"/>
              </a:spcBef>
              <a:buFont typeface="+mj-lt"/>
              <a:buAutoNum type="alphaLcParenR"/>
            </a:pPr>
            <a:r>
              <a:rPr lang="ru-RU" dirty="0">
                <a:effectLst/>
                <a:ea typeface="Times New Roman" panose="02020603050405020304" pitchFamily="18" charset="0"/>
              </a:rPr>
              <a:t>оптимизация использованных ресурсов.</a:t>
            </a:r>
            <a:endParaRPr lang="ru-RU" sz="1600" dirty="0">
              <a:effectLst/>
              <a:ea typeface="Times New Roman" panose="02020603050405020304" pitchFamily="18" charset="0"/>
            </a:endParaRPr>
          </a:p>
        </p:txBody>
      </p:sp>
      <p:sp>
        <p:nvSpPr>
          <p:cNvPr id="3" name="TextBox 16">
            <a:extLst>
              <a:ext uri="{FF2B5EF4-FFF2-40B4-BE49-F238E27FC236}">
                <a16:creationId xmlns:a16="http://schemas.microsoft.com/office/drawing/2014/main" id="{9800D5DC-D2EE-1C59-361E-26998C00A4A7}"/>
              </a:ext>
            </a:extLst>
          </p:cNvPr>
          <p:cNvSpPr txBox="1"/>
          <p:nvPr/>
        </p:nvSpPr>
        <p:spPr>
          <a:xfrm>
            <a:off x="956733" y="3226094"/>
            <a:ext cx="10679997" cy="14313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nSpc>
                <a:spcPct val="100000"/>
              </a:lnSpc>
              <a:spcBef>
                <a:spcPts val="0"/>
              </a:spcBef>
            </a:pPr>
            <a:r>
              <a:rPr lang="ru-RU" dirty="0">
                <a:effectLst/>
                <a:ea typeface="Times New Roman" panose="02020603050405020304" pitchFamily="18" charset="0"/>
              </a:rPr>
              <a:t>Олигополия:</a:t>
            </a:r>
          </a:p>
          <a:p>
            <a:pPr marL="342900" indent="-342900">
              <a:lnSpc>
                <a:spcPct val="100000"/>
              </a:lnSpc>
              <a:spcBef>
                <a:spcPts val="0"/>
              </a:spcBef>
              <a:buFont typeface="+mj-lt"/>
              <a:buAutoNum type="alphaLcParenR"/>
            </a:pPr>
            <a:r>
              <a:rPr lang="ru-RU" sz="1600" dirty="0">
                <a:effectLst/>
                <a:ea typeface="Times New Roman" panose="02020603050405020304" pitchFamily="18" charset="0"/>
              </a:rPr>
              <a:t>несколько крупных фирм и относительно большое число покупателей; </a:t>
            </a:r>
          </a:p>
          <a:p>
            <a:pPr marL="342900" indent="-342900">
              <a:lnSpc>
                <a:spcPct val="100000"/>
              </a:lnSpc>
              <a:spcBef>
                <a:spcPts val="0"/>
              </a:spcBef>
              <a:buFont typeface="+mj-lt"/>
              <a:buAutoNum type="alphaLcParenR"/>
            </a:pPr>
            <a:r>
              <a:rPr lang="ru-RU" sz="1600" dirty="0">
                <a:effectLst/>
                <a:ea typeface="Times New Roman" panose="02020603050405020304" pitchFamily="18" charset="0"/>
              </a:rPr>
              <a:t>слабая дифференцированность товаров или их однородность;</a:t>
            </a:r>
          </a:p>
          <a:p>
            <a:pPr marL="342900" indent="-342900">
              <a:lnSpc>
                <a:spcPct val="100000"/>
              </a:lnSpc>
              <a:spcBef>
                <a:spcPts val="0"/>
              </a:spcBef>
              <a:buFont typeface="+mj-lt"/>
              <a:buAutoNum type="alphaLcParenR"/>
            </a:pPr>
            <a:r>
              <a:rPr lang="ru-RU" sz="1600" dirty="0">
                <a:effectLst/>
                <a:ea typeface="Times New Roman" panose="02020603050405020304" pitchFamily="18" charset="0"/>
              </a:rPr>
              <a:t>существование барьеров входа на рынок</a:t>
            </a:r>
          </a:p>
        </p:txBody>
      </p:sp>
      <mc:AlternateContent xmlns:mc="http://schemas.openxmlformats.org/markup-compatibility/2006">
        <mc:Choice xmlns:a14="http://schemas.microsoft.com/office/drawing/2010/main" Requires="a14">
          <p:sp>
            <p:nvSpPr>
              <p:cNvPr id="4" name="TextBox 16">
                <a:extLst>
                  <a:ext uri="{FF2B5EF4-FFF2-40B4-BE49-F238E27FC236}">
                    <a16:creationId xmlns:a16="http://schemas.microsoft.com/office/drawing/2014/main" id="{82F6BDF5-F2B4-DA0E-1548-30AB469FE3D2}"/>
                  </a:ext>
                </a:extLst>
              </p:cNvPr>
              <p:cNvSpPr txBox="1"/>
              <p:nvPr/>
            </p:nvSpPr>
            <p:spPr>
              <a:xfrm>
                <a:off x="956733" y="4725565"/>
                <a:ext cx="10679997" cy="1431395"/>
              </a:xfrm>
              <a:prstGeom prst="rect">
                <a:avLst/>
              </a:prstGeom>
              <a:ln w="12700">
                <a:miter lim="400000"/>
              </a:ln>
              <a:extLst>
                <a:ext uri="{C572A759-6A51-4108-AA02-DFA0A04FC94B}">
                  <ma14:wrappingTextBoxFlag xmlns:ma14="http://schemas.microsoft.com/office/mac/drawingml/2011/main" xmlns:m="http://schemas.openxmlformats.org/officeDocument/2006/math" xmlns="" val="1"/>
                </a:ext>
              </a:extLst>
            </p:spPr>
            <p:txBody>
              <a:bodyPr wrap="square" lIns="45719" rIns="45719">
                <a:noAutofit/>
              </a:bodyPr>
              <a:lstStyle>
                <a:lvl1pPr>
                  <a:lnSpc>
                    <a:spcPct val="130000"/>
                  </a:lnSpc>
                  <a:defRPr sz="1600"/>
                </a:lvl1pPr>
              </a:lstStyle>
              <a:p>
                <a:pPr marL="342900" indent="-342900">
                  <a:lnSpc>
                    <a:spcPct val="100000"/>
                  </a:lnSpc>
                  <a:spcBef>
                    <a:spcPts val="0"/>
                  </a:spcBef>
                  <a:buFont typeface="+mj-lt"/>
                  <a:buAutoNum type="alphaLcParenR"/>
                </a:pPr>
                <a:r>
                  <a:rPr lang="ru-RU" sz="1600" dirty="0">
                    <a:ea typeface="Times New Roman" panose="02020603050405020304" pitchFamily="18" charset="0"/>
                  </a:rPr>
                  <a:t>Матрица Х </a:t>
                </a:r>
                <a:r>
                  <a:rPr lang="ru-RU" dirty="0">
                    <a:ea typeface="Times New Roman" panose="02020603050405020304" pitchFamily="18" charset="0"/>
                  </a:rPr>
                  <a:t>→ матрица </a:t>
                </a:r>
                <a:r>
                  <a:rPr lang="en-US" dirty="0">
                    <a:ea typeface="Times New Roman" panose="02020603050405020304" pitchFamily="18" charset="0"/>
                  </a:rPr>
                  <a:t>Z (</a:t>
                </a:r>
                <a:r>
                  <a:rPr lang="ru-RU" dirty="0">
                    <a:ea typeface="Times New Roman" panose="02020603050405020304" pitchFamily="18" charset="0"/>
                  </a:rPr>
                  <a:t>приведенная к нормальному виду)</a:t>
                </a:r>
              </a:p>
              <a:p>
                <a:pPr marL="342900" indent="-342900">
                  <a:lnSpc>
                    <a:spcPct val="100000"/>
                  </a:lnSpc>
                  <a:spcBef>
                    <a:spcPts val="0"/>
                  </a:spcBef>
                  <a:buFont typeface="+mj-lt"/>
                  <a:buAutoNum type="alphaLcParenR"/>
                </a:pPr>
                <a14:m>
                  <m:oMath xmlns:m="http://schemas.openxmlformats.org/officeDocument/2006/math">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α</m:t>
                        </m:r>
                      </m:e>
                      <m:sub>
                        <m:r>
                          <m:rPr>
                            <m:sty m:val="p"/>
                          </m:rPr>
                          <a:rPr lang="ru-RU" i="0" smtClean="0">
                            <a:effectLst/>
                            <a:latin typeface="Cambria Math" panose="02040503050406030204" pitchFamily="18" charset="0"/>
                            <a:ea typeface="Times New Roman" panose="02020603050405020304" pitchFamily="18" charset="0"/>
                          </a:rPr>
                          <m:t>k</m:t>
                        </m:r>
                      </m:sub>
                    </m:sSub>
                  </m:oMath>
                </a14:m>
                <a:r>
                  <a:rPr lang="ru-RU" dirty="0">
                    <a:effectLst/>
                    <a:ea typeface="Times New Roman" panose="02020603050405020304" pitchFamily="18" charset="0"/>
                  </a:rPr>
                  <a:t> </a:t>
                </a:r>
                <a:r>
                  <a:rPr lang="ru-RU" dirty="0">
                    <a:ea typeface="Times New Roman" panose="02020603050405020304" pitchFamily="18" charset="0"/>
                  </a:rPr>
                  <a:t>- мера расстояния до центра кластера </a:t>
                </a:r>
                <a14:m>
                  <m:oMath xmlns:m="http://schemas.openxmlformats.org/officeDocument/2006/math">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C</m:t>
                        </m:r>
                      </m:e>
                      <m:sub>
                        <m:r>
                          <m:rPr>
                            <m:sty m:val="p"/>
                          </m:rPr>
                          <a:rPr lang="ru-RU" i="0" smtClean="0">
                            <a:effectLst/>
                            <a:latin typeface="Cambria Math" panose="02040503050406030204" pitchFamily="18" charset="0"/>
                            <a:ea typeface="Times New Roman" panose="02020603050405020304" pitchFamily="18" charset="0"/>
                          </a:rPr>
                          <m:t>k</m:t>
                        </m:r>
                      </m:sub>
                    </m:sSub>
                  </m:oMath>
                </a14:m>
                <a:r>
                  <a:rPr lang="ru-RU" dirty="0">
                    <a:effectLst/>
                    <a:ea typeface="Times New Roman" panose="02020603050405020304" pitchFamily="18" charset="0"/>
                  </a:rPr>
                  <a:t>, где </a:t>
                </a:r>
                <a14:m>
                  <m:oMath xmlns:m="http://schemas.openxmlformats.org/officeDocument/2006/math">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α</m:t>
                        </m:r>
                      </m:e>
                      <m:sub>
                        <m:r>
                          <m:rPr>
                            <m:sty m:val="p"/>
                          </m:rPr>
                          <a:rPr lang="ru-RU" i="0" smtClean="0">
                            <a:effectLst/>
                            <a:latin typeface="Cambria Math" panose="02040503050406030204" pitchFamily="18" charset="0"/>
                            <a:ea typeface="Times New Roman" panose="02020603050405020304" pitchFamily="18" charset="0"/>
                          </a:rPr>
                          <m:t>k</m:t>
                        </m:r>
                        <m:r>
                          <m:rPr>
                            <m:sty m:val="p"/>
                          </m:rPr>
                          <a:rPr lang="en-US" i="0" smtClean="0">
                            <a:effectLst/>
                            <a:latin typeface="Cambria Math" panose="02040503050406030204" pitchFamily="18" charset="0"/>
                            <a:ea typeface="Times New Roman" panose="02020603050405020304" pitchFamily="18" charset="0"/>
                          </a:rPr>
                          <m:t>j</m:t>
                        </m:r>
                      </m:sub>
                    </m:sSub>
                    <m:r>
                      <a:rPr lang="ru-RU" i="0" smtClean="0">
                        <a:effectLst/>
                        <a:latin typeface="Cambria Math" panose="02040503050406030204" pitchFamily="18" charset="0"/>
                        <a:ea typeface="Times New Roman" panose="02020603050405020304" pitchFamily="18" charset="0"/>
                      </a:rPr>
                      <m:t>=</m:t>
                    </m:r>
                    <m:f>
                      <m:fPr>
                        <m:ctrlPr>
                          <a:rPr lang="ru-RU">
                            <a:effectLst/>
                            <a:ea typeface="Times New Roman" panose="02020603050405020304" pitchFamily="18" charset="0"/>
                          </a:rPr>
                        </m:ctrlPr>
                      </m:fPr>
                      <m:num>
                        <m:r>
                          <a:rPr lang="ru-RU" i="0" smtClean="0">
                            <a:effectLst/>
                            <a:latin typeface="Cambria Math" panose="02040503050406030204" pitchFamily="18" charset="0"/>
                            <a:ea typeface="Times New Roman" panose="02020603050405020304" pitchFamily="18" charset="0"/>
                          </a:rPr>
                          <m:t>1</m:t>
                        </m:r>
                      </m:num>
                      <m:den>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n</m:t>
                            </m:r>
                          </m:e>
                          <m:sub>
                            <m:r>
                              <m:rPr>
                                <m:sty m:val="p"/>
                              </m:rPr>
                              <a:rPr lang="ru-RU" i="0" smtClean="0">
                                <a:effectLst/>
                                <a:latin typeface="Cambria Math" panose="02040503050406030204" pitchFamily="18" charset="0"/>
                                <a:ea typeface="Times New Roman" panose="02020603050405020304" pitchFamily="18" charset="0"/>
                              </a:rPr>
                              <m:t>k</m:t>
                            </m:r>
                          </m:sub>
                        </m:sSub>
                      </m:den>
                    </m:f>
                    <m:nary>
                      <m:naryPr>
                        <m:chr m:val="∑"/>
                        <m:limLoc m:val="subSup"/>
                        <m:supHide m:val="on"/>
                        <m:ctrlPr>
                          <a:rPr lang="ru-RU">
                            <a:effectLst/>
                            <a:ea typeface="Times New Roman" panose="02020603050405020304" pitchFamily="18" charset="0"/>
                          </a:rPr>
                        </m:ctrlPr>
                      </m:naryPr>
                      <m:sub>
                        <m:r>
                          <m:rPr>
                            <m:sty m:val="p"/>
                          </m:rPr>
                          <a:rPr lang="ru-RU" i="0" smtClean="0">
                            <a:effectLst/>
                            <a:latin typeface="Cambria Math" panose="02040503050406030204" pitchFamily="18" charset="0"/>
                            <a:ea typeface="Times New Roman" panose="02020603050405020304" pitchFamily="18" charset="0"/>
                          </a:rPr>
                          <m:t>i</m:t>
                        </m:r>
                        <m:r>
                          <a:rPr lang="ru-RU" i="0" smtClean="0">
                            <a:effectLst/>
                            <a:latin typeface="Cambria Math" panose="02040503050406030204" pitchFamily="18" charset="0"/>
                            <a:ea typeface="Times New Roman" panose="02020603050405020304" pitchFamily="18" charset="0"/>
                          </a:rPr>
                          <m:t>∈</m:t>
                        </m:r>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C</m:t>
                            </m:r>
                          </m:e>
                          <m:sub>
                            <m:r>
                              <m:rPr>
                                <m:sty m:val="p"/>
                              </m:rPr>
                              <a:rPr lang="ru-RU" i="0" smtClean="0">
                                <a:effectLst/>
                                <a:latin typeface="Cambria Math" panose="02040503050406030204" pitchFamily="18" charset="0"/>
                                <a:ea typeface="Times New Roman" panose="02020603050405020304" pitchFamily="18" charset="0"/>
                              </a:rPr>
                              <m:t>k</m:t>
                            </m:r>
                          </m:sub>
                        </m:sSub>
                      </m:sub>
                      <m:sup/>
                      <m:e>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z</m:t>
                            </m:r>
                          </m:e>
                          <m:sub>
                            <m:r>
                              <m:rPr>
                                <m:sty m:val="p"/>
                              </m:rPr>
                              <a:rPr lang="ru-RU" i="0" smtClean="0">
                                <a:effectLst/>
                                <a:latin typeface="Cambria Math" panose="02040503050406030204" pitchFamily="18" charset="0"/>
                                <a:ea typeface="Times New Roman" panose="02020603050405020304" pitchFamily="18" charset="0"/>
                              </a:rPr>
                              <m:t>ij</m:t>
                            </m:r>
                          </m:sub>
                        </m:sSub>
                      </m:e>
                    </m:nary>
                  </m:oMath>
                </a14:m>
                <a:endParaRPr lang="ru-RU" dirty="0"/>
              </a:p>
              <a:p>
                <a:pPr marL="342900" indent="-342900">
                  <a:lnSpc>
                    <a:spcPct val="100000"/>
                  </a:lnSpc>
                  <a:spcBef>
                    <a:spcPts val="0"/>
                  </a:spcBef>
                  <a:buFont typeface="+mj-lt"/>
                  <a:buAutoNum type="alphaLcParenR"/>
                </a:pPr>
                <a14:m>
                  <m:oMath xmlns:m="http://schemas.openxmlformats.org/officeDocument/2006/math">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g</m:t>
                        </m:r>
                      </m:e>
                      <m:sub>
                        <m:r>
                          <m:rPr>
                            <m:sty m:val="p"/>
                          </m:rPr>
                          <a:rPr lang="ru-RU" i="0" smtClean="0">
                            <a:effectLst/>
                            <a:latin typeface="Cambria Math" panose="02040503050406030204" pitchFamily="18" charset="0"/>
                            <a:ea typeface="Times New Roman" panose="02020603050405020304" pitchFamily="18" charset="0"/>
                          </a:rPr>
                          <m:t>ik</m:t>
                        </m:r>
                      </m:sub>
                    </m:sSub>
                  </m:oMath>
                </a14:m>
                <a:r>
                  <a:rPr lang="ru-RU" dirty="0">
                    <a:effectLst/>
                    <a:ea typeface="Times New Roman" panose="02020603050405020304" pitchFamily="18" charset="0"/>
                  </a:rPr>
                  <a:t> - евклидово расстояние между центром </a:t>
                </a:r>
                <a14:m>
                  <m:oMath xmlns:m="http://schemas.openxmlformats.org/officeDocument/2006/math">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α</m:t>
                        </m:r>
                      </m:e>
                      <m:sub>
                        <m:r>
                          <m:rPr>
                            <m:sty m:val="p"/>
                          </m:rPr>
                          <a:rPr lang="ru-RU" i="0" smtClean="0">
                            <a:effectLst/>
                            <a:latin typeface="Cambria Math" panose="02040503050406030204" pitchFamily="18" charset="0"/>
                            <a:ea typeface="Times New Roman" panose="02020603050405020304" pitchFamily="18" charset="0"/>
                          </a:rPr>
                          <m:t>k</m:t>
                        </m:r>
                      </m:sub>
                    </m:sSub>
                  </m:oMath>
                </a14:m>
                <a:r>
                  <a:rPr lang="ru-RU" dirty="0">
                    <a:effectLst/>
                    <a:ea typeface="Times New Roman" panose="02020603050405020304" pitchFamily="18" charset="0"/>
                  </a:rPr>
                  <a:t> кластера </a:t>
                </a:r>
                <a14:m>
                  <m:oMath xmlns:m="http://schemas.openxmlformats.org/officeDocument/2006/math">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C</m:t>
                        </m:r>
                      </m:e>
                      <m:sub>
                        <m:r>
                          <m:rPr>
                            <m:sty m:val="p"/>
                          </m:rPr>
                          <a:rPr lang="ru-RU" i="0" smtClean="0">
                            <a:effectLst/>
                            <a:latin typeface="Cambria Math" panose="02040503050406030204" pitchFamily="18" charset="0"/>
                            <a:ea typeface="Times New Roman" panose="02020603050405020304" pitchFamily="18" charset="0"/>
                          </a:rPr>
                          <m:t>k</m:t>
                        </m:r>
                      </m:sub>
                    </m:sSub>
                  </m:oMath>
                </a14:m>
                <a:r>
                  <a:rPr lang="ru-RU" dirty="0">
                    <a:effectLst/>
                    <a:ea typeface="Times New Roman" panose="02020603050405020304" pitchFamily="18" charset="0"/>
                  </a:rPr>
                  <a:t> и точкой </a:t>
                </a:r>
                <a:r>
                  <a:rPr lang="en-US" dirty="0" err="1">
                    <a:effectLst/>
                    <a:ea typeface="Times New Roman" panose="02020603050405020304" pitchFamily="18" charset="0"/>
                  </a:rPr>
                  <a:t>i</a:t>
                </a:r>
                <a:r>
                  <a:rPr lang="ru-RU" dirty="0">
                    <a:effectLst/>
                    <a:ea typeface="Times New Roman" panose="02020603050405020304" pitchFamily="18" charset="0"/>
                  </a:rPr>
                  <a:t> из кластера </a:t>
                </a:r>
                <a14:m>
                  <m:oMath xmlns:m="http://schemas.openxmlformats.org/officeDocument/2006/math">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C</m:t>
                        </m:r>
                      </m:e>
                      <m:sub>
                        <m:r>
                          <m:rPr>
                            <m:sty m:val="p"/>
                          </m:rPr>
                          <a:rPr lang="ru-RU" i="0" smtClean="0">
                            <a:effectLst/>
                            <a:latin typeface="Cambria Math" panose="02040503050406030204" pitchFamily="18" charset="0"/>
                            <a:ea typeface="Times New Roman" panose="02020603050405020304" pitchFamily="18" charset="0"/>
                          </a:rPr>
                          <m:t>k</m:t>
                        </m:r>
                      </m:sub>
                    </m:sSub>
                  </m:oMath>
                </a14:m>
                <a:endParaRPr lang="ru-RU" dirty="0">
                  <a:effectLst/>
                  <a:ea typeface="Times New Roman" panose="02020603050405020304" pitchFamily="18" charset="0"/>
                </a:endParaRPr>
              </a:p>
              <a:p>
                <a:pPr marL="342900" indent="-342900">
                  <a:lnSpc>
                    <a:spcPct val="100000"/>
                  </a:lnSpc>
                  <a:spcBef>
                    <a:spcPts val="0"/>
                  </a:spcBef>
                  <a:buFont typeface="+mj-lt"/>
                  <a:buAutoNum type="alphaLcParenR"/>
                </a:pPr>
                <a:r>
                  <a:rPr lang="ru-RU" dirty="0">
                    <a:effectLst/>
                    <a:ea typeface="Times New Roman" panose="02020603050405020304" pitchFamily="18" charset="0"/>
                  </a:rPr>
                  <a:t>Минимизируем целевую функцию: </a:t>
                </a:r>
                <a14:m>
                  <m:oMath xmlns:m="http://schemas.openxmlformats.org/officeDocument/2006/math">
                    <m:func>
                      <m:funcPr>
                        <m:ctrlPr>
                          <a:rPr lang="ru-RU">
                            <a:effectLst/>
                            <a:ea typeface="Times New Roman" panose="02020603050405020304" pitchFamily="18" charset="0"/>
                          </a:rPr>
                        </m:ctrlPr>
                      </m:funcPr>
                      <m:fName>
                        <m:limLow>
                          <m:limLowPr>
                            <m:ctrlPr>
                              <a:rPr lang="ru-RU">
                                <a:effectLst/>
                                <a:ea typeface="Times New Roman" panose="02020603050405020304" pitchFamily="18" charset="0"/>
                              </a:rPr>
                            </m:ctrlPr>
                          </m:limLowPr>
                          <m:e>
                            <m:r>
                              <m:rPr>
                                <m:sty m:val="p"/>
                              </m:rPr>
                              <a:rPr lang="ru-RU" i="0" smtClean="0">
                                <a:effectLst/>
                                <a:latin typeface="Cambria Math" panose="02040503050406030204" pitchFamily="18" charset="0"/>
                                <a:ea typeface="Times New Roman" panose="02020603050405020304" pitchFamily="18" charset="0"/>
                              </a:rPr>
                              <m:t>min</m:t>
                            </m:r>
                          </m:e>
                          <m:lim>
                            <m:sSub>
                              <m:sSubPr>
                                <m:ctrlPr>
                                  <a:rPr lang="ru-RU">
                                    <a:effectLst/>
                                    <a:ea typeface="Times New Roman" panose="02020603050405020304" pitchFamily="18" charset="0"/>
                                  </a:rPr>
                                </m:ctrlPr>
                              </m:sSubPr>
                              <m:e>
                                <m:r>
                                  <a:rPr lang="ru-RU" i="0" smtClean="0">
                                    <a:effectLst/>
                                    <a:latin typeface="Cambria Math" panose="02040503050406030204" pitchFamily="18" charset="0"/>
                                    <a:ea typeface="Times New Roman" panose="02020603050405020304" pitchFamily="18" charset="0"/>
                                  </a:rPr>
                                  <m:t>{</m:t>
                                </m:r>
                                <m:r>
                                  <m:rPr>
                                    <m:sty m:val="p"/>
                                  </m:rPr>
                                  <a:rPr lang="ru-RU" i="0" smtClean="0">
                                    <a:effectLst/>
                                    <a:latin typeface="Cambria Math" panose="02040503050406030204" pitchFamily="18" charset="0"/>
                                    <a:ea typeface="Times New Roman" panose="02020603050405020304" pitchFamily="18" charset="0"/>
                                  </a:rPr>
                                  <m:t>C</m:t>
                                </m:r>
                              </m:e>
                              <m:sub>
                                <m:r>
                                  <m:rPr>
                                    <m:sty m:val="p"/>
                                  </m:rPr>
                                  <a:rPr lang="ru-RU" i="0" smtClean="0">
                                    <a:effectLst/>
                                    <a:latin typeface="Cambria Math" panose="02040503050406030204" pitchFamily="18" charset="0"/>
                                    <a:ea typeface="Times New Roman" panose="02020603050405020304" pitchFamily="18" charset="0"/>
                                  </a:rPr>
                                  <m:t>k</m:t>
                                </m:r>
                              </m:sub>
                            </m:sSub>
                            <m:r>
                              <a:rPr lang="ru-RU" i="0" smtClean="0">
                                <a:effectLst/>
                                <a:latin typeface="Cambria Math" panose="02040503050406030204" pitchFamily="18" charset="0"/>
                                <a:ea typeface="Times New Roman" panose="02020603050405020304" pitchFamily="18" charset="0"/>
                              </a:rPr>
                              <m:t>}</m:t>
                            </m:r>
                          </m:lim>
                        </m:limLow>
                      </m:fName>
                      <m:e>
                        <m:r>
                          <m:rPr>
                            <m:sty m:val="p"/>
                          </m:rPr>
                          <a:rPr lang="ru-RU" i="0" smtClean="0">
                            <a:effectLst/>
                            <a:latin typeface="Cambria Math" panose="02040503050406030204" pitchFamily="18" charset="0"/>
                            <a:ea typeface="Times New Roman" panose="02020603050405020304" pitchFamily="18" charset="0"/>
                          </a:rPr>
                          <m:t>G</m:t>
                        </m:r>
                        <m:r>
                          <a:rPr lang="ru-RU" i="0" smtClean="0">
                            <a:effectLst/>
                            <a:latin typeface="Cambria Math" panose="02040503050406030204" pitchFamily="18" charset="0"/>
                            <a:ea typeface="Times New Roman" panose="02020603050405020304" pitchFamily="18" charset="0"/>
                          </a:rPr>
                          <m:t>,  </m:t>
                        </m:r>
                        <m:r>
                          <m:rPr>
                            <m:sty m:val="p"/>
                          </m:rPr>
                          <a:rPr lang="ru-RU" i="0" smtClean="0">
                            <a:effectLst/>
                            <a:latin typeface="Cambria Math" panose="02040503050406030204" pitchFamily="18" charset="0"/>
                            <a:ea typeface="Times New Roman" panose="02020603050405020304" pitchFamily="18" charset="0"/>
                          </a:rPr>
                          <m:t>G</m:t>
                        </m:r>
                        <m:r>
                          <a:rPr lang="ru-RU" i="0" smtClean="0">
                            <a:effectLst/>
                            <a:latin typeface="Cambria Math" panose="02040503050406030204" pitchFamily="18" charset="0"/>
                            <a:ea typeface="Times New Roman" panose="02020603050405020304" pitchFamily="18" charset="0"/>
                          </a:rPr>
                          <m:t>= </m:t>
                        </m:r>
                        <m:nary>
                          <m:naryPr>
                            <m:chr m:val="∑"/>
                            <m:limLoc m:val="subSup"/>
                            <m:ctrlPr>
                              <a:rPr lang="ru-RU">
                                <a:effectLst/>
                                <a:ea typeface="Times New Roman" panose="02020603050405020304" pitchFamily="18" charset="0"/>
                              </a:rPr>
                            </m:ctrlPr>
                          </m:naryPr>
                          <m:sub>
                            <m:r>
                              <m:rPr>
                                <m:sty m:val="p"/>
                              </m:rPr>
                              <a:rPr lang="ru-RU" i="0" smtClean="0">
                                <a:effectLst/>
                                <a:latin typeface="Cambria Math" panose="02040503050406030204" pitchFamily="18" charset="0"/>
                                <a:ea typeface="Times New Roman" panose="02020603050405020304" pitchFamily="18" charset="0"/>
                              </a:rPr>
                              <m:t>k</m:t>
                            </m:r>
                            <m:r>
                              <a:rPr lang="ru-RU" i="0" smtClean="0">
                                <a:effectLst/>
                                <a:latin typeface="Cambria Math" panose="02040503050406030204" pitchFamily="18" charset="0"/>
                                <a:ea typeface="Times New Roman" panose="02020603050405020304" pitchFamily="18" charset="0"/>
                              </a:rPr>
                              <m:t>=1</m:t>
                            </m:r>
                          </m:sub>
                          <m:sup>
                            <m:r>
                              <m:rPr>
                                <m:sty m:val="p"/>
                              </m:rPr>
                              <a:rPr lang="ru-RU" i="0" smtClean="0">
                                <a:effectLst/>
                                <a:latin typeface="Cambria Math" panose="02040503050406030204" pitchFamily="18" charset="0"/>
                                <a:ea typeface="Times New Roman" panose="02020603050405020304" pitchFamily="18" charset="0"/>
                              </a:rPr>
                              <m:t>K</m:t>
                            </m:r>
                          </m:sup>
                          <m:e>
                            <m:nary>
                              <m:naryPr>
                                <m:chr m:val="∑"/>
                                <m:limLoc m:val="subSup"/>
                                <m:supHide m:val="on"/>
                                <m:ctrlPr>
                                  <a:rPr lang="ru-RU">
                                    <a:effectLst/>
                                    <a:ea typeface="Times New Roman" panose="02020603050405020304" pitchFamily="18" charset="0"/>
                                  </a:rPr>
                                </m:ctrlPr>
                              </m:naryPr>
                              <m:sub>
                                <m:r>
                                  <m:rPr>
                                    <m:sty m:val="p"/>
                                  </m:rPr>
                                  <a:rPr lang="ru-RU" i="0" smtClean="0">
                                    <a:effectLst/>
                                    <a:latin typeface="Cambria Math" panose="02040503050406030204" pitchFamily="18" charset="0"/>
                                    <a:ea typeface="Times New Roman" panose="02020603050405020304" pitchFamily="18" charset="0"/>
                                  </a:rPr>
                                  <m:t>i</m:t>
                                </m:r>
                                <m:r>
                                  <a:rPr lang="ru-RU" i="0" smtClean="0">
                                    <a:effectLst/>
                                    <a:latin typeface="Cambria Math" panose="02040503050406030204" pitchFamily="18" charset="0"/>
                                    <a:ea typeface="Times New Roman" panose="02020603050405020304" pitchFamily="18" charset="0"/>
                                  </a:rPr>
                                  <m:t>∈</m:t>
                                </m:r>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C</m:t>
                                    </m:r>
                                  </m:e>
                                  <m:sub>
                                    <m:r>
                                      <m:rPr>
                                        <m:sty m:val="p"/>
                                      </m:rPr>
                                      <a:rPr lang="ru-RU" i="0" smtClean="0">
                                        <a:effectLst/>
                                        <a:latin typeface="Cambria Math" panose="02040503050406030204" pitchFamily="18" charset="0"/>
                                        <a:ea typeface="Times New Roman" panose="02020603050405020304" pitchFamily="18" charset="0"/>
                                      </a:rPr>
                                      <m:t>k</m:t>
                                    </m:r>
                                  </m:sub>
                                </m:sSub>
                              </m:sub>
                              <m:sup/>
                              <m:e>
                                <m:r>
                                  <a:rPr lang="ru-RU" i="0" smtClean="0">
                                    <a:effectLst/>
                                    <a:latin typeface="Cambria Math" panose="02040503050406030204" pitchFamily="18" charset="0"/>
                                    <a:ea typeface="Times New Roman" panose="02020603050405020304" pitchFamily="18" charset="0"/>
                                  </a:rPr>
                                  <m:t>(</m:t>
                                </m:r>
                              </m:e>
                            </m:nary>
                          </m:e>
                        </m:nary>
                        <m:sSup>
                          <m:sSupPr>
                            <m:ctrlPr>
                              <a:rPr lang="ru-RU">
                                <a:effectLst/>
                                <a:ea typeface="Times New Roman" panose="02020603050405020304" pitchFamily="18" charset="0"/>
                              </a:rPr>
                            </m:ctrlPr>
                          </m:sSupPr>
                          <m:e>
                            <m:sSub>
                              <m:sSubPr>
                                <m:ctrlPr>
                                  <a:rPr lang="ru-RU">
                                    <a:effectLst/>
                                    <a:ea typeface="Times New Roman" panose="02020603050405020304" pitchFamily="18" charset="0"/>
                                  </a:rPr>
                                </m:ctrlPr>
                              </m:sSubPr>
                              <m:e>
                                <m:r>
                                  <m:rPr>
                                    <m:sty m:val="p"/>
                                  </m:rPr>
                                  <a:rPr lang="ru-RU" i="0" smtClean="0">
                                    <a:effectLst/>
                                    <a:latin typeface="Cambria Math" panose="02040503050406030204" pitchFamily="18" charset="0"/>
                                    <a:ea typeface="Times New Roman" panose="02020603050405020304" pitchFamily="18" charset="0"/>
                                  </a:rPr>
                                  <m:t>g</m:t>
                                </m:r>
                              </m:e>
                              <m:sub>
                                <m:r>
                                  <m:rPr>
                                    <m:sty m:val="p"/>
                                  </m:rPr>
                                  <a:rPr lang="ru-RU" i="0" smtClean="0">
                                    <a:effectLst/>
                                    <a:latin typeface="Cambria Math" panose="02040503050406030204" pitchFamily="18" charset="0"/>
                                    <a:ea typeface="Times New Roman" panose="02020603050405020304" pitchFamily="18" charset="0"/>
                                  </a:rPr>
                                  <m:t>ik</m:t>
                                </m:r>
                              </m:sub>
                            </m:sSub>
                          </m:e>
                          <m:sup>
                            <m:r>
                              <a:rPr lang="ru-RU" i="0" smtClean="0">
                                <a:effectLst/>
                                <a:latin typeface="Cambria Math" panose="02040503050406030204" pitchFamily="18" charset="0"/>
                                <a:ea typeface="Times New Roman" panose="02020603050405020304" pitchFamily="18" charset="0"/>
                              </a:rPr>
                              <m:t>2</m:t>
                            </m:r>
                          </m:sup>
                        </m:sSup>
                        <m:r>
                          <a:rPr lang="ru-RU" i="0" smtClean="0">
                            <a:effectLst/>
                            <a:latin typeface="Cambria Math" panose="02040503050406030204" pitchFamily="18" charset="0"/>
                            <a:ea typeface="Times New Roman" panose="02020603050405020304" pitchFamily="18" charset="0"/>
                          </a:rPr>
                          <m:t>)</m:t>
                        </m:r>
                      </m:e>
                    </m:func>
                  </m:oMath>
                </a14:m>
                <a:r>
                  <a:rPr lang="ru-RU" dirty="0">
                    <a:effectLst/>
                    <a:ea typeface="Times New Roman" panose="02020603050405020304" pitchFamily="18" charset="0"/>
                  </a:rPr>
                  <a:t>.</a:t>
                </a:r>
              </a:p>
              <a:p>
                <a:pPr>
                  <a:lnSpc>
                    <a:spcPct val="100000"/>
                  </a:lnSpc>
                  <a:spcBef>
                    <a:spcPts val="0"/>
                  </a:spcBef>
                </a:pPr>
                <a:endParaRPr lang="ru-RU" dirty="0">
                  <a:effectLst/>
                  <a:ea typeface="Times New Roman" panose="02020603050405020304" pitchFamily="18" charset="0"/>
                </a:endParaRPr>
              </a:p>
              <a:p>
                <a:pPr>
                  <a:lnSpc>
                    <a:spcPct val="100000"/>
                  </a:lnSpc>
                  <a:spcBef>
                    <a:spcPts val="0"/>
                  </a:spcBef>
                </a:pPr>
                <a:endParaRPr lang="ru-RU" sz="1600" dirty="0">
                  <a:effectLst/>
                  <a:ea typeface="Times New Roman" panose="02020603050405020304" pitchFamily="18" charset="0"/>
                </a:endParaRPr>
              </a:p>
            </p:txBody>
          </p:sp>
        </mc:Choice>
        <mc:Fallback>
          <p:sp>
            <p:nvSpPr>
              <p:cNvPr id="4" name="TextBox 16">
                <a:extLst>
                  <a:ext uri="{FF2B5EF4-FFF2-40B4-BE49-F238E27FC236}">
                    <a16:creationId xmlns:a16="http://schemas.microsoft.com/office/drawing/2014/main" id="{82F6BDF5-F2B4-DA0E-1548-30AB469FE3D2}"/>
                  </a:ext>
                </a:extLst>
              </p:cNvPr>
              <p:cNvSpPr txBox="1">
                <a:spLocks noRot="1" noChangeAspect="1" noMove="1" noResize="1" noEditPoints="1" noAdjustHandles="1" noChangeArrowheads="1" noChangeShapeType="1" noTextEdit="1"/>
              </p:cNvSpPr>
              <p:nvPr/>
            </p:nvSpPr>
            <p:spPr>
              <a:xfrm>
                <a:off x="956733" y="4725565"/>
                <a:ext cx="10679997" cy="1431395"/>
              </a:xfrm>
              <a:prstGeom prst="rect">
                <a:avLst/>
              </a:prstGeom>
              <a:blipFill>
                <a:blip r:embed="rId2"/>
                <a:stretch>
                  <a:fillRect l="-685" t="-5106" b="-25957"/>
                </a:stretch>
              </a:blip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US">
                    <a:noFill/>
                  </a:rPr>
                  <a:t> </a:t>
                </a:r>
              </a:p>
            </p:txBody>
          </p:sp>
        </mc:Fallback>
      </mc:AlternateContent>
    </p:spTree>
    <p:extLst>
      <p:ext uri="{BB962C8B-B14F-4D97-AF65-F5344CB8AC3E}">
        <p14:creationId xmlns:p14="http://schemas.microsoft.com/office/powerpoint/2010/main" val="426611274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Объект 27" hidden="1">
            <a:extLst>
              <a:ext uri="{FF2B5EF4-FFF2-40B4-BE49-F238E27FC236}">
                <a16:creationId xmlns:a16="http://schemas.microsoft.com/office/drawing/2014/main" id="{533E1ABB-C981-B7D9-8EEA-D8BD3899450B}"/>
              </a:ext>
            </a:extLst>
          </p:cNvPr>
          <p:cNvGraphicFramePr>
            <a:graphicFrameLocks noChangeAspect="1"/>
          </p:cNvGraphicFramePr>
          <p:nvPr>
            <p:custDataLst>
              <p:tags r:id="rId1"/>
            </p:custDataLst>
            <p:extLst>
              <p:ext uri="{D42A27DB-BD31-4B8C-83A1-F6EECF244321}">
                <p14:modId xmlns:p14="http://schemas.microsoft.com/office/powerpoint/2010/main" val="25657292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17" imgW="415" imgH="416" progId="TCLayout.ActiveDocument.1">
                  <p:embed/>
                </p:oleObj>
              </mc:Choice>
              <mc:Fallback>
                <p:oleObj name="Слайд think-cell" r:id="rId17" imgW="415" imgH="416" progId="TCLayout.ActiveDocument.1">
                  <p:embed/>
                  <p:pic>
                    <p:nvPicPr>
                      <p:cNvPr id="0" name=""/>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204" name="TextBox 63"/>
          <p:cNvSpPr txBox="1"/>
          <p:nvPr/>
        </p:nvSpPr>
        <p:spPr>
          <a:xfrm>
            <a:off x="539560" y="1108221"/>
            <a:ext cx="10041552"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Эффективность цифровой политики в сфере телекоммуникаций в экономиках стран ЕС</a:t>
            </a:r>
            <a:endParaRPr dirty="0"/>
          </a:p>
        </p:txBody>
      </p:sp>
      <p:sp>
        <p:nvSpPr>
          <p:cNvPr id="205" name="TextBox 16"/>
          <p:cNvSpPr txBox="1"/>
          <p:nvPr/>
        </p:nvSpPr>
        <p:spPr>
          <a:xfrm>
            <a:off x="539559" y="2027160"/>
            <a:ext cx="11097171" cy="21638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nSpc>
                <a:spcPct val="100000"/>
              </a:lnSpc>
              <a:spcBef>
                <a:spcPts val="0"/>
              </a:spcBef>
            </a:pPr>
            <a:r>
              <a:rPr lang="ru-RU" sz="1600" b="1" dirty="0">
                <a:effectLst/>
                <a:ea typeface="Times New Roman" panose="02020603050405020304" pitchFamily="18" charset="0"/>
              </a:rPr>
              <a:t>Достижение поставленных целей:</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промежуточные цели: наличие нормативных актов, регулирующих новейшие объекты; </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конечные цели: выполнены не все цели, отставание стран ЕС. </a:t>
            </a:r>
          </a:p>
          <a:p>
            <a:pPr>
              <a:lnSpc>
                <a:spcPct val="100000"/>
              </a:lnSpc>
              <a:spcBef>
                <a:spcPts val="0"/>
              </a:spcBef>
            </a:pPr>
            <a:r>
              <a:rPr lang="ru-RU" sz="1600" b="1" dirty="0">
                <a:effectLst/>
                <a:ea typeface="Times New Roman" panose="02020603050405020304" pitchFamily="18" charset="0"/>
              </a:rPr>
              <a:t>Оптимизация использованных ресурсов: </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регулирование происходит на основе принципов;</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присутствует накопление нормативно-правовых актов.</a:t>
            </a:r>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5</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pic>
        <p:nvPicPr>
          <p:cNvPr id="2" name="Рисунок 1">
            <a:extLst>
              <a:ext uri="{FF2B5EF4-FFF2-40B4-BE49-F238E27FC236}">
                <a16:creationId xmlns:a16="http://schemas.microsoft.com/office/drawing/2014/main" id="{9937F983-D48D-8E64-506A-666E34B91E78}"/>
              </a:ext>
            </a:extLst>
          </p:cNvPr>
          <p:cNvPicPr>
            <a:picLocks noChangeAspect="1"/>
          </p:cNvPicPr>
          <p:nvPr/>
        </p:nvPicPr>
        <p:blipFill>
          <a:blip r:embed="rId19"/>
          <a:stretch>
            <a:fillRect/>
          </a:stretch>
        </p:blipFill>
        <p:spPr>
          <a:xfrm>
            <a:off x="484715" y="3608665"/>
            <a:ext cx="6400757" cy="3048863"/>
          </a:xfrm>
          <a:prstGeom prst="rect">
            <a:avLst/>
          </a:prstGeom>
        </p:spPr>
      </p:pic>
      <p:sp>
        <p:nvSpPr>
          <p:cNvPr id="3" name="TextBox 2">
            <a:extLst>
              <a:ext uri="{FF2B5EF4-FFF2-40B4-BE49-F238E27FC236}">
                <a16:creationId xmlns:a16="http://schemas.microsoft.com/office/drawing/2014/main" id="{6528FBB5-CE09-811B-2F4E-71650790B193}"/>
              </a:ext>
            </a:extLst>
          </p:cNvPr>
          <p:cNvSpPr txBox="1"/>
          <p:nvPr/>
        </p:nvSpPr>
        <p:spPr>
          <a:xfrm>
            <a:off x="7218967" y="6215656"/>
            <a:ext cx="4617814" cy="461665"/>
          </a:xfrm>
          <a:prstGeom prst="rect">
            <a:avLst/>
          </a:prstGeom>
          <a:noFill/>
        </p:spPr>
        <p:txBody>
          <a:bodyPr wrap="square" rtlCol="0">
            <a:spAutoFit/>
          </a:bodyPr>
          <a:lstStyle/>
          <a:p>
            <a:r>
              <a:rPr lang="ru-RU" sz="1200" dirty="0"/>
              <a:t>Рис. 1 – Целевые показатели Цифрового компаса ЕС на 2021 и 2030 годы, %</a:t>
            </a:r>
            <a:endParaRPr lang="en-US" sz="1200" dirty="0"/>
          </a:p>
        </p:txBody>
      </p:sp>
      <p:graphicFrame>
        <p:nvGraphicFramePr>
          <p:cNvPr id="228" name="Chart 3">
            <a:extLst>
              <a:ext uri="{FF2B5EF4-FFF2-40B4-BE49-F238E27FC236}">
                <a16:creationId xmlns:a16="http://schemas.microsoft.com/office/drawing/2014/main" id="{D159BC5A-65E8-8E61-0137-9FAB471E9BFF}"/>
              </a:ext>
            </a:extLst>
          </p:cNvPr>
          <p:cNvGraphicFramePr/>
          <p:nvPr>
            <p:custDataLst>
              <p:tags r:id="rId2"/>
            </p:custDataLst>
            <p:extLst>
              <p:ext uri="{D42A27DB-BD31-4B8C-83A1-F6EECF244321}">
                <p14:modId xmlns:p14="http://schemas.microsoft.com/office/powerpoint/2010/main" val="2017418480"/>
              </p:ext>
            </p:extLst>
          </p:nvPr>
        </p:nvGraphicFramePr>
        <p:xfrm>
          <a:off x="7386638" y="2847975"/>
          <a:ext cx="4149725" cy="2363788"/>
        </p:xfrm>
        <a:graphic>
          <a:graphicData uri="http://schemas.openxmlformats.org/drawingml/2006/chart">
            <c:chart xmlns:c="http://schemas.openxmlformats.org/drawingml/2006/chart" xmlns:r="http://schemas.openxmlformats.org/officeDocument/2006/relationships" r:id="rId20"/>
          </a:graphicData>
        </a:graphic>
      </p:graphicFrame>
      <p:sp>
        <p:nvSpPr>
          <p:cNvPr id="5" name="Text Placeholder 2">
            <a:extLst>
              <a:ext uri="{FF2B5EF4-FFF2-40B4-BE49-F238E27FC236}">
                <a16:creationId xmlns:a16="http://schemas.microsoft.com/office/drawing/2014/main" id="{9C82FB80-E44A-97AB-4374-800772EAB305}"/>
              </a:ext>
            </a:extLst>
          </p:cNvPr>
          <p:cNvSpPr>
            <a:spLocks noGrp="1"/>
          </p:cNvSpPr>
          <p:nvPr>
            <p:custDataLst>
              <p:tags r:id="rId3"/>
            </p:custDataLst>
          </p:nvPr>
        </p:nvSpPr>
        <p:spPr bwMode="gray">
          <a:xfrm>
            <a:off x="10528300" y="4524375"/>
            <a:ext cx="174625" cy="130175"/>
          </a:xfrm>
          <a:prstGeom prst="rect">
            <a:avLst/>
          </a:prstGeom>
          <a:noFill/>
          <a:ln>
            <a:noFill/>
          </a:ln>
          <a:effectLst/>
          <a:extLst>
            <a:ext uri="{909E8E84-426E-40DD-AFC4-6F175D3DCCD1}">
              <a14:hiddenFill xmlns:a14="http://schemas.microsoft.com/office/drawing/2010/main">
                <a:solidFill>
                  <a:schemeClr val="bg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20B6836D-0158-4108-A9CB-60EDBF2FF1BE}" type="datetime'''''''''''''''''''''''''''''''''''''''''''''''''''2''''''0'''">
              <a:rPr lang="en-US" altLang="en-US" sz="1000" smtClean="0">
                <a:solidFill>
                  <a:srgbClr val="000000"/>
                </a:solidFill>
              </a:rPr>
              <a:pPr/>
              <a:t>20</a:t>
            </a:fld>
            <a:endParaRPr lang="en-US" sz="1000" dirty="0">
              <a:solidFill>
                <a:srgbClr val="000000"/>
              </a:solidFill>
            </a:endParaRPr>
          </a:p>
        </p:txBody>
      </p:sp>
      <p:sp>
        <p:nvSpPr>
          <p:cNvPr id="6" name="Text Placeholder 2">
            <a:extLst>
              <a:ext uri="{FF2B5EF4-FFF2-40B4-BE49-F238E27FC236}">
                <a16:creationId xmlns:a16="http://schemas.microsoft.com/office/drawing/2014/main" id="{08D4B397-6E20-9D14-C564-1DDA1B19218C}"/>
              </a:ext>
            </a:extLst>
          </p:cNvPr>
          <p:cNvSpPr>
            <a:spLocks noGrp="1"/>
          </p:cNvSpPr>
          <p:nvPr>
            <p:custDataLst>
              <p:tags r:id="rId4"/>
            </p:custDataLst>
          </p:nvPr>
        </p:nvSpPr>
        <p:spPr bwMode="auto">
          <a:xfrm>
            <a:off x="9199563" y="5156200"/>
            <a:ext cx="592138" cy="2603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squar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6816DC3B-A370-48D7-B0E6-D88828CE96C1}" type="datetime'П''''ок''р''''ы''''''т''и''''е с''''етью ''5G'''''''''">
              <a:rPr lang="ru-RU" altLang="en-US" sz="1000" smtClean="0">
                <a:solidFill>
                  <a:srgbClr val="000000"/>
                </a:solidFill>
              </a:rPr>
              <a:pPr/>
              <a:t>Покрытие сетью 5G</a:t>
            </a:fld>
            <a:endParaRPr lang="en-US" sz="1000" dirty="0">
              <a:solidFill>
                <a:srgbClr val="000000"/>
              </a:solidFill>
            </a:endParaRPr>
          </a:p>
        </p:txBody>
      </p:sp>
      <p:sp>
        <p:nvSpPr>
          <p:cNvPr id="7" name="Text Placeholder 2">
            <a:extLst>
              <a:ext uri="{FF2B5EF4-FFF2-40B4-BE49-F238E27FC236}">
                <a16:creationId xmlns:a16="http://schemas.microsoft.com/office/drawing/2014/main" id="{F51B3768-8DEA-EC09-C6A3-E1A0002A61DE}"/>
              </a:ext>
            </a:extLst>
          </p:cNvPr>
          <p:cNvSpPr>
            <a:spLocks noGrp="1"/>
          </p:cNvSpPr>
          <p:nvPr>
            <p:custDataLst>
              <p:tags r:id="rId5"/>
            </p:custDataLst>
          </p:nvPr>
        </p:nvSpPr>
        <p:spPr bwMode="auto">
          <a:xfrm>
            <a:off x="7851775" y="5156200"/>
            <a:ext cx="1049338" cy="2603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squar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3065F82D-53DC-4E1D-B4A7-3122208C045F}" type="datetime'''П''''''о''крытие гигаб''ит''но''й'''''' сетью'''''''''''">
              <a:rPr lang="ru-RU" altLang="en-US" sz="1000" smtClean="0">
                <a:solidFill>
                  <a:srgbClr val="000000"/>
                </a:solidFill>
              </a:rPr>
              <a:pPr/>
              <a:t>Покрытие гигабитной сетью</a:t>
            </a:fld>
            <a:endParaRPr lang="en-US" sz="1000" dirty="0">
              <a:solidFill>
                <a:srgbClr val="000000"/>
              </a:solidFill>
            </a:endParaRPr>
          </a:p>
        </p:txBody>
      </p:sp>
      <p:sp>
        <p:nvSpPr>
          <p:cNvPr id="10" name="Text Placeholder 2">
            <a:extLst>
              <a:ext uri="{FF2B5EF4-FFF2-40B4-BE49-F238E27FC236}">
                <a16:creationId xmlns:a16="http://schemas.microsoft.com/office/drawing/2014/main" id="{FC9A9FE5-C1A5-FA98-4D9F-36BC474BC8BC}"/>
              </a:ext>
            </a:extLst>
          </p:cNvPr>
          <p:cNvSpPr>
            <a:spLocks noGrp="1"/>
          </p:cNvSpPr>
          <p:nvPr>
            <p:custDataLst>
              <p:tags r:id="rId6"/>
            </p:custDataLst>
          </p:nvPr>
        </p:nvSpPr>
        <p:spPr bwMode="gray">
          <a:xfrm>
            <a:off x="8253413" y="2790825"/>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0D7BC2C0-E413-43CA-9CF8-1F1AA73C1508}" type="datetime'''''''''1''0''''''0'''''''''''''''''''''''">
              <a:rPr lang="en-US" altLang="en-US" sz="1000" smtClean="0">
                <a:solidFill>
                  <a:srgbClr val="000000"/>
                </a:solidFill>
              </a:rPr>
              <a:pPr/>
              <a:t>100</a:t>
            </a:fld>
            <a:endParaRPr lang="en-US" sz="1000" dirty="0">
              <a:solidFill>
                <a:srgbClr val="000000"/>
              </a:solidFill>
            </a:endParaRPr>
          </a:p>
        </p:txBody>
      </p:sp>
      <p:sp>
        <p:nvSpPr>
          <p:cNvPr id="9" name="Text Placeholder 2">
            <a:extLst>
              <a:ext uri="{FF2B5EF4-FFF2-40B4-BE49-F238E27FC236}">
                <a16:creationId xmlns:a16="http://schemas.microsoft.com/office/drawing/2014/main" id="{DC6F2737-233F-9B6C-09ED-5F4037E0E623}"/>
              </a:ext>
            </a:extLst>
          </p:cNvPr>
          <p:cNvSpPr>
            <a:spLocks noGrp="1"/>
          </p:cNvSpPr>
          <p:nvPr>
            <p:custDataLst>
              <p:tags r:id="rId7"/>
            </p:custDataLst>
          </p:nvPr>
        </p:nvSpPr>
        <p:spPr bwMode="auto">
          <a:xfrm>
            <a:off x="10093326" y="5156200"/>
            <a:ext cx="1044575" cy="26035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squar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DCF2DEB8-0517-418B-A5A3-B56B05A88F31}" type="datetime'Производс''''''т''во ''по''''лупр''''''''о''вод''ни''к''ов'''">
              <a:rPr lang="ru-RU" altLang="en-US" sz="1000" smtClean="0">
                <a:solidFill>
                  <a:srgbClr val="000000"/>
                </a:solidFill>
              </a:rPr>
              <a:pPr/>
              <a:t>Производство полупроводников</a:t>
            </a:fld>
            <a:endParaRPr lang="en-US" sz="1000" dirty="0">
              <a:solidFill>
                <a:srgbClr val="000000"/>
              </a:solidFill>
            </a:endParaRPr>
          </a:p>
        </p:txBody>
      </p:sp>
      <p:sp>
        <p:nvSpPr>
          <p:cNvPr id="11" name="Text Placeholder 2">
            <a:extLst>
              <a:ext uri="{FF2B5EF4-FFF2-40B4-BE49-F238E27FC236}">
                <a16:creationId xmlns:a16="http://schemas.microsoft.com/office/drawing/2014/main" id="{9550870A-5B34-91BC-3D78-0724F0A4996D}"/>
              </a:ext>
            </a:extLst>
          </p:cNvPr>
          <p:cNvSpPr>
            <a:spLocks noGrp="1"/>
          </p:cNvSpPr>
          <p:nvPr>
            <p:custDataLst>
              <p:tags r:id="rId8"/>
            </p:custDataLst>
          </p:nvPr>
        </p:nvSpPr>
        <p:spPr bwMode="gray">
          <a:xfrm>
            <a:off x="9372600" y="2790825"/>
            <a:ext cx="244475" cy="130175"/>
          </a:xfrm>
          <a:prstGeom prst="rect">
            <a:avLst/>
          </a:prstGeom>
          <a:noFill/>
          <a:ln>
            <a:noFill/>
          </a:ln>
          <a:effectLst/>
          <a:extLst>
            <a:ext uri="{909E8E84-426E-40DD-AFC4-6F175D3DCCD1}">
              <a14:hiddenFill xmlns:a14="http://schemas.microsoft.com/office/drawing/2010/main">
                <a:solidFill>
                  <a:schemeClr val="bg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3440E48B-A465-4255-8BA9-7F0AB232909D}" type="datetime'''''''''''''''''''''1''0''''''''''0'''">
              <a:rPr lang="en-US" altLang="en-US" sz="1000" smtClean="0">
                <a:solidFill>
                  <a:srgbClr val="000000"/>
                </a:solidFill>
              </a:rPr>
              <a:pPr/>
              <a:t>100</a:t>
            </a:fld>
            <a:endParaRPr lang="en-US" sz="1000" dirty="0">
              <a:solidFill>
                <a:srgbClr val="000000"/>
              </a:solidFill>
            </a:endParaRPr>
          </a:p>
        </p:txBody>
      </p:sp>
      <p:sp>
        <p:nvSpPr>
          <p:cNvPr id="15" name="Прямоугольник 14">
            <a:extLst>
              <a:ext uri="{FF2B5EF4-FFF2-40B4-BE49-F238E27FC236}">
                <a16:creationId xmlns:a16="http://schemas.microsoft.com/office/drawing/2014/main" id="{54A1B9BC-5E37-8177-CEB7-DD1B545CE3A9}"/>
              </a:ext>
            </a:extLst>
          </p:cNvPr>
          <p:cNvSpPr/>
          <p:nvPr>
            <p:custDataLst>
              <p:tags r:id="rId9"/>
            </p:custDataLst>
          </p:nvPr>
        </p:nvSpPr>
        <p:spPr bwMode="auto">
          <a:xfrm>
            <a:off x="7940675" y="5916613"/>
            <a:ext cx="179388" cy="133350"/>
          </a:xfrm>
          <a:prstGeom prst="rect">
            <a:avLst/>
          </a:prstGeom>
          <a:solidFill>
            <a:srgbClr val="007770"/>
          </a:solidFill>
          <a:ln w="1270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Прямая соединительная линия 11">
            <a:extLst>
              <a:ext uri="{FF2B5EF4-FFF2-40B4-BE49-F238E27FC236}">
                <a16:creationId xmlns:a16="http://schemas.microsoft.com/office/drawing/2014/main" id="{3D528F70-D03D-A35A-C851-48E463D3C29F}"/>
              </a:ext>
            </a:extLst>
          </p:cNvPr>
          <p:cNvCxnSpPr/>
          <p:nvPr>
            <p:custDataLst>
              <p:tags r:id="rId10"/>
            </p:custDataLst>
          </p:nvPr>
        </p:nvCxnSpPr>
        <p:spPr bwMode="gray">
          <a:xfrm>
            <a:off x="7881938" y="5595938"/>
            <a:ext cx="223838" cy="0"/>
          </a:xfrm>
          <a:prstGeom prst="line">
            <a:avLst/>
          </a:prstGeom>
          <a:ln w="28575" cap="rnd" cmpd="sng" algn="ctr">
            <a:solidFill>
              <a:schemeClr val="tx2"/>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13" name="Прямоугольник 12">
            <a:extLst>
              <a:ext uri="{FF2B5EF4-FFF2-40B4-BE49-F238E27FC236}">
                <a16:creationId xmlns:a16="http://schemas.microsoft.com/office/drawing/2014/main" id="{B44892FD-52DF-A6D6-5F0C-1238B3EECCE1}"/>
              </a:ext>
            </a:extLst>
          </p:cNvPr>
          <p:cNvSpPr/>
          <p:nvPr>
            <p:custDataLst>
              <p:tags r:id="rId11"/>
            </p:custDataLst>
          </p:nvPr>
        </p:nvSpPr>
        <p:spPr bwMode="auto">
          <a:xfrm>
            <a:off x="7940675" y="5722938"/>
            <a:ext cx="179388" cy="133350"/>
          </a:xfrm>
          <a:prstGeom prst="rect">
            <a:avLst/>
          </a:prstGeom>
          <a:solidFill>
            <a:schemeClr val="accent5"/>
          </a:solidFill>
          <a:ln w="1270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Овал 19">
            <a:extLst>
              <a:ext uri="{FF2B5EF4-FFF2-40B4-BE49-F238E27FC236}">
                <a16:creationId xmlns:a16="http://schemas.microsoft.com/office/drawing/2014/main" id="{D7868B48-93A5-4330-6799-59CEE76E1095}"/>
              </a:ext>
            </a:extLst>
          </p:cNvPr>
          <p:cNvSpPr/>
          <p:nvPr>
            <p:custDataLst>
              <p:tags r:id="rId12"/>
            </p:custDataLst>
          </p:nvPr>
        </p:nvSpPr>
        <p:spPr bwMode="auto">
          <a:xfrm>
            <a:off x="7961313" y="5564188"/>
            <a:ext cx="63500" cy="63500"/>
          </a:xfrm>
          <a:prstGeom prst="ellipse">
            <a:avLst/>
          </a:prstGeom>
          <a:solidFill>
            <a:schemeClr val="tx2"/>
          </a:solidFill>
          <a:ln w="9525" cap="flat" cmpd="sng" algn="ctr">
            <a:solidFill>
              <a:schemeClr val="tx2"/>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
            <a:extLst>
              <a:ext uri="{FF2B5EF4-FFF2-40B4-BE49-F238E27FC236}">
                <a16:creationId xmlns:a16="http://schemas.microsoft.com/office/drawing/2014/main" id="{D60E2E79-4B64-6BD6-0CB9-FBF7833D5C15}"/>
              </a:ext>
            </a:extLst>
          </p:cNvPr>
          <p:cNvSpPr>
            <a:spLocks noGrp="1"/>
          </p:cNvSpPr>
          <p:nvPr>
            <p:custDataLst>
              <p:tags r:id="rId13"/>
            </p:custDataLst>
          </p:nvPr>
        </p:nvSpPr>
        <p:spPr bwMode="auto">
          <a:xfrm>
            <a:off x="8170863" y="5541963"/>
            <a:ext cx="1684338"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52D4A777-FD9C-47AE-BA41-0349AEB92138}" type="datetime'''Ср''едний'''' те''мп'''' ''ро''''''''с''''''т''а (''''АAGR)'">
              <a:rPr lang="ru-RU" altLang="en-US" sz="1000" smtClean="0">
                <a:solidFill>
                  <a:srgbClr val="000000"/>
                </a:solidFill>
              </a:rPr>
              <a:pPr/>
              <a:t>Средний темп роста (АAGR)</a:t>
            </a:fld>
            <a:endParaRPr lang="en-US" sz="1000" dirty="0">
              <a:solidFill>
                <a:srgbClr val="000000"/>
              </a:solidFill>
            </a:endParaRPr>
          </a:p>
        </p:txBody>
      </p:sp>
      <p:sp>
        <p:nvSpPr>
          <p:cNvPr id="21" name="Text Placeholder 2">
            <a:extLst>
              <a:ext uri="{FF2B5EF4-FFF2-40B4-BE49-F238E27FC236}">
                <a16:creationId xmlns:a16="http://schemas.microsoft.com/office/drawing/2014/main" id="{9235D392-4286-4F00-77B8-E2C8697A9496}"/>
              </a:ext>
            </a:extLst>
          </p:cNvPr>
          <p:cNvSpPr>
            <a:spLocks noGrp="1"/>
          </p:cNvSpPr>
          <p:nvPr>
            <p:custDataLst>
              <p:tags r:id="rId14"/>
            </p:custDataLst>
          </p:nvPr>
        </p:nvSpPr>
        <p:spPr bwMode="auto">
          <a:xfrm>
            <a:off x="8170863" y="5735638"/>
            <a:ext cx="395288"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2D3CAB9B-B0E3-4D8D-97F9-99EA7B2E57D1}" type="datetime'''''2''''''''''''''''0''''2''1'''''''' ''''''''''г.'">
              <a:rPr lang="ru-RU" altLang="en-US" sz="1000" smtClean="0">
                <a:solidFill>
                  <a:srgbClr val="000000"/>
                </a:solidFill>
              </a:rPr>
              <a:pPr/>
              <a:t>2021 г.</a:t>
            </a:fld>
            <a:endParaRPr lang="en-US" sz="1000" dirty="0">
              <a:solidFill>
                <a:srgbClr val="000000"/>
              </a:solidFill>
            </a:endParaRPr>
          </a:p>
        </p:txBody>
      </p:sp>
      <p:sp>
        <p:nvSpPr>
          <p:cNvPr id="23" name="Text Placeholder 2">
            <a:extLst>
              <a:ext uri="{FF2B5EF4-FFF2-40B4-BE49-F238E27FC236}">
                <a16:creationId xmlns:a16="http://schemas.microsoft.com/office/drawing/2014/main" id="{086AC5FE-8C0B-CBC9-88DE-61A60E7BC1B4}"/>
              </a:ext>
            </a:extLst>
          </p:cNvPr>
          <p:cNvSpPr>
            <a:spLocks noGrp="1"/>
          </p:cNvSpPr>
          <p:nvPr>
            <p:custDataLst>
              <p:tags r:id="rId15"/>
            </p:custDataLst>
          </p:nvPr>
        </p:nvSpPr>
        <p:spPr bwMode="auto">
          <a:xfrm>
            <a:off x="8170863" y="5929313"/>
            <a:ext cx="10160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93A2EA39-BA78-4177-AA8B-EDC4790A91C6}" type="datetime'П''р''иро''''ст'''''''''' к'''' ''''''20''''3''''0 ''''''г.'''">
              <a:rPr lang="ru-RU" altLang="en-US" sz="1000" smtClean="0">
                <a:solidFill>
                  <a:srgbClr val="000000"/>
                </a:solidFill>
              </a:rPr>
              <a:pPr/>
              <a:t>Прирост к 2030 г.</a:t>
            </a:fld>
            <a:endParaRPr lang="en-US" sz="1000" dirty="0">
              <a:solidFill>
                <a:srgbClr val="000000"/>
              </a:solidFill>
            </a:endParaRPr>
          </a:p>
        </p:txBody>
      </p:sp>
      <p:sp>
        <p:nvSpPr>
          <p:cNvPr id="24" name="TextBox 23">
            <a:extLst>
              <a:ext uri="{FF2B5EF4-FFF2-40B4-BE49-F238E27FC236}">
                <a16:creationId xmlns:a16="http://schemas.microsoft.com/office/drawing/2014/main" id="{CA0B5CE4-EF43-2205-C30D-04A22C995AF1}"/>
              </a:ext>
            </a:extLst>
          </p:cNvPr>
          <p:cNvSpPr txBox="1"/>
          <p:nvPr/>
        </p:nvSpPr>
        <p:spPr>
          <a:xfrm rot="5400000">
            <a:off x="10408910" y="3875604"/>
            <a:ext cx="2667000" cy="276999"/>
          </a:xfrm>
          <a:prstGeom prst="rect">
            <a:avLst/>
          </a:prstGeom>
          <a:noFill/>
        </p:spPr>
        <p:txBody>
          <a:bodyPr wrap="square" rtlCol="0">
            <a:spAutoFit/>
          </a:bodyPr>
          <a:lstStyle/>
          <a:p>
            <a:pPr algn="ctr"/>
            <a:r>
              <a:rPr lang="en-US" sz="1200" dirty="0"/>
              <a:t>AAGR, %</a:t>
            </a:r>
          </a:p>
        </p:txBody>
      </p:sp>
      <p:sp>
        <p:nvSpPr>
          <p:cNvPr id="25" name="TextBox 24">
            <a:extLst>
              <a:ext uri="{FF2B5EF4-FFF2-40B4-BE49-F238E27FC236}">
                <a16:creationId xmlns:a16="http://schemas.microsoft.com/office/drawing/2014/main" id="{8E64FD08-44B8-3AE2-06EA-CC64E87007DC}"/>
              </a:ext>
            </a:extLst>
          </p:cNvPr>
          <p:cNvSpPr txBox="1"/>
          <p:nvPr/>
        </p:nvSpPr>
        <p:spPr>
          <a:xfrm rot="16200000">
            <a:off x="5910898" y="3875603"/>
            <a:ext cx="2667000" cy="276999"/>
          </a:xfrm>
          <a:prstGeom prst="rect">
            <a:avLst/>
          </a:prstGeom>
          <a:noFill/>
        </p:spPr>
        <p:txBody>
          <a:bodyPr wrap="square" rtlCol="0">
            <a:spAutoFit/>
          </a:bodyPr>
          <a:lstStyle/>
          <a:p>
            <a:pPr algn="ctr"/>
            <a:r>
              <a:rPr lang="ru-RU" sz="1200" dirty="0"/>
              <a:t>Выполнение цели, </a:t>
            </a:r>
            <a:r>
              <a:rPr lang="en-US" sz="1200" dirty="0"/>
              <a:t>%</a:t>
            </a:r>
          </a:p>
        </p:txBody>
      </p:sp>
    </p:spTree>
    <p:extLst>
      <p:ext uri="{BB962C8B-B14F-4D97-AF65-F5344CB8AC3E}">
        <p14:creationId xmlns:p14="http://schemas.microsoft.com/office/powerpoint/2010/main" val="415247197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Объект 27" hidden="1">
            <a:extLst>
              <a:ext uri="{FF2B5EF4-FFF2-40B4-BE49-F238E27FC236}">
                <a16:creationId xmlns:a16="http://schemas.microsoft.com/office/drawing/2014/main" id="{533E1ABB-C981-B7D9-8EEA-D8BD3899450B}"/>
              </a:ext>
            </a:extLst>
          </p:cNvPr>
          <p:cNvGraphicFramePr>
            <a:graphicFrameLocks noChangeAspect="1"/>
          </p:cNvGraphicFramePr>
          <p:nvPr>
            <p:custDataLst>
              <p:tags r:id="rId1"/>
            </p:custDataLst>
            <p:extLst>
              <p:ext uri="{D42A27DB-BD31-4B8C-83A1-F6EECF244321}">
                <p14:modId xmlns:p14="http://schemas.microsoft.com/office/powerpoint/2010/main" val="29413905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26" imgW="415" imgH="416" progId="TCLayout.ActiveDocument.1">
                  <p:embed/>
                </p:oleObj>
              </mc:Choice>
              <mc:Fallback>
                <p:oleObj name="Слайд think-cell" r:id="rId26" imgW="415" imgH="416" progId="TCLayout.ActiveDocument.1">
                  <p:embed/>
                  <p:pic>
                    <p:nvPicPr>
                      <p:cNvPr id="28" name="Объект 27" hidden="1">
                        <a:extLst>
                          <a:ext uri="{FF2B5EF4-FFF2-40B4-BE49-F238E27FC236}">
                            <a16:creationId xmlns:a16="http://schemas.microsoft.com/office/drawing/2014/main" id="{533E1ABB-C981-B7D9-8EEA-D8BD3899450B}"/>
                          </a:ext>
                        </a:extLst>
                      </p:cNvPr>
                      <p:cNvPicPr/>
                      <p:nvPr/>
                    </p:nvPicPr>
                    <p:blipFill>
                      <a:blip r:embed="rId27"/>
                      <a:stretch>
                        <a:fillRect/>
                      </a:stretch>
                    </p:blipFill>
                    <p:spPr>
                      <a:xfrm>
                        <a:off x="1588" y="1588"/>
                        <a:ext cx="1588" cy="1588"/>
                      </a:xfrm>
                      <a:prstGeom prst="rect">
                        <a:avLst/>
                      </a:prstGeom>
                    </p:spPr>
                  </p:pic>
                </p:oleObj>
              </mc:Fallback>
            </mc:AlternateContent>
          </a:graphicData>
        </a:graphic>
      </p:graphicFrame>
      <p:sp>
        <p:nvSpPr>
          <p:cNvPr id="204" name="TextBox 63"/>
          <p:cNvSpPr txBox="1"/>
          <p:nvPr/>
        </p:nvSpPr>
        <p:spPr>
          <a:xfrm>
            <a:off x="539560" y="1108221"/>
            <a:ext cx="10041552"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Анализ развития телекоммуникационного рынка ЕС в условиях цифровизации</a:t>
            </a:r>
            <a:endParaRPr dirty="0"/>
          </a:p>
        </p:txBody>
      </p:sp>
      <p:sp>
        <p:nvSpPr>
          <p:cNvPr id="205" name="TextBox 16"/>
          <p:cNvSpPr txBox="1"/>
          <p:nvPr/>
        </p:nvSpPr>
        <p:spPr>
          <a:xfrm>
            <a:off x="539559" y="2027160"/>
            <a:ext cx="11097171" cy="21638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nSpc>
                <a:spcPct val="100000"/>
              </a:lnSpc>
              <a:spcBef>
                <a:spcPts val="0"/>
              </a:spcBef>
            </a:pPr>
            <a:r>
              <a:rPr lang="ru-RU" sz="1600" dirty="0">
                <a:effectLst/>
                <a:ea typeface="Times New Roman" panose="02020603050405020304" pitchFamily="18" charset="0"/>
              </a:rPr>
              <a:t>Рынок телекоммуникаций ЕС </a:t>
            </a:r>
            <a:r>
              <a:rPr lang="ru-RU" sz="1600" dirty="0" err="1">
                <a:effectLst/>
                <a:ea typeface="Times New Roman" panose="02020603050405020304" pitchFamily="18" charset="0"/>
              </a:rPr>
              <a:t>олигополистичный</a:t>
            </a:r>
            <a:r>
              <a:rPr lang="ru-RU" sz="1600" dirty="0">
                <a:effectLst/>
                <a:ea typeface="Times New Roman" panose="02020603050405020304" pitchFamily="18" charset="0"/>
              </a:rPr>
              <a:t> и характеризуется следующими признаками: </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снижение объема рынка за последние 8 лет;</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несколько крупных фирм и относительно большое число покупателей, при этом конкуренция больше, чем в других развитых странах; </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существование барьеров входа на рынок;</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искусственное занижение цен;</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отсутствие должного уровня инвестиций.</a:t>
            </a:r>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6</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graphicFrame>
        <p:nvGraphicFramePr>
          <p:cNvPr id="228" name="Chart 3">
            <a:extLst>
              <a:ext uri="{FF2B5EF4-FFF2-40B4-BE49-F238E27FC236}">
                <a16:creationId xmlns:a16="http://schemas.microsoft.com/office/drawing/2014/main" id="{1C6561C8-F58E-DCAD-D86F-D16658F2FE57}"/>
              </a:ext>
            </a:extLst>
          </p:cNvPr>
          <p:cNvGraphicFramePr/>
          <p:nvPr>
            <p:custDataLst>
              <p:tags r:id="rId2"/>
            </p:custDataLst>
            <p:extLst>
              <p:ext uri="{D42A27DB-BD31-4B8C-83A1-F6EECF244321}">
                <p14:modId xmlns:p14="http://schemas.microsoft.com/office/powerpoint/2010/main" val="2792634441"/>
              </p:ext>
            </p:extLst>
          </p:nvPr>
        </p:nvGraphicFramePr>
        <p:xfrm>
          <a:off x="5653088" y="3430588"/>
          <a:ext cx="6130925" cy="2617787"/>
        </p:xfrm>
        <a:graphic>
          <a:graphicData uri="http://schemas.openxmlformats.org/drawingml/2006/chart">
            <c:chart xmlns:c="http://schemas.openxmlformats.org/drawingml/2006/chart" xmlns:r="http://schemas.openxmlformats.org/officeDocument/2006/relationships" r:id="rId28"/>
          </a:graphicData>
        </a:graphic>
      </p:graphicFrame>
      <p:cxnSp>
        <p:nvCxnSpPr>
          <p:cNvPr id="26" name="Прямая соединительная линия 25">
            <a:extLst>
              <a:ext uri="{FF2B5EF4-FFF2-40B4-BE49-F238E27FC236}">
                <a16:creationId xmlns:a16="http://schemas.microsoft.com/office/drawing/2014/main" id="{BCD9D436-E21C-2BB0-EF68-A6D94689922D}"/>
              </a:ext>
            </a:extLst>
          </p:cNvPr>
          <p:cNvCxnSpPr/>
          <p:nvPr>
            <p:custDataLst>
              <p:tags r:id="rId3"/>
            </p:custDataLst>
          </p:nvPr>
        </p:nvCxnSpPr>
        <p:spPr bwMode="auto">
          <a:xfrm>
            <a:off x="6108700" y="3216275"/>
            <a:ext cx="5219700" cy="138113"/>
          </a:xfrm>
          <a:prstGeom prst="line">
            <a:avLst/>
          </a:prstGeom>
          <a:ln w="28575" cap="flat" cmpd="sng" algn="ctr">
            <a:solidFill>
              <a:schemeClr val="tx1"/>
            </a:solidFill>
            <a:prstDash val="solid"/>
            <a:round/>
            <a:headEnd type="none" w="med" len="med"/>
            <a:tailEnd type="triangle" w="med" len="med"/>
          </a:ln>
          <a:effectLst/>
        </p:spPr>
        <p:style>
          <a:lnRef idx="1">
            <a:schemeClr val="dk1"/>
          </a:lnRef>
          <a:fillRef idx="0">
            <a:schemeClr val="dk1"/>
          </a:fillRef>
          <a:effectRef idx="0">
            <a:schemeClr val="dk1"/>
          </a:effectRef>
          <a:fontRef idx="minor">
            <a:schemeClr val="tx1"/>
          </a:fontRef>
        </p:style>
      </p:cxnSp>
      <p:sp>
        <p:nvSpPr>
          <p:cNvPr id="203" name="Text Placeholder 2">
            <a:extLst>
              <a:ext uri="{FF2B5EF4-FFF2-40B4-BE49-F238E27FC236}">
                <a16:creationId xmlns:a16="http://schemas.microsoft.com/office/drawing/2014/main" id="{064335AA-DAE1-F102-194E-5C0319EA40CF}"/>
              </a:ext>
            </a:extLst>
          </p:cNvPr>
          <p:cNvSpPr>
            <a:spLocks noGrp="1"/>
          </p:cNvSpPr>
          <p:nvPr>
            <p:custDataLst>
              <p:tags r:id="rId4"/>
            </p:custDataLst>
          </p:nvPr>
        </p:nvSpPr>
        <p:spPr bwMode="gray">
          <a:xfrm>
            <a:off x="11206163" y="3495675"/>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691519D9-6B74-4FEA-87D8-2F4655E7213F}" type="datetime'''2''''''''5''''2'''''''''''''''''''''''''''''">
              <a:rPr lang="en-US" altLang="en-US" sz="1000" smtClean="0">
                <a:solidFill>
                  <a:srgbClr val="000000"/>
                </a:solidFill>
              </a:rPr>
              <a:pPr/>
              <a:t>252</a:t>
            </a:fld>
            <a:endParaRPr lang="en-US" sz="1000" dirty="0">
              <a:solidFill>
                <a:srgbClr val="000000"/>
              </a:solidFill>
            </a:endParaRPr>
          </a:p>
        </p:txBody>
      </p:sp>
      <p:sp>
        <p:nvSpPr>
          <p:cNvPr id="27" name="Text Placeholder 2">
            <a:extLst>
              <a:ext uri="{FF2B5EF4-FFF2-40B4-BE49-F238E27FC236}">
                <a16:creationId xmlns:a16="http://schemas.microsoft.com/office/drawing/2014/main" id="{196B5DE5-7A93-3B33-1DA5-72782A819A4C}"/>
              </a:ext>
            </a:extLst>
          </p:cNvPr>
          <p:cNvSpPr>
            <a:spLocks noGrp="1"/>
          </p:cNvSpPr>
          <p:nvPr>
            <p:custDataLst>
              <p:tags r:id="rId5"/>
            </p:custDataLst>
          </p:nvPr>
        </p:nvSpPr>
        <p:spPr bwMode="auto">
          <a:xfrm>
            <a:off x="6708775"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ACA4E5BA-AA99-4D94-84A0-E191C6FB84EE}" type="datetime'''''''''2''0''''''''''''''''1''''''''''''''4'''''''''''">
              <a:rPr lang="en-US" altLang="en-US" sz="1000" smtClean="0">
                <a:solidFill>
                  <a:srgbClr val="000000"/>
                </a:solidFill>
              </a:rPr>
              <a:pPr/>
              <a:t>2014</a:t>
            </a:fld>
            <a:endParaRPr lang="en-US" sz="1000" dirty="0">
              <a:solidFill>
                <a:srgbClr val="000000"/>
              </a:solidFill>
            </a:endParaRPr>
          </a:p>
        </p:txBody>
      </p:sp>
      <p:sp>
        <p:nvSpPr>
          <p:cNvPr id="201" name="Text Placeholder 2">
            <a:extLst>
              <a:ext uri="{FF2B5EF4-FFF2-40B4-BE49-F238E27FC236}">
                <a16:creationId xmlns:a16="http://schemas.microsoft.com/office/drawing/2014/main" id="{71CAE258-C77D-1909-2FAD-B8B352640481}"/>
              </a:ext>
            </a:extLst>
          </p:cNvPr>
          <p:cNvSpPr>
            <a:spLocks noGrp="1"/>
          </p:cNvSpPr>
          <p:nvPr>
            <p:custDataLst>
              <p:tags r:id="rId6"/>
            </p:custDataLst>
          </p:nvPr>
        </p:nvSpPr>
        <p:spPr bwMode="gray">
          <a:xfrm>
            <a:off x="8223250" y="3413125"/>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D3296DC2-FDEA-4D9B-B628-AE93C351C47C}" type="datetime'''''2''61'''''''''''''''''''''''''''''''''''''''''''">
              <a:rPr lang="en-US" altLang="en-US" sz="1000" smtClean="0">
                <a:solidFill>
                  <a:srgbClr val="000000"/>
                </a:solidFill>
              </a:rPr>
              <a:pPr/>
              <a:t>261</a:t>
            </a:fld>
            <a:endParaRPr lang="en-US" sz="1000" dirty="0">
              <a:solidFill>
                <a:srgbClr val="000000"/>
              </a:solidFill>
            </a:endParaRPr>
          </a:p>
        </p:txBody>
      </p:sp>
      <p:sp>
        <p:nvSpPr>
          <p:cNvPr id="192" name="Text Placeholder 2">
            <a:extLst>
              <a:ext uri="{FF2B5EF4-FFF2-40B4-BE49-F238E27FC236}">
                <a16:creationId xmlns:a16="http://schemas.microsoft.com/office/drawing/2014/main" id="{D76B651C-EFC2-C725-74BF-6C8E951738E9}"/>
              </a:ext>
            </a:extLst>
          </p:cNvPr>
          <p:cNvSpPr>
            <a:spLocks noGrp="1"/>
          </p:cNvSpPr>
          <p:nvPr>
            <p:custDataLst>
              <p:tags r:id="rId7"/>
            </p:custDataLst>
          </p:nvPr>
        </p:nvSpPr>
        <p:spPr bwMode="auto">
          <a:xfrm>
            <a:off x="5962650"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45558330-E4D3-4567-B69B-13CFC913E9B2}" type="datetime'2''''''''''''''''''''''''''0''''''''''13'''">
              <a:rPr lang="en-US" altLang="en-US" sz="1000" smtClean="0">
                <a:solidFill>
                  <a:srgbClr val="000000"/>
                </a:solidFill>
              </a:rPr>
              <a:pPr/>
              <a:t>2013</a:t>
            </a:fld>
            <a:endParaRPr lang="en-US" sz="1000" dirty="0">
              <a:solidFill>
                <a:srgbClr val="000000"/>
              </a:solidFill>
            </a:endParaRPr>
          </a:p>
        </p:txBody>
      </p:sp>
      <p:sp>
        <p:nvSpPr>
          <p:cNvPr id="31" name="Text Placeholder 2">
            <a:extLst>
              <a:ext uri="{FF2B5EF4-FFF2-40B4-BE49-F238E27FC236}">
                <a16:creationId xmlns:a16="http://schemas.microsoft.com/office/drawing/2014/main" id="{5FE737DE-109C-E790-F6E0-F6AD65A599A0}"/>
              </a:ext>
            </a:extLst>
          </p:cNvPr>
          <p:cNvSpPr>
            <a:spLocks noGrp="1"/>
          </p:cNvSpPr>
          <p:nvPr>
            <p:custDataLst>
              <p:tags r:id="rId8"/>
            </p:custDataLst>
          </p:nvPr>
        </p:nvSpPr>
        <p:spPr bwMode="auto">
          <a:xfrm>
            <a:off x="7453313"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51D8110B-DF5A-4278-B807-22D2DBFD09F7}" type="datetime'''''''2''''''''0''1''''''5'''''''''''''''''''''''''">
              <a:rPr lang="en-US" altLang="en-US" sz="1000" smtClean="0">
                <a:solidFill>
                  <a:srgbClr val="000000"/>
                </a:solidFill>
              </a:rPr>
              <a:pPr/>
              <a:t>2015</a:t>
            </a:fld>
            <a:endParaRPr lang="en-US" sz="1000" dirty="0">
              <a:solidFill>
                <a:srgbClr val="000000"/>
              </a:solidFill>
            </a:endParaRPr>
          </a:p>
        </p:txBody>
      </p:sp>
      <p:sp>
        <p:nvSpPr>
          <p:cNvPr id="194" name="Text Placeholder 2">
            <a:extLst>
              <a:ext uri="{FF2B5EF4-FFF2-40B4-BE49-F238E27FC236}">
                <a16:creationId xmlns:a16="http://schemas.microsoft.com/office/drawing/2014/main" id="{AC07F74B-5533-E9F8-CEA1-8B65EB4BB00D}"/>
              </a:ext>
            </a:extLst>
          </p:cNvPr>
          <p:cNvSpPr>
            <a:spLocks noGrp="1"/>
          </p:cNvSpPr>
          <p:nvPr>
            <p:custDataLst>
              <p:tags r:id="rId9"/>
            </p:custDataLst>
          </p:nvPr>
        </p:nvSpPr>
        <p:spPr bwMode="auto">
          <a:xfrm>
            <a:off x="9691688"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232C6A19-959D-455B-8918-C20C8617AB13}" type="datetime'''''2''''''''''01''''''''''''''8'''''''''''''''''''''''''">
              <a:rPr lang="en-US" altLang="en-US" sz="1000" smtClean="0">
                <a:solidFill>
                  <a:srgbClr val="000000"/>
                </a:solidFill>
              </a:rPr>
              <a:pPr/>
              <a:t>2018</a:t>
            </a:fld>
            <a:endParaRPr lang="en-US" sz="1000" dirty="0">
              <a:solidFill>
                <a:srgbClr val="000000"/>
              </a:solidFill>
            </a:endParaRPr>
          </a:p>
        </p:txBody>
      </p:sp>
      <p:sp>
        <p:nvSpPr>
          <p:cNvPr id="193" name="Text Placeholder 2">
            <a:extLst>
              <a:ext uri="{FF2B5EF4-FFF2-40B4-BE49-F238E27FC236}">
                <a16:creationId xmlns:a16="http://schemas.microsoft.com/office/drawing/2014/main" id="{DBB01BF2-CA9B-2113-19D0-8CBA2A326595}"/>
              </a:ext>
            </a:extLst>
          </p:cNvPr>
          <p:cNvSpPr>
            <a:spLocks noGrp="1"/>
          </p:cNvSpPr>
          <p:nvPr>
            <p:custDataLst>
              <p:tags r:id="rId10"/>
            </p:custDataLst>
          </p:nvPr>
        </p:nvSpPr>
        <p:spPr bwMode="auto">
          <a:xfrm>
            <a:off x="8199438"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E5BB9A53-F11A-4A5D-B723-9BC689DF5F10}" type="datetime'''''''2''''''0''''''''1''''''''''''''''''6'''''''''''''''''">
              <a:rPr lang="en-US" altLang="en-US" sz="1000" smtClean="0">
                <a:solidFill>
                  <a:srgbClr val="000000"/>
                </a:solidFill>
              </a:rPr>
              <a:pPr/>
              <a:t>2016</a:t>
            </a:fld>
            <a:endParaRPr lang="en-US" sz="1000" dirty="0">
              <a:solidFill>
                <a:srgbClr val="000000"/>
              </a:solidFill>
            </a:endParaRPr>
          </a:p>
        </p:txBody>
      </p:sp>
      <p:sp>
        <p:nvSpPr>
          <p:cNvPr id="30" name="Text Placeholder 2">
            <a:extLst>
              <a:ext uri="{FF2B5EF4-FFF2-40B4-BE49-F238E27FC236}">
                <a16:creationId xmlns:a16="http://schemas.microsoft.com/office/drawing/2014/main" id="{441A706C-CB45-5AB0-7229-B50C80128775}"/>
              </a:ext>
            </a:extLst>
          </p:cNvPr>
          <p:cNvSpPr>
            <a:spLocks noGrp="1"/>
          </p:cNvSpPr>
          <p:nvPr>
            <p:custDataLst>
              <p:tags r:id="rId11"/>
            </p:custDataLst>
          </p:nvPr>
        </p:nvSpPr>
        <p:spPr bwMode="auto">
          <a:xfrm>
            <a:off x="8945563"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31545AB5-3404-433D-846F-DEA2D556A8A2}" type="datetime'''''''''''''''''''''''''''''2''0''''''17'''''''''''''''">
              <a:rPr lang="en-US" altLang="en-US" sz="1000" smtClean="0">
                <a:solidFill>
                  <a:srgbClr val="000000"/>
                </a:solidFill>
              </a:rPr>
              <a:pPr/>
              <a:t>2017</a:t>
            </a:fld>
            <a:endParaRPr lang="en-US" sz="1000" dirty="0">
              <a:solidFill>
                <a:srgbClr val="000000"/>
              </a:solidFill>
            </a:endParaRPr>
          </a:p>
        </p:txBody>
      </p:sp>
      <p:sp>
        <p:nvSpPr>
          <p:cNvPr id="29" name="Text Placeholder 2">
            <a:extLst>
              <a:ext uri="{FF2B5EF4-FFF2-40B4-BE49-F238E27FC236}">
                <a16:creationId xmlns:a16="http://schemas.microsoft.com/office/drawing/2014/main" id="{C72982C2-718D-F0B1-83B4-90520362D066}"/>
              </a:ext>
            </a:extLst>
          </p:cNvPr>
          <p:cNvSpPr>
            <a:spLocks noGrp="1"/>
          </p:cNvSpPr>
          <p:nvPr>
            <p:custDataLst>
              <p:tags r:id="rId12"/>
            </p:custDataLst>
          </p:nvPr>
        </p:nvSpPr>
        <p:spPr bwMode="auto">
          <a:xfrm>
            <a:off x="10436225"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B4A9F742-0D3F-401F-9102-0099F5F8269C}" type="datetime'''''''''''''2''0''''''''''''''''''''''1''''''''''9'''''">
              <a:rPr lang="en-US" altLang="en-US" sz="1000" smtClean="0">
                <a:solidFill>
                  <a:srgbClr val="000000"/>
                </a:solidFill>
              </a:rPr>
              <a:pPr/>
              <a:t>2019</a:t>
            </a:fld>
            <a:endParaRPr lang="en-US" sz="1000" dirty="0">
              <a:solidFill>
                <a:srgbClr val="000000"/>
              </a:solidFill>
            </a:endParaRPr>
          </a:p>
        </p:txBody>
      </p:sp>
      <p:sp>
        <p:nvSpPr>
          <p:cNvPr id="195" name="Text Placeholder 2">
            <a:extLst>
              <a:ext uri="{FF2B5EF4-FFF2-40B4-BE49-F238E27FC236}">
                <a16:creationId xmlns:a16="http://schemas.microsoft.com/office/drawing/2014/main" id="{3337D54D-51A8-6793-76E3-7CF91D501505}"/>
              </a:ext>
            </a:extLst>
          </p:cNvPr>
          <p:cNvSpPr>
            <a:spLocks noGrp="1"/>
          </p:cNvSpPr>
          <p:nvPr>
            <p:custDataLst>
              <p:tags r:id="rId13"/>
            </p:custDataLst>
          </p:nvPr>
        </p:nvSpPr>
        <p:spPr bwMode="auto">
          <a:xfrm>
            <a:off x="11182350" y="6008688"/>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CA7A8587-0423-4D5A-B3C5-AA8784108364}" type="datetime'''''''''''''20''''''''''''''''2''''''''''''''''0'''''''">
              <a:rPr lang="en-US" altLang="en-US" sz="1000" smtClean="0">
                <a:solidFill>
                  <a:srgbClr val="000000"/>
                </a:solidFill>
              </a:rPr>
              <a:pPr/>
              <a:t>2020</a:t>
            </a:fld>
            <a:endParaRPr lang="en-US" sz="1000" dirty="0">
              <a:solidFill>
                <a:srgbClr val="000000"/>
              </a:solidFill>
            </a:endParaRPr>
          </a:p>
        </p:txBody>
      </p:sp>
      <p:sp>
        <p:nvSpPr>
          <p:cNvPr id="198" name="Text Placeholder 2">
            <a:extLst>
              <a:ext uri="{FF2B5EF4-FFF2-40B4-BE49-F238E27FC236}">
                <a16:creationId xmlns:a16="http://schemas.microsoft.com/office/drawing/2014/main" id="{C9ECA5F4-BFEC-D001-E861-CC72A86B147F}"/>
              </a:ext>
            </a:extLst>
          </p:cNvPr>
          <p:cNvSpPr>
            <a:spLocks noGrp="1"/>
          </p:cNvSpPr>
          <p:nvPr>
            <p:custDataLst>
              <p:tags r:id="rId14"/>
            </p:custDataLst>
          </p:nvPr>
        </p:nvSpPr>
        <p:spPr bwMode="gray">
          <a:xfrm>
            <a:off x="5986463" y="3357563"/>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62F03FE4-CE34-4DC9-99B4-2A49548E5D7B}" type="datetime'''''''''''''''2''''''''''''''6''''7'''''">
              <a:rPr lang="en-US" altLang="en-US" sz="1000" smtClean="0">
                <a:solidFill>
                  <a:srgbClr val="000000"/>
                </a:solidFill>
              </a:rPr>
              <a:pPr/>
              <a:t>267</a:t>
            </a:fld>
            <a:endParaRPr lang="en-US" sz="1000" dirty="0">
              <a:solidFill>
                <a:srgbClr val="000000"/>
              </a:solidFill>
            </a:endParaRPr>
          </a:p>
        </p:txBody>
      </p:sp>
      <p:sp>
        <p:nvSpPr>
          <p:cNvPr id="199" name="Text Placeholder 2">
            <a:extLst>
              <a:ext uri="{FF2B5EF4-FFF2-40B4-BE49-F238E27FC236}">
                <a16:creationId xmlns:a16="http://schemas.microsoft.com/office/drawing/2014/main" id="{5D69CD84-BB5D-0DF1-4317-CC076EF89C4F}"/>
              </a:ext>
            </a:extLst>
          </p:cNvPr>
          <p:cNvSpPr>
            <a:spLocks noGrp="1"/>
          </p:cNvSpPr>
          <p:nvPr>
            <p:custDataLst>
              <p:tags r:id="rId15"/>
            </p:custDataLst>
          </p:nvPr>
        </p:nvSpPr>
        <p:spPr bwMode="gray">
          <a:xfrm>
            <a:off x="6732588" y="3430588"/>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3D020529-1866-4332-8F69-F1EA0DF316FF}" type="datetime'''''''''''''''''''''2''''''''''''''''''''''''''''''59'''''''''">
              <a:rPr lang="en-US" altLang="en-US" sz="1000" smtClean="0">
                <a:solidFill>
                  <a:srgbClr val="000000"/>
                </a:solidFill>
              </a:rPr>
              <a:pPr/>
              <a:t>259</a:t>
            </a:fld>
            <a:endParaRPr lang="en-US" sz="1000" dirty="0">
              <a:solidFill>
                <a:srgbClr val="000000"/>
              </a:solidFill>
            </a:endParaRPr>
          </a:p>
        </p:txBody>
      </p:sp>
      <p:sp>
        <p:nvSpPr>
          <p:cNvPr id="200" name="Text Placeholder 2">
            <a:extLst>
              <a:ext uri="{FF2B5EF4-FFF2-40B4-BE49-F238E27FC236}">
                <a16:creationId xmlns:a16="http://schemas.microsoft.com/office/drawing/2014/main" id="{41C1C5D6-1683-2C1F-8E22-88FECCAC67D1}"/>
              </a:ext>
            </a:extLst>
          </p:cNvPr>
          <p:cNvSpPr>
            <a:spLocks noGrp="1"/>
          </p:cNvSpPr>
          <p:nvPr>
            <p:custDataLst>
              <p:tags r:id="rId16"/>
            </p:custDataLst>
          </p:nvPr>
        </p:nvSpPr>
        <p:spPr bwMode="gray">
          <a:xfrm>
            <a:off x="7477125" y="3394075"/>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7AC88559-649F-43FB-BD7C-19D527F04863}" type="datetime'''''2''''''''''63'">
              <a:rPr lang="en-US" altLang="en-US" sz="1000" smtClean="0">
                <a:solidFill>
                  <a:srgbClr val="000000"/>
                </a:solidFill>
              </a:rPr>
              <a:pPr/>
              <a:t>263</a:t>
            </a:fld>
            <a:endParaRPr lang="en-US" sz="1000" dirty="0">
              <a:solidFill>
                <a:srgbClr val="000000"/>
              </a:solidFill>
            </a:endParaRPr>
          </a:p>
        </p:txBody>
      </p:sp>
      <p:sp>
        <p:nvSpPr>
          <p:cNvPr id="197" name="Text Placeholder 2">
            <a:extLst>
              <a:ext uri="{FF2B5EF4-FFF2-40B4-BE49-F238E27FC236}">
                <a16:creationId xmlns:a16="http://schemas.microsoft.com/office/drawing/2014/main" id="{68AF7446-81F5-D479-F7C6-757A703ED9A0}"/>
              </a:ext>
            </a:extLst>
          </p:cNvPr>
          <p:cNvSpPr>
            <a:spLocks noGrp="1"/>
          </p:cNvSpPr>
          <p:nvPr>
            <p:custDataLst>
              <p:tags r:id="rId17"/>
            </p:custDataLst>
          </p:nvPr>
        </p:nvSpPr>
        <p:spPr bwMode="gray">
          <a:xfrm>
            <a:off x="8969375" y="3430588"/>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FA60A4EF-9B4B-4798-B042-1A6199AE8081}" type="datetime'''''''''''''''''''''2''''''''''''''''''5''''''9'''''''''''">
              <a:rPr lang="en-US" altLang="en-US" sz="1000" smtClean="0">
                <a:solidFill>
                  <a:srgbClr val="000000"/>
                </a:solidFill>
              </a:rPr>
              <a:pPr/>
              <a:t>259</a:t>
            </a:fld>
            <a:endParaRPr lang="en-US" sz="1000" dirty="0">
              <a:solidFill>
                <a:srgbClr val="000000"/>
              </a:solidFill>
            </a:endParaRPr>
          </a:p>
        </p:txBody>
      </p:sp>
      <p:sp>
        <p:nvSpPr>
          <p:cNvPr id="202" name="Text Placeholder 2">
            <a:extLst>
              <a:ext uri="{FF2B5EF4-FFF2-40B4-BE49-F238E27FC236}">
                <a16:creationId xmlns:a16="http://schemas.microsoft.com/office/drawing/2014/main" id="{669CE90D-D94A-44A3-799B-C0CAF00BAA99}"/>
              </a:ext>
            </a:extLst>
          </p:cNvPr>
          <p:cNvSpPr>
            <a:spLocks noGrp="1"/>
          </p:cNvSpPr>
          <p:nvPr>
            <p:custDataLst>
              <p:tags r:id="rId18"/>
            </p:custDataLst>
          </p:nvPr>
        </p:nvSpPr>
        <p:spPr bwMode="gray">
          <a:xfrm>
            <a:off x="9715500" y="3440113"/>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EA294E50-B6B3-458B-B00D-CE3D930408F1}" type="datetime'''2''''''''''''''''''''''''''''5''8'''''''''''''''''">
              <a:rPr lang="en-US" altLang="en-US" sz="1000" smtClean="0">
                <a:solidFill>
                  <a:srgbClr val="000000"/>
                </a:solidFill>
              </a:rPr>
              <a:pPr/>
              <a:t>258</a:t>
            </a:fld>
            <a:endParaRPr lang="en-US" sz="1000" dirty="0">
              <a:solidFill>
                <a:srgbClr val="000000"/>
              </a:solidFill>
            </a:endParaRPr>
          </a:p>
        </p:txBody>
      </p:sp>
      <p:sp>
        <p:nvSpPr>
          <p:cNvPr id="206" name="Text Placeholder 2">
            <a:extLst>
              <a:ext uri="{FF2B5EF4-FFF2-40B4-BE49-F238E27FC236}">
                <a16:creationId xmlns:a16="http://schemas.microsoft.com/office/drawing/2014/main" id="{D88E75C0-2BE7-151B-7428-BF49B91216E5}"/>
              </a:ext>
            </a:extLst>
          </p:cNvPr>
          <p:cNvSpPr>
            <a:spLocks noGrp="1"/>
          </p:cNvSpPr>
          <p:nvPr>
            <p:custDataLst>
              <p:tags r:id="rId19"/>
            </p:custDataLst>
          </p:nvPr>
        </p:nvSpPr>
        <p:spPr bwMode="gray">
          <a:xfrm>
            <a:off x="10460038" y="3440113"/>
            <a:ext cx="24447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F4FE1551-231F-4CF8-B9E2-88CC37B901DA}" type="datetime'2''''''''''''''''''''''''''''''''''5''''''''''''''''8'">
              <a:rPr lang="en-US" altLang="en-US" sz="1000" smtClean="0">
                <a:solidFill>
                  <a:srgbClr val="000000"/>
                </a:solidFill>
              </a:rPr>
              <a:pPr/>
              <a:t>258</a:t>
            </a:fld>
            <a:endParaRPr lang="en-US" sz="1000" dirty="0">
              <a:solidFill>
                <a:srgbClr val="000000"/>
              </a:solidFill>
            </a:endParaRPr>
          </a:p>
        </p:txBody>
      </p:sp>
      <p:sp>
        <p:nvSpPr>
          <p:cNvPr id="207" name="Text Placeholder 2">
            <a:extLst>
              <a:ext uri="{FF2B5EF4-FFF2-40B4-BE49-F238E27FC236}">
                <a16:creationId xmlns:a16="http://schemas.microsoft.com/office/drawing/2014/main" id="{8B7009EC-A5EB-9EFD-3647-DEF19429B511}"/>
              </a:ext>
            </a:extLst>
          </p:cNvPr>
          <p:cNvSpPr>
            <a:spLocks noGrp="1"/>
          </p:cNvSpPr>
          <p:nvPr>
            <p:custDataLst>
              <p:tags r:id="rId20"/>
            </p:custDataLst>
          </p:nvPr>
        </p:nvSpPr>
        <p:spPr bwMode="auto">
          <a:xfrm>
            <a:off x="8485189" y="3192463"/>
            <a:ext cx="468313" cy="184150"/>
          </a:xfrm>
          <a:prstGeom prst="ellipse">
            <a:avLst/>
          </a:prstGeom>
          <a:solidFill>
            <a:schemeClr val="bg1"/>
          </a:solidFill>
          <a:ln w="9525" algn="ctr">
            <a:solidFill>
              <a:schemeClr val="tx1"/>
            </a:solidFill>
          </a:ln>
          <a:effec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178213C8-DAFC-41EB-AD44-C776AB571046}" type="datetime'''''''''''''-0,8''''''''''''''''%'''''''''''''''''''''''''">
              <a:rPr lang="en-US" altLang="en-US" sz="1000" b="1" smtClean="0">
                <a:solidFill>
                  <a:srgbClr val="000000"/>
                </a:solidFill>
                <a:effectLst/>
              </a:rPr>
              <a:pPr/>
              <a:t>-0,8%</a:t>
            </a:fld>
            <a:endParaRPr lang="en-US" sz="1000" b="1" dirty="0">
              <a:solidFill>
                <a:srgbClr val="000000"/>
              </a:solidFill>
            </a:endParaRPr>
          </a:p>
        </p:txBody>
      </p:sp>
      <p:sp>
        <p:nvSpPr>
          <p:cNvPr id="208" name="Прямоугольник 207">
            <a:extLst>
              <a:ext uri="{FF2B5EF4-FFF2-40B4-BE49-F238E27FC236}">
                <a16:creationId xmlns:a16="http://schemas.microsoft.com/office/drawing/2014/main" id="{0AE1E612-7239-5E57-6D11-BBC01476A914}"/>
              </a:ext>
            </a:extLst>
          </p:cNvPr>
          <p:cNvSpPr/>
          <p:nvPr>
            <p:custDataLst>
              <p:tags r:id="rId21"/>
            </p:custDataLst>
          </p:nvPr>
        </p:nvSpPr>
        <p:spPr bwMode="auto">
          <a:xfrm>
            <a:off x="3763963" y="5567363"/>
            <a:ext cx="179388" cy="133350"/>
          </a:xfrm>
          <a:prstGeom prst="rect">
            <a:avLst/>
          </a:prstGeom>
          <a:solidFill>
            <a:schemeClr val="accent1"/>
          </a:solidFill>
          <a:ln w="12700" cap="flat" cmpd="sng" algn="ctr">
            <a:noFill/>
            <a:prstDash val="solid"/>
            <a:round/>
            <a:headEnd type="none" w="med" len="med"/>
            <a:tailEnd type="none" w="med" len="med"/>
          </a:ln>
          <a:effectLst/>
          <a:extLst>
            <a:ext uri="{91240B29-F687-4F45-9708-019B960494DF}">
              <a14:hiddenLine xmlns:a14="http://schemas.microsoft.com/office/drawing/2010/main" w="12700" cap="flat" cmpd="sng" algn="ctr">
                <a:solidFill>
                  <a:schemeClr val="accent1">
                    <a:shade val="50000"/>
                  </a:schemeClr>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Прямоугольник 208">
            <a:extLst>
              <a:ext uri="{FF2B5EF4-FFF2-40B4-BE49-F238E27FC236}">
                <a16:creationId xmlns:a16="http://schemas.microsoft.com/office/drawing/2014/main" id="{5D4AC8A4-CE19-1DC6-6742-62154ED75A65}"/>
              </a:ext>
            </a:extLst>
          </p:cNvPr>
          <p:cNvSpPr/>
          <p:nvPr>
            <p:custDataLst>
              <p:tags r:id="rId22"/>
            </p:custDataLst>
          </p:nvPr>
        </p:nvSpPr>
        <p:spPr bwMode="auto">
          <a:xfrm>
            <a:off x="3763963" y="5761038"/>
            <a:ext cx="179388" cy="133350"/>
          </a:xfrm>
          <a:prstGeom prst="rect">
            <a:avLst/>
          </a:prstGeom>
          <a:solidFill>
            <a:srgbClr val="CCCCCC"/>
          </a:solidFill>
          <a:ln w="1270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 Placeholder 2">
            <a:extLst>
              <a:ext uri="{FF2B5EF4-FFF2-40B4-BE49-F238E27FC236}">
                <a16:creationId xmlns:a16="http://schemas.microsoft.com/office/drawing/2014/main" id="{0E3DD553-B36A-0814-0EF7-921CCE62754A}"/>
              </a:ext>
            </a:extLst>
          </p:cNvPr>
          <p:cNvSpPr>
            <a:spLocks noGrp="1"/>
          </p:cNvSpPr>
          <p:nvPr>
            <p:custDataLst>
              <p:tags r:id="rId23"/>
            </p:custDataLst>
          </p:nvPr>
        </p:nvSpPr>
        <p:spPr bwMode="auto">
          <a:xfrm>
            <a:off x="3994150" y="5773738"/>
            <a:ext cx="13525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9BB4855A-9AA2-40B4-864D-ED7B255EEA4F}" type="datetime'В''ы''''руч''к''''а'' ''B''2C'''''' сегм''''''''ент''''''а'">
              <a:rPr lang="ru-RU" altLang="en-US" sz="1000" smtClean="0">
                <a:solidFill>
                  <a:srgbClr val="000000"/>
                </a:solidFill>
              </a:rPr>
              <a:pPr/>
              <a:t>Выручка B2C сегмента</a:t>
            </a:fld>
            <a:endParaRPr lang="en-US" sz="1000" dirty="0">
              <a:solidFill>
                <a:srgbClr val="000000"/>
              </a:solidFill>
            </a:endParaRPr>
          </a:p>
        </p:txBody>
      </p:sp>
      <p:sp>
        <p:nvSpPr>
          <p:cNvPr id="210" name="Text Placeholder 2">
            <a:extLst>
              <a:ext uri="{FF2B5EF4-FFF2-40B4-BE49-F238E27FC236}">
                <a16:creationId xmlns:a16="http://schemas.microsoft.com/office/drawing/2014/main" id="{5707713C-8D2D-870B-57EC-9BE49FCA8778}"/>
              </a:ext>
            </a:extLst>
          </p:cNvPr>
          <p:cNvSpPr>
            <a:spLocks noGrp="1"/>
          </p:cNvSpPr>
          <p:nvPr>
            <p:custDataLst>
              <p:tags r:id="rId24"/>
            </p:custDataLst>
          </p:nvPr>
        </p:nvSpPr>
        <p:spPr bwMode="auto">
          <a:xfrm>
            <a:off x="3994150" y="5580063"/>
            <a:ext cx="1344613"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DFA652D8-216E-4F33-8090-13FEE84FADAD}" type="datetime'''В''''''ы''р''учка'' B''''''2''''''B с''''ег''''''м''ента'">
              <a:rPr lang="ru-RU" altLang="en-US" sz="1000" smtClean="0">
                <a:solidFill>
                  <a:srgbClr val="000000"/>
                </a:solidFill>
              </a:rPr>
              <a:pPr/>
              <a:t>Выручка B2B сегмента</a:t>
            </a:fld>
            <a:endParaRPr lang="en-US" sz="1000" dirty="0">
              <a:solidFill>
                <a:srgbClr val="000000"/>
              </a:solidFill>
            </a:endParaRPr>
          </a:p>
        </p:txBody>
      </p:sp>
      <p:sp>
        <p:nvSpPr>
          <p:cNvPr id="212" name="TextBox 211">
            <a:extLst>
              <a:ext uri="{FF2B5EF4-FFF2-40B4-BE49-F238E27FC236}">
                <a16:creationId xmlns:a16="http://schemas.microsoft.com/office/drawing/2014/main" id="{864E9AB1-CF57-4FCD-A399-D405B731DC3F}"/>
              </a:ext>
            </a:extLst>
          </p:cNvPr>
          <p:cNvSpPr txBox="1"/>
          <p:nvPr/>
        </p:nvSpPr>
        <p:spPr>
          <a:xfrm>
            <a:off x="3293836" y="6219314"/>
            <a:ext cx="8669563" cy="276999"/>
          </a:xfrm>
          <a:prstGeom prst="rect">
            <a:avLst/>
          </a:prstGeom>
          <a:noFill/>
        </p:spPr>
        <p:txBody>
          <a:bodyPr wrap="square">
            <a:spAutoFit/>
          </a:bodyPr>
          <a:lstStyle/>
          <a:p>
            <a:r>
              <a:rPr lang="ru-RU" sz="1200" dirty="0"/>
              <a:t>Рис. 2  – Динамика объемов рынка телекоммуникационных товаров и услуг, Европа, 2013–2020 гг., млрд евро.</a:t>
            </a:r>
            <a:endParaRPr lang="en-US" sz="1200" dirty="0"/>
          </a:p>
        </p:txBody>
      </p:sp>
    </p:spTree>
    <p:extLst>
      <p:ext uri="{BB962C8B-B14F-4D97-AF65-F5344CB8AC3E}">
        <p14:creationId xmlns:p14="http://schemas.microsoft.com/office/powerpoint/2010/main" val="359168376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Объект 27" hidden="1">
            <a:extLst>
              <a:ext uri="{FF2B5EF4-FFF2-40B4-BE49-F238E27FC236}">
                <a16:creationId xmlns:a16="http://schemas.microsoft.com/office/drawing/2014/main" id="{533E1ABB-C981-B7D9-8EEA-D8BD3899450B}"/>
              </a:ext>
            </a:extLst>
          </p:cNvPr>
          <p:cNvGraphicFramePr>
            <a:graphicFrameLocks noChangeAspect="1"/>
          </p:cNvGraphicFramePr>
          <p:nvPr>
            <p:custDataLst>
              <p:tags r:id="rId1"/>
            </p:custDataLst>
            <p:extLst>
              <p:ext uri="{D42A27DB-BD31-4B8C-83A1-F6EECF244321}">
                <p14:modId xmlns:p14="http://schemas.microsoft.com/office/powerpoint/2010/main" val="11960488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52" imgW="415" imgH="416" progId="TCLayout.ActiveDocument.1">
                  <p:embed/>
                </p:oleObj>
              </mc:Choice>
              <mc:Fallback>
                <p:oleObj name="Слайд think-cell" r:id="rId52" imgW="415" imgH="416" progId="TCLayout.ActiveDocument.1">
                  <p:embed/>
                  <p:pic>
                    <p:nvPicPr>
                      <p:cNvPr id="28" name="Объект 27" hidden="1">
                        <a:extLst>
                          <a:ext uri="{FF2B5EF4-FFF2-40B4-BE49-F238E27FC236}">
                            <a16:creationId xmlns:a16="http://schemas.microsoft.com/office/drawing/2014/main" id="{533E1ABB-C981-B7D9-8EEA-D8BD3899450B}"/>
                          </a:ext>
                        </a:extLst>
                      </p:cNvPr>
                      <p:cNvPicPr/>
                      <p:nvPr/>
                    </p:nvPicPr>
                    <p:blipFill>
                      <a:blip r:embed="rId53"/>
                      <a:stretch>
                        <a:fillRect/>
                      </a:stretch>
                    </p:blipFill>
                    <p:spPr>
                      <a:xfrm>
                        <a:off x="1588" y="1588"/>
                        <a:ext cx="1588" cy="1588"/>
                      </a:xfrm>
                      <a:prstGeom prst="rect">
                        <a:avLst/>
                      </a:prstGeom>
                    </p:spPr>
                  </p:pic>
                </p:oleObj>
              </mc:Fallback>
            </mc:AlternateContent>
          </a:graphicData>
        </a:graphic>
      </p:graphicFrame>
      <p:sp>
        <p:nvSpPr>
          <p:cNvPr id="204" name="TextBox 63"/>
          <p:cNvSpPr txBox="1"/>
          <p:nvPr/>
        </p:nvSpPr>
        <p:spPr>
          <a:xfrm>
            <a:off x="539560" y="1108221"/>
            <a:ext cx="10041552"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Анализ развития телекоммуникационного рынка ЕС в условиях цифровизации</a:t>
            </a:r>
            <a:endParaRPr dirty="0"/>
          </a:p>
        </p:txBody>
      </p:sp>
      <p:sp>
        <p:nvSpPr>
          <p:cNvPr id="205" name="TextBox 16"/>
          <p:cNvSpPr txBox="1"/>
          <p:nvPr/>
        </p:nvSpPr>
        <p:spPr>
          <a:xfrm>
            <a:off x="539559" y="2027160"/>
            <a:ext cx="11097171" cy="21638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oAutofit/>
          </a:bodyPr>
          <a:lstStyle>
            <a:lvl1pPr>
              <a:lnSpc>
                <a:spcPct val="130000"/>
              </a:lnSpc>
              <a:defRPr sz="1600"/>
            </a:lvl1pPr>
          </a:lstStyle>
          <a:p>
            <a:pPr>
              <a:lnSpc>
                <a:spcPct val="100000"/>
              </a:lnSpc>
              <a:spcBef>
                <a:spcPts val="0"/>
              </a:spcBef>
            </a:pPr>
            <a:r>
              <a:rPr lang="ru-RU" sz="1600" dirty="0">
                <a:effectLst/>
                <a:ea typeface="Times New Roman" panose="02020603050405020304" pitchFamily="18" charset="0"/>
              </a:rPr>
              <a:t>Рынок телекоммуникаций ЕС </a:t>
            </a:r>
            <a:r>
              <a:rPr lang="ru-RU" sz="1600" dirty="0" err="1">
                <a:effectLst/>
                <a:ea typeface="Times New Roman" panose="02020603050405020304" pitchFamily="18" charset="0"/>
              </a:rPr>
              <a:t>олигополистичный</a:t>
            </a:r>
            <a:r>
              <a:rPr lang="ru-RU" sz="1600" dirty="0">
                <a:effectLst/>
                <a:ea typeface="Times New Roman" panose="02020603050405020304" pitchFamily="18" charset="0"/>
              </a:rPr>
              <a:t> и характеризуется следующими признаками: </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снижение объема рынка за последние 8 лет;</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несколько крупных фирм и относительно большое число покупателей, при этом конкуренция больше, чем в других развитых странах; </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существование барьеров входа на рынок;</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искусственное занижение цен;</a:t>
            </a:r>
          </a:p>
          <a:p>
            <a:pPr marL="285750" indent="-285750">
              <a:lnSpc>
                <a:spcPct val="100000"/>
              </a:lnSpc>
              <a:spcBef>
                <a:spcPts val="0"/>
              </a:spcBef>
              <a:buFont typeface="Wingdings" panose="05000000000000000000" pitchFamily="2" charset="2"/>
              <a:buChar char="§"/>
            </a:pPr>
            <a:r>
              <a:rPr lang="ru-RU" sz="1600" dirty="0">
                <a:effectLst/>
                <a:ea typeface="Times New Roman" panose="02020603050405020304" pitchFamily="18" charset="0"/>
              </a:rPr>
              <a:t>отсутствие должного уровня инвестиций.</a:t>
            </a:r>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7</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cxnSp>
        <p:nvCxnSpPr>
          <p:cNvPr id="2" name="Прямая соединительная линия 1">
            <a:extLst>
              <a:ext uri="{FF2B5EF4-FFF2-40B4-BE49-F238E27FC236}">
                <a16:creationId xmlns:a16="http://schemas.microsoft.com/office/drawing/2014/main" id="{51B481DB-731F-4087-7262-6B5CF2EBEC67}"/>
              </a:ext>
            </a:extLst>
          </p:cNvPr>
          <p:cNvCxnSpPr/>
          <p:nvPr>
            <p:custDataLst>
              <p:tags r:id="rId2"/>
            </p:custDataLst>
          </p:nvPr>
        </p:nvCxnSpPr>
        <p:spPr bwMode="auto">
          <a:xfrm flipH="1">
            <a:off x="6650038" y="5902325"/>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5" name="Прямая соединительная линия 4">
            <a:extLst>
              <a:ext uri="{FF2B5EF4-FFF2-40B4-BE49-F238E27FC236}">
                <a16:creationId xmlns:a16="http://schemas.microsoft.com/office/drawing/2014/main" id="{7619B3A7-572E-AFF4-8FCE-328FF1ACA235}"/>
              </a:ext>
            </a:extLst>
          </p:cNvPr>
          <p:cNvCxnSpPr/>
          <p:nvPr>
            <p:custDataLst>
              <p:tags r:id="rId3"/>
            </p:custDataLst>
          </p:nvPr>
        </p:nvCxnSpPr>
        <p:spPr bwMode="auto">
          <a:xfrm flipH="1">
            <a:off x="6650038" y="3986213"/>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3" name="Прямая соединительная линия 2">
            <a:extLst>
              <a:ext uri="{FF2B5EF4-FFF2-40B4-BE49-F238E27FC236}">
                <a16:creationId xmlns:a16="http://schemas.microsoft.com/office/drawing/2014/main" id="{377B9986-3F8F-24B6-25AE-23BD0BEF9295}"/>
              </a:ext>
            </a:extLst>
          </p:cNvPr>
          <p:cNvCxnSpPr/>
          <p:nvPr>
            <p:custDataLst>
              <p:tags r:id="rId4"/>
            </p:custDataLst>
          </p:nvPr>
        </p:nvCxnSpPr>
        <p:spPr bwMode="auto">
          <a:xfrm flipH="1">
            <a:off x="6650038" y="5583238"/>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4" name="Прямая соединительная линия 3">
            <a:extLst>
              <a:ext uri="{FF2B5EF4-FFF2-40B4-BE49-F238E27FC236}">
                <a16:creationId xmlns:a16="http://schemas.microsoft.com/office/drawing/2014/main" id="{4A43CCFB-037E-1E95-6081-AA2044335F42}"/>
              </a:ext>
            </a:extLst>
          </p:cNvPr>
          <p:cNvCxnSpPr/>
          <p:nvPr>
            <p:custDataLst>
              <p:tags r:id="rId5"/>
            </p:custDataLst>
          </p:nvPr>
        </p:nvCxnSpPr>
        <p:spPr bwMode="auto">
          <a:xfrm flipH="1">
            <a:off x="6650038" y="5264150"/>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6" name="Прямая соединительная линия 5">
            <a:extLst>
              <a:ext uri="{FF2B5EF4-FFF2-40B4-BE49-F238E27FC236}">
                <a16:creationId xmlns:a16="http://schemas.microsoft.com/office/drawing/2014/main" id="{85DA0FAF-E421-C53C-52AC-B3EF5226E846}"/>
              </a:ext>
            </a:extLst>
          </p:cNvPr>
          <p:cNvCxnSpPr/>
          <p:nvPr>
            <p:custDataLst>
              <p:tags r:id="rId6"/>
            </p:custDataLst>
          </p:nvPr>
        </p:nvCxnSpPr>
        <p:spPr bwMode="auto">
          <a:xfrm flipH="1">
            <a:off x="6650038" y="4945063"/>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7" name="Прямая соединительная линия 6">
            <a:extLst>
              <a:ext uri="{FF2B5EF4-FFF2-40B4-BE49-F238E27FC236}">
                <a16:creationId xmlns:a16="http://schemas.microsoft.com/office/drawing/2014/main" id="{5CD10815-2B9E-E7B8-9470-98FB945F5986}"/>
              </a:ext>
            </a:extLst>
          </p:cNvPr>
          <p:cNvCxnSpPr/>
          <p:nvPr>
            <p:custDataLst>
              <p:tags r:id="rId7"/>
            </p:custDataLst>
          </p:nvPr>
        </p:nvCxnSpPr>
        <p:spPr bwMode="auto">
          <a:xfrm flipH="1">
            <a:off x="6650038" y="4624388"/>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9" name="Прямая соединительная линия 8">
            <a:extLst>
              <a:ext uri="{FF2B5EF4-FFF2-40B4-BE49-F238E27FC236}">
                <a16:creationId xmlns:a16="http://schemas.microsoft.com/office/drawing/2014/main" id="{040FEC53-B3EC-62AF-9BE2-8E351104E96A}"/>
              </a:ext>
            </a:extLst>
          </p:cNvPr>
          <p:cNvCxnSpPr/>
          <p:nvPr>
            <p:custDataLst>
              <p:tags r:id="rId8"/>
            </p:custDataLst>
          </p:nvPr>
        </p:nvCxnSpPr>
        <p:spPr bwMode="auto">
          <a:xfrm flipH="1">
            <a:off x="6650038" y="4305300"/>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0" name="Прямая соединительная линия 9">
            <a:extLst>
              <a:ext uri="{FF2B5EF4-FFF2-40B4-BE49-F238E27FC236}">
                <a16:creationId xmlns:a16="http://schemas.microsoft.com/office/drawing/2014/main" id="{B18D1DFC-EEC3-E0A4-17BA-7A7443D046BB}"/>
              </a:ext>
            </a:extLst>
          </p:cNvPr>
          <p:cNvCxnSpPr/>
          <p:nvPr>
            <p:custDataLst>
              <p:tags r:id="rId9"/>
            </p:custDataLst>
          </p:nvPr>
        </p:nvCxnSpPr>
        <p:spPr bwMode="auto">
          <a:xfrm flipH="1">
            <a:off x="6650038" y="3667125"/>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1" name="Прямая соединительная линия 10">
            <a:extLst>
              <a:ext uri="{FF2B5EF4-FFF2-40B4-BE49-F238E27FC236}">
                <a16:creationId xmlns:a16="http://schemas.microsoft.com/office/drawing/2014/main" id="{19AE4121-05D8-6CA7-C42E-0C531EC8E62E}"/>
              </a:ext>
            </a:extLst>
          </p:cNvPr>
          <p:cNvCxnSpPr/>
          <p:nvPr>
            <p:custDataLst>
              <p:tags r:id="rId10"/>
            </p:custDataLst>
          </p:nvPr>
        </p:nvCxnSpPr>
        <p:spPr bwMode="auto">
          <a:xfrm flipH="1">
            <a:off x="6650038" y="3168650"/>
            <a:ext cx="42863" cy="0"/>
          </a:xfrm>
          <a:prstGeom prst="line">
            <a:avLst/>
          </a:prstGeom>
          <a:ln w="9525"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graphicFrame>
        <p:nvGraphicFramePr>
          <p:cNvPr id="312" name="Chart 3">
            <a:extLst>
              <a:ext uri="{FF2B5EF4-FFF2-40B4-BE49-F238E27FC236}">
                <a16:creationId xmlns:a16="http://schemas.microsoft.com/office/drawing/2014/main" id="{F1E48A0A-5E3A-15B5-0CFA-8437E2FC670C}"/>
              </a:ext>
            </a:extLst>
          </p:cNvPr>
          <p:cNvGraphicFramePr/>
          <p:nvPr>
            <p:custDataLst>
              <p:tags r:id="rId11"/>
            </p:custDataLst>
            <p:extLst>
              <p:ext uri="{D42A27DB-BD31-4B8C-83A1-F6EECF244321}">
                <p14:modId xmlns:p14="http://schemas.microsoft.com/office/powerpoint/2010/main" val="1115724251"/>
              </p:ext>
            </p:extLst>
          </p:nvPr>
        </p:nvGraphicFramePr>
        <p:xfrm>
          <a:off x="6610350" y="3086100"/>
          <a:ext cx="5035550" cy="2898775"/>
        </p:xfrm>
        <a:graphic>
          <a:graphicData uri="http://schemas.openxmlformats.org/drawingml/2006/chart">
            <c:chart xmlns:c="http://schemas.openxmlformats.org/drawingml/2006/chart" xmlns:r="http://schemas.openxmlformats.org/officeDocument/2006/relationships" r:id="rId54"/>
          </a:graphicData>
        </a:graphic>
      </p:graphicFrame>
      <p:sp>
        <p:nvSpPr>
          <p:cNvPr id="15" name="Text Placeholder 2">
            <a:extLst>
              <a:ext uri="{FF2B5EF4-FFF2-40B4-BE49-F238E27FC236}">
                <a16:creationId xmlns:a16="http://schemas.microsoft.com/office/drawing/2014/main" id="{1E52587F-B820-DEAB-F203-FFAC0F6F7C24}"/>
              </a:ext>
            </a:extLst>
          </p:cNvPr>
          <p:cNvSpPr>
            <a:spLocks noGrp="1"/>
          </p:cNvSpPr>
          <p:nvPr>
            <p:custDataLst>
              <p:tags r:id="rId12"/>
            </p:custDataLst>
          </p:nvPr>
        </p:nvSpPr>
        <p:spPr bwMode="gray">
          <a:xfrm>
            <a:off x="6494463" y="5843588"/>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42BE5082-BE03-4DFF-B203-6CB5D3ABFCF0}" type="datetime'''''''''''''''''''''''''''''''''''0'''''''''''''''''''''">
              <a:rPr lang="en-US" altLang="en-US" sz="1000" smtClean="0">
                <a:solidFill>
                  <a:srgbClr val="000000"/>
                </a:solidFill>
              </a:rPr>
              <a:pPr/>
              <a:t>0</a:t>
            </a:fld>
            <a:endParaRPr lang="en-US" sz="1000" dirty="0">
              <a:solidFill>
                <a:srgbClr val="000000"/>
              </a:solidFill>
            </a:endParaRPr>
          </a:p>
        </p:txBody>
      </p:sp>
      <p:sp>
        <p:nvSpPr>
          <p:cNvPr id="20" name="Text Placeholder 2">
            <a:extLst>
              <a:ext uri="{FF2B5EF4-FFF2-40B4-BE49-F238E27FC236}">
                <a16:creationId xmlns:a16="http://schemas.microsoft.com/office/drawing/2014/main" id="{0E62605D-DF49-49F1-2343-C68CD811FABE}"/>
              </a:ext>
            </a:extLst>
          </p:cNvPr>
          <p:cNvSpPr>
            <a:spLocks noGrp="1"/>
          </p:cNvSpPr>
          <p:nvPr>
            <p:custDataLst>
              <p:tags r:id="rId13"/>
            </p:custDataLst>
          </p:nvPr>
        </p:nvSpPr>
        <p:spPr bwMode="gray">
          <a:xfrm>
            <a:off x="6494463" y="5524500"/>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796BB803-FE5F-4298-A583-65F5FCB4C4AD}" type="datetime'''''''''''''''''''''''''1'''''''''''''''">
              <a:rPr lang="en-US" altLang="en-US" sz="1000" smtClean="0">
                <a:solidFill>
                  <a:srgbClr val="000000"/>
                </a:solidFill>
              </a:rPr>
              <a:pPr/>
              <a:t>1</a:t>
            </a:fld>
            <a:endParaRPr lang="en-US" sz="1000" dirty="0">
              <a:solidFill>
                <a:srgbClr val="000000"/>
              </a:solidFill>
            </a:endParaRPr>
          </a:p>
        </p:txBody>
      </p:sp>
      <p:sp>
        <p:nvSpPr>
          <p:cNvPr id="21" name="Text Placeholder 2">
            <a:extLst>
              <a:ext uri="{FF2B5EF4-FFF2-40B4-BE49-F238E27FC236}">
                <a16:creationId xmlns:a16="http://schemas.microsoft.com/office/drawing/2014/main" id="{461CF7FD-1C96-105C-C9E2-82834FB9A575}"/>
              </a:ext>
            </a:extLst>
          </p:cNvPr>
          <p:cNvSpPr>
            <a:spLocks noGrp="1"/>
          </p:cNvSpPr>
          <p:nvPr>
            <p:custDataLst>
              <p:tags r:id="rId14"/>
            </p:custDataLst>
          </p:nvPr>
        </p:nvSpPr>
        <p:spPr bwMode="gray">
          <a:xfrm>
            <a:off x="6494463" y="5205413"/>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14520F4E-A2D3-4190-A13D-2896815541BA}" type="datetime'''''''''2'''''''''''''''''''''''''''''''''''''''''''''''''">
              <a:rPr lang="en-US" altLang="en-US" sz="1000" smtClean="0">
                <a:solidFill>
                  <a:srgbClr val="000000"/>
                </a:solidFill>
              </a:rPr>
              <a:pPr/>
              <a:t>2</a:t>
            </a:fld>
            <a:endParaRPr lang="en-US" sz="1000" dirty="0">
              <a:solidFill>
                <a:srgbClr val="000000"/>
              </a:solidFill>
            </a:endParaRPr>
          </a:p>
        </p:txBody>
      </p:sp>
      <p:sp>
        <p:nvSpPr>
          <p:cNvPr id="22" name="Text Placeholder 2">
            <a:extLst>
              <a:ext uri="{FF2B5EF4-FFF2-40B4-BE49-F238E27FC236}">
                <a16:creationId xmlns:a16="http://schemas.microsoft.com/office/drawing/2014/main" id="{B28A00D3-07D8-4D72-B938-E3F8F9D5BF0B}"/>
              </a:ext>
            </a:extLst>
          </p:cNvPr>
          <p:cNvSpPr>
            <a:spLocks noGrp="1"/>
          </p:cNvSpPr>
          <p:nvPr>
            <p:custDataLst>
              <p:tags r:id="rId15"/>
            </p:custDataLst>
          </p:nvPr>
        </p:nvSpPr>
        <p:spPr bwMode="gray">
          <a:xfrm>
            <a:off x="6494463" y="4886325"/>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E5AE190F-3DB4-4EA6-8D92-578D65A56FB6}" type="datetime'''''''''''3'''''''''''''''">
              <a:rPr lang="en-US" altLang="en-US" sz="1000" smtClean="0">
                <a:solidFill>
                  <a:srgbClr val="000000"/>
                </a:solidFill>
              </a:rPr>
              <a:pPr/>
              <a:t>3</a:t>
            </a:fld>
            <a:endParaRPr lang="en-US" sz="1000" dirty="0">
              <a:solidFill>
                <a:srgbClr val="000000"/>
              </a:solidFill>
            </a:endParaRPr>
          </a:p>
        </p:txBody>
      </p:sp>
      <p:sp>
        <p:nvSpPr>
          <p:cNvPr id="23" name="Text Placeholder 2">
            <a:extLst>
              <a:ext uri="{FF2B5EF4-FFF2-40B4-BE49-F238E27FC236}">
                <a16:creationId xmlns:a16="http://schemas.microsoft.com/office/drawing/2014/main" id="{D2ECC810-064E-2582-E86D-A61E478517FA}"/>
              </a:ext>
            </a:extLst>
          </p:cNvPr>
          <p:cNvSpPr>
            <a:spLocks noGrp="1"/>
          </p:cNvSpPr>
          <p:nvPr>
            <p:custDataLst>
              <p:tags r:id="rId16"/>
            </p:custDataLst>
          </p:nvPr>
        </p:nvSpPr>
        <p:spPr bwMode="gray">
          <a:xfrm>
            <a:off x="6494463" y="4565650"/>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D4D53E50-31F8-449E-8FDD-FE038DA5E219}" type="datetime'''''''''''''''''''''''''''''''''''4'''''">
              <a:rPr lang="en-US" altLang="en-US" sz="1000" smtClean="0">
                <a:solidFill>
                  <a:srgbClr val="000000"/>
                </a:solidFill>
              </a:rPr>
              <a:pPr/>
              <a:t>4</a:t>
            </a:fld>
            <a:endParaRPr lang="en-US" sz="1000" dirty="0">
              <a:solidFill>
                <a:srgbClr val="000000"/>
              </a:solidFill>
            </a:endParaRPr>
          </a:p>
        </p:txBody>
      </p:sp>
      <p:sp>
        <p:nvSpPr>
          <p:cNvPr id="24" name="Text Placeholder 2">
            <a:extLst>
              <a:ext uri="{FF2B5EF4-FFF2-40B4-BE49-F238E27FC236}">
                <a16:creationId xmlns:a16="http://schemas.microsoft.com/office/drawing/2014/main" id="{ECF033CB-9AE8-BCCF-5526-54BFE2090E31}"/>
              </a:ext>
            </a:extLst>
          </p:cNvPr>
          <p:cNvSpPr>
            <a:spLocks noGrp="1"/>
          </p:cNvSpPr>
          <p:nvPr>
            <p:custDataLst>
              <p:tags r:id="rId17"/>
            </p:custDataLst>
          </p:nvPr>
        </p:nvSpPr>
        <p:spPr bwMode="gray">
          <a:xfrm>
            <a:off x="6494463" y="4246563"/>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702431A3-1E56-4D95-9B89-7C20E9DF5090}" type="datetime'''''''''''''5'''''''''''''''''''''''''''''''">
              <a:rPr lang="en-US" altLang="en-US" sz="1000" smtClean="0">
                <a:solidFill>
                  <a:srgbClr val="000000"/>
                </a:solidFill>
              </a:rPr>
              <a:pPr/>
              <a:t>5</a:t>
            </a:fld>
            <a:endParaRPr lang="en-US" sz="1000" dirty="0">
              <a:solidFill>
                <a:srgbClr val="000000"/>
              </a:solidFill>
            </a:endParaRPr>
          </a:p>
        </p:txBody>
      </p:sp>
      <p:sp>
        <p:nvSpPr>
          <p:cNvPr id="25" name="Text Placeholder 2">
            <a:extLst>
              <a:ext uri="{FF2B5EF4-FFF2-40B4-BE49-F238E27FC236}">
                <a16:creationId xmlns:a16="http://schemas.microsoft.com/office/drawing/2014/main" id="{7C1F15F1-0378-C49C-4A5D-84A636DEE220}"/>
              </a:ext>
            </a:extLst>
          </p:cNvPr>
          <p:cNvSpPr>
            <a:spLocks noGrp="1"/>
          </p:cNvSpPr>
          <p:nvPr>
            <p:custDataLst>
              <p:tags r:id="rId18"/>
            </p:custDataLst>
          </p:nvPr>
        </p:nvSpPr>
        <p:spPr bwMode="gray">
          <a:xfrm>
            <a:off x="6494463" y="3927475"/>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7D2683EA-0F18-46F0-80CE-E158A538A9F0}" type="datetime'''''''''''''''''''''''''''''''''''''''6'''''''''''''''''''">
              <a:rPr lang="en-US" altLang="en-US" sz="1000" smtClean="0">
                <a:solidFill>
                  <a:srgbClr val="000000"/>
                </a:solidFill>
              </a:rPr>
              <a:pPr/>
              <a:t>6</a:t>
            </a:fld>
            <a:endParaRPr lang="en-US" sz="1000" dirty="0">
              <a:solidFill>
                <a:srgbClr val="000000"/>
              </a:solidFill>
            </a:endParaRPr>
          </a:p>
        </p:txBody>
      </p:sp>
      <p:sp>
        <p:nvSpPr>
          <p:cNvPr id="13" name="Text Placeholder 2">
            <a:extLst>
              <a:ext uri="{FF2B5EF4-FFF2-40B4-BE49-F238E27FC236}">
                <a16:creationId xmlns:a16="http://schemas.microsoft.com/office/drawing/2014/main" id="{892FA481-2FEE-ACBD-AF28-CA99F11CEB28}"/>
              </a:ext>
            </a:extLst>
          </p:cNvPr>
          <p:cNvSpPr>
            <a:spLocks noGrp="1"/>
          </p:cNvSpPr>
          <p:nvPr>
            <p:custDataLst>
              <p:tags r:id="rId19"/>
            </p:custDataLst>
          </p:nvPr>
        </p:nvSpPr>
        <p:spPr bwMode="gray">
          <a:xfrm>
            <a:off x="6494463" y="3608388"/>
            <a:ext cx="698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C450E298-F2CB-4E0A-947E-E4A1854787E6}" type="datetime'''7'''''''''''''''''''''''''''''''''''''">
              <a:rPr lang="en-US" altLang="en-US" sz="1000" smtClean="0">
                <a:solidFill>
                  <a:srgbClr val="000000"/>
                </a:solidFill>
              </a:rPr>
              <a:pPr/>
              <a:t>7</a:t>
            </a:fld>
            <a:endParaRPr lang="en-US" sz="1000" dirty="0">
              <a:solidFill>
                <a:srgbClr val="000000"/>
              </a:solidFill>
            </a:endParaRPr>
          </a:p>
        </p:txBody>
      </p:sp>
      <p:sp>
        <p:nvSpPr>
          <p:cNvPr id="196" name="Text Placeholder 2">
            <a:extLst>
              <a:ext uri="{FF2B5EF4-FFF2-40B4-BE49-F238E27FC236}">
                <a16:creationId xmlns:a16="http://schemas.microsoft.com/office/drawing/2014/main" id="{D91EBC07-3154-ED96-E1F9-2237E7FE2146}"/>
              </a:ext>
            </a:extLst>
          </p:cNvPr>
          <p:cNvSpPr>
            <a:spLocks noGrp="1"/>
          </p:cNvSpPr>
          <p:nvPr>
            <p:custDataLst>
              <p:tags r:id="rId20"/>
            </p:custDataLst>
          </p:nvPr>
        </p:nvSpPr>
        <p:spPr bwMode="gray">
          <a:xfrm>
            <a:off x="6424613" y="3109913"/>
            <a:ext cx="1397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552DCC5A-823C-400B-BA21-CA8E5EFE236E}" type="datetime'''''''''''''''''''38'''''''''''''''''''''''''">
              <a:rPr lang="en-US" altLang="en-US" sz="1000" smtClean="0">
                <a:solidFill>
                  <a:srgbClr val="000000"/>
                </a:solidFill>
              </a:rPr>
              <a:pPr/>
              <a:t>38</a:t>
            </a:fld>
            <a:endParaRPr lang="en-US" sz="1000" dirty="0">
              <a:solidFill>
                <a:srgbClr val="000000"/>
              </a:solidFill>
            </a:endParaRPr>
          </a:p>
        </p:txBody>
      </p:sp>
      <p:sp useBgFill="1">
        <p:nvSpPr>
          <p:cNvPr id="285" name="Полилиния: фигура 284">
            <a:extLst>
              <a:ext uri="{FF2B5EF4-FFF2-40B4-BE49-F238E27FC236}">
                <a16:creationId xmlns:a16="http://schemas.microsoft.com/office/drawing/2014/main" id="{7CBCB9EB-949A-B49B-4AC2-37EAB3B68994}"/>
              </a:ext>
            </a:extLst>
          </p:cNvPr>
          <p:cNvSpPr/>
          <p:nvPr>
            <p:custDataLst>
              <p:tags r:id="rId21"/>
            </p:custDataLst>
          </p:nvPr>
        </p:nvSpPr>
        <p:spPr bwMode="auto">
          <a:xfrm>
            <a:off x="6781800" y="3336925"/>
            <a:ext cx="396876" cy="163513"/>
          </a:xfrm>
          <a:custGeom>
            <a:avLst/>
            <a:gdLst/>
            <a:ahLst/>
            <a:cxnLst/>
            <a:rect l="0" t="0" r="0" b="0"/>
            <a:pathLst>
              <a:path w="396876" h="163513">
                <a:moveTo>
                  <a:pt x="0" y="106362"/>
                </a:moveTo>
                <a:lnTo>
                  <a:pt x="396875" y="0"/>
                </a:lnTo>
                <a:lnTo>
                  <a:pt x="396875" y="57150"/>
                </a:lnTo>
                <a:lnTo>
                  <a:pt x="0" y="163512"/>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accent1"/>
                </a:solidFill>
                <a:prstDash val="solid"/>
                <a:miter lim="800000"/>
                <a:headEnd type="none" w="med" len="med"/>
                <a:tailEnd type="none" w="med" len="med"/>
              </a14:hiddenLine>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useBgFill="1">
        <p:nvSpPr>
          <p:cNvPr id="282" name="Полилиния: фигура 281">
            <a:extLst>
              <a:ext uri="{FF2B5EF4-FFF2-40B4-BE49-F238E27FC236}">
                <a16:creationId xmlns:a16="http://schemas.microsoft.com/office/drawing/2014/main" id="{32DD769B-BA02-C6E0-E3DE-2383AF4CA5F0}"/>
              </a:ext>
            </a:extLst>
          </p:cNvPr>
          <p:cNvSpPr/>
          <p:nvPr>
            <p:custDataLst>
              <p:tags r:id="rId22"/>
            </p:custDataLst>
          </p:nvPr>
        </p:nvSpPr>
        <p:spPr bwMode="auto">
          <a:xfrm>
            <a:off x="6619875" y="3370263"/>
            <a:ext cx="146051" cy="96838"/>
          </a:xfrm>
          <a:custGeom>
            <a:avLst/>
            <a:gdLst/>
            <a:ahLst/>
            <a:cxnLst/>
            <a:rect l="0" t="0" r="0" b="0"/>
            <a:pathLst>
              <a:path w="146051" h="96839">
                <a:moveTo>
                  <a:pt x="0" y="39688"/>
                </a:moveTo>
                <a:lnTo>
                  <a:pt x="146050" y="0"/>
                </a:lnTo>
                <a:lnTo>
                  <a:pt x="146050" y="57150"/>
                </a:lnTo>
                <a:lnTo>
                  <a:pt x="0" y="96838"/>
                </a:lnTo>
                <a:close/>
              </a:path>
            </a:pathLst>
          </a:custGeom>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accent1"/>
                </a:solidFill>
                <a:prstDash val="solid"/>
                <a:miter lim="800000"/>
                <a:headEnd type="none" w="med" len="med"/>
                <a:tailEnd type="none" w="med" len="med"/>
              </a14:hiddenLine>
            </a:ex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280" name="Полилиния: фигура 279">
            <a:extLst>
              <a:ext uri="{FF2B5EF4-FFF2-40B4-BE49-F238E27FC236}">
                <a16:creationId xmlns:a16="http://schemas.microsoft.com/office/drawing/2014/main" id="{199DCAD4-9F80-634C-1CFF-8709D2F0D014}"/>
              </a:ext>
            </a:extLst>
          </p:cNvPr>
          <p:cNvSpPr/>
          <p:nvPr>
            <p:custDataLst>
              <p:tags r:id="rId23"/>
            </p:custDataLst>
          </p:nvPr>
        </p:nvSpPr>
        <p:spPr bwMode="auto">
          <a:xfrm>
            <a:off x="6619875" y="3370263"/>
            <a:ext cx="146051" cy="39688"/>
          </a:xfrm>
          <a:custGeom>
            <a:avLst/>
            <a:gdLst/>
            <a:ahLst/>
            <a:cxnLst/>
            <a:rect l="0" t="0" r="0" b="0"/>
            <a:pathLst>
              <a:path w="146051" h="39689">
                <a:moveTo>
                  <a:pt x="0" y="39688"/>
                </a:moveTo>
                <a:lnTo>
                  <a:pt x="146050" y="0"/>
                </a:lnTo>
              </a:path>
            </a:pathLst>
          </a:custGeom>
          <a:noFill/>
          <a:ln w="9525" cap="flat" cmpd="sng" algn="ctr">
            <a:solidFill>
              <a:schemeClr val="tx1"/>
            </a:solidFill>
            <a:prstDash val="solid"/>
            <a:miter lim="800000"/>
            <a:headEnd type="none" w="med" len="med"/>
            <a:tailEnd type="none" w="med" len="med"/>
          </a:ln>
          <a:effectLst/>
          <a:extLs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281" name="Полилиния: фигура 280">
            <a:extLst>
              <a:ext uri="{FF2B5EF4-FFF2-40B4-BE49-F238E27FC236}">
                <a16:creationId xmlns:a16="http://schemas.microsoft.com/office/drawing/2014/main" id="{CFAD7C63-E628-BCF7-4122-11AAF0604F4F}"/>
              </a:ext>
            </a:extLst>
          </p:cNvPr>
          <p:cNvSpPr/>
          <p:nvPr>
            <p:custDataLst>
              <p:tags r:id="rId24"/>
            </p:custDataLst>
          </p:nvPr>
        </p:nvSpPr>
        <p:spPr bwMode="auto">
          <a:xfrm>
            <a:off x="6619875" y="3427413"/>
            <a:ext cx="146051" cy="39688"/>
          </a:xfrm>
          <a:custGeom>
            <a:avLst/>
            <a:gdLst/>
            <a:ahLst/>
            <a:cxnLst/>
            <a:rect l="0" t="0" r="0" b="0"/>
            <a:pathLst>
              <a:path w="146051" h="39689">
                <a:moveTo>
                  <a:pt x="0" y="39688"/>
                </a:moveTo>
                <a:lnTo>
                  <a:pt x="146050" y="0"/>
                </a:lnTo>
              </a:path>
            </a:pathLst>
          </a:custGeom>
          <a:noFill/>
          <a:ln w="9525" cap="flat" cmpd="sng" algn="ctr">
            <a:solidFill>
              <a:schemeClr val="tx1"/>
            </a:solidFill>
            <a:prstDash val="solid"/>
            <a:miter lim="800000"/>
            <a:headEnd type="none" w="med" len="med"/>
            <a:tailEnd type="none" w="med" len="med"/>
          </a:ln>
          <a:effectLst/>
          <a:extLs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283" name="Полилиния: фигура 282">
            <a:extLst>
              <a:ext uri="{FF2B5EF4-FFF2-40B4-BE49-F238E27FC236}">
                <a16:creationId xmlns:a16="http://schemas.microsoft.com/office/drawing/2014/main" id="{25CC30A9-B2C3-EFD4-FB2C-FA2C732C7F5C}"/>
              </a:ext>
            </a:extLst>
          </p:cNvPr>
          <p:cNvSpPr/>
          <p:nvPr>
            <p:custDataLst>
              <p:tags r:id="rId25"/>
            </p:custDataLst>
          </p:nvPr>
        </p:nvSpPr>
        <p:spPr bwMode="auto">
          <a:xfrm>
            <a:off x="6781800" y="3336925"/>
            <a:ext cx="396876" cy="106363"/>
          </a:xfrm>
          <a:custGeom>
            <a:avLst/>
            <a:gdLst/>
            <a:ahLst/>
            <a:cxnLst/>
            <a:rect l="0" t="0" r="0" b="0"/>
            <a:pathLst>
              <a:path w="396876" h="106363">
                <a:moveTo>
                  <a:pt x="0" y="106362"/>
                </a:moveTo>
                <a:lnTo>
                  <a:pt x="396875" y="0"/>
                </a:lnTo>
              </a:path>
            </a:pathLst>
          </a:custGeom>
          <a:noFill/>
          <a:ln w="9525" cap="flat" cmpd="sng" algn="ctr">
            <a:solidFill>
              <a:schemeClr val="tx1"/>
            </a:solidFill>
            <a:prstDash val="solid"/>
            <a:miter lim="800000"/>
            <a:headEnd type="none" w="med" len="med"/>
            <a:tailEnd type="none" w="med" len="med"/>
          </a:ln>
          <a:effectLst/>
          <a:extLs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284" name="Полилиния: фигура 283">
            <a:extLst>
              <a:ext uri="{FF2B5EF4-FFF2-40B4-BE49-F238E27FC236}">
                <a16:creationId xmlns:a16="http://schemas.microsoft.com/office/drawing/2014/main" id="{7E103ECF-440F-1675-7DC3-268DAE48420E}"/>
              </a:ext>
            </a:extLst>
          </p:cNvPr>
          <p:cNvSpPr/>
          <p:nvPr>
            <p:custDataLst>
              <p:tags r:id="rId26"/>
            </p:custDataLst>
          </p:nvPr>
        </p:nvSpPr>
        <p:spPr bwMode="auto">
          <a:xfrm>
            <a:off x="6781800" y="3394075"/>
            <a:ext cx="396876" cy="106363"/>
          </a:xfrm>
          <a:custGeom>
            <a:avLst/>
            <a:gdLst/>
            <a:ahLst/>
            <a:cxnLst/>
            <a:rect l="0" t="0" r="0" b="0"/>
            <a:pathLst>
              <a:path w="396876" h="106363">
                <a:moveTo>
                  <a:pt x="0" y="106362"/>
                </a:moveTo>
                <a:lnTo>
                  <a:pt x="396875" y="0"/>
                </a:lnTo>
              </a:path>
            </a:pathLst>
          </a:custGeom>
          <a:noFill/>
          <a:ln w="9525" cap="flat" cmpd="sng" algn="ctr">
            <a:solidFill>
              <a:schemeClr val="tx1"/>
            </a:solidFill>
            <a:prstDash val="solid"/>
            <a:miter lim="800000"/>
            <a:headEnd type="none" w="med" len="med"/>
            <a:tailEnd type="none" w="med" len="med"/>
          </a:ln>
          <a:effectLst/>
          <a:extLst>
            <a:ext uri="{E45631CC-5BF2-4C18-A39C-3461C7D3F71A}">
              <a14:hiddenSp3d xmlns:a14="http://schemas.microsoft.com/office/drawing/2010/main"/>
            </a:ext>
          </a:ex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222" name="Text Placeholder 2">
            <a:extLst>
              <a:ext uri="{FF2B5EF4-FFF2-40B4-BE49-F238E27FC236}">
                <a16:creationId xmlns:a16="http://schemas.microsoft.com/office/drawing/2014/main" id="{76CBF665-8B36-235C-B562-50A67517B29B}"/>
              </a:ext>
            </a:extLst>
          </p:cNvPr>
          <p:cNvSpPr>
            <a:spLocks noGrp="1"/>
          </p:cNvSpPr>
          <p:nvPr>
            <p:custDataLst>
              <p:tags r:id="rId27"/>
            </p:custDataLst>
          </p:nvPr>
        </p:nvSpPr>
        <p:spPr bwMode="auto">
          <a:xfrm>
            <a:off x="7080250" y="5945188"/>
            <a:ext cx="442913"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D6EA0938-2795-41B7-91AC-FAA3AD015454}" type="datetime'''''''Е''''''''''''''''в''''''''р''''о''''''''''''па'''''">
              <a:rPr lang="ru-RU" altLang="en-US" sz="1000" smtClean="0">
                <a:solidFill>
                  <a:srgbClr val="000000"/>
                </a:solidFill>
              </a:rPr>
              <a:pPr/>
              <a:t>Европа</a:t>
            </a:fld>
            <a:endParaRPr lang="en-US" sz="1000" dirty="0">
              <a:solidFill>
                <a:srgbClr val="000000"/>
              </a:solidFill>
            </a:endParaRPr>
          </a:p>
        </p:txBody>
      </p:sp>
      <p:sp>
        <p:nvSpPr>
          <p:cNvPr id="224" name="Text Placeholder 2">
            <a:extLst>
              <a:ext uri="{FF2B5EF4-FFF2-40B4-BE49-F238E27FC236}">
                <a16:creationId xmlns:a16="http://schemas.microsoft.com/office/drawing/2014/main" id="{8A1A3FC2-9E81-225F-7951-925D5F72F623}"/>
              </a:ext>
            </a:extLst>
          </p:cNvPr>
          <p:cNvSpPr>
            <a:spLocks noGrp="1"/>
          </p:cNvSpPr>
          <p:nvPr>
            <p:custDataLst>
              <p:tags r:id="rId28"/>
            </p:custDataLst>
          </p:nvPr>
        </p:nvSpPr>
        <p:spPr bwMode="gray">
          <a:xfrm>
            <a:off x="6840538" y="3013075"/>
            <a:ext cx="2794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b"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5F407286-D76C-48DC-BEA3-675FD5E22FB8}" type="datetime'''''''3''''8'''''''''''''''''''''''''''''''''',''''0'''''">
              <a:rPr lang="en-US" altLang="en-US" sz="1000" smtClean="0">
                <a:solidFill>
                  <a:srgbClr val="000000"/>
                </a:solidFill>
              </a:rPr>
              <a:pPr/>
              <a:t>38,0</a:t>
            </a:fld>
            <a:endParaRPr lang="en-US" sz="1000" dirty="0">
              <a:solidFill>
                <a:srgbClr val="000000"/>
              </a:solidFill>
            </a:endParaRPr>
          </a:p>
        </p:txBody>
      </p:sp>
      <p:sp>
        <p:nvSpPr>
          <p:cNvPr id="221" name="Text Placeholder 2">
            <a:extLst>
              <a:ext uri="{FF2B5EF4-FFF2-40B4-BE49-F238E27FC236}">
                <a16:creationId xmlns:a16="http://schemas.microsoft.com/office/drawing/2014/main" id="{3E6E464E-C36B-0C84-E0D3-DA664C05507F}"/>
              </a:ext>
            </a:extLst>
          </p:cNvPr>
          <p:cNvSpPr>
            <a:spLocks noGrp="1"/>
          </p:cNvSpPr>
          <p:nvPr>
            <p:custDataLst>
              <p:tags r:id="rId29"/>
            </p:custDataLst>
          </p:nvPr>
        </p:nvSpPr>
        <p:spPr bwMode="auto">
          <a:xfrm>
            <a:off x="10801350" y="5945188"/>
            <a:ext cx="3048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1D019383-F3EB-4B57-BDF8-B1541BBD07D5}" type="datetime'''''''''С''''''''Ш''''''''''''''А'''''''''''''''''''''''''''">
              <a:rPr lang="ru-RU" altLang="en-US" sz="1000" smtClean="0">
                <a:solidFill>
                  <a:srgbClr val="000000"/>
                </a:solidFill>
              </a:rPr>
              <a:pPr/>
              <a:t>США</a:t>
            </a:fld>
            <a:endParaRPr lang="en-US" sz="1000" dirty="0">
              <a:solidFill>
                <a:srgbClr val="000000"/>
              </a:solidFill>
            </a:endParaRPr>
          </a:p>
        </p:txBody>
      </p:sp>
      <p:sp>
        <p:nvSpPr>
          <p:cNvPr id="223" name="Text Placeholder 2">
            <a:extLst>
              <a:ext uri="{FF2B5EF4-FFF2-40B4-BE49-F238E27FC236}">
                <a16:creationId xmlns:a16="http://schemas.microsoft.com/office/drawing/2014/main" id="{4B872D8D-2F9D-7A54-CBFB-B450B02D8BE3}"/>
              </a:ext>
            </a:extLst>
          </p:cNvPr>
          <p:cNvSpPr>
            <a:spLocks noGrp="1"/>
          </p:cNvSpPr>
          <p:nvPr>
            <p:custDataLst>
              <p:tags r:id="rId30"/>
            </p:custDataLst>
          </p:nvPr>
        </p:nvSpPr>
        <p:spPr bwMode="auto">
          <a:xfrm>
            <a:off x="8293100" y="5945188"/>
            <a:ext cx="452438"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F6A30795-334A-4BC2-8BC5-6FA914025D96}" type="datetime'''''''Я''п''''о''''''''н''''''''''''и''''''''''''я'''''">
              <a:rPr lang="ru-RU" altLang="en-US" sz="1000" smtClean="0">
                <a:solidFill>
                  <a:srgbClr val="000000"/>
                </a:solidFill>
              </a:rPr>
              <a:pPr/>
              <a:t>Япония</a:t>
            </a:fld>
            <a:endParaRPr lang="en-US" sz="1000" dirty="0">
              <a:solidFill>
                <a:srgbClr val="000000"/>
              </a:solidFill>
            </a:endParaRPr>
          </a:p>
        </p:txBody>
      </p:sp>
      <p:sp>
        <p:nvSpPr>
          <p:cNvPr id="220" name="Text Placeholder 2">
            <a:extLst>
              <a:ext uri="{FF2B5EF4-FFF2-40B4-BE49-F238E27FC236}">
                <a16:creationId xmlns:a16="http://schemas.microsoft.com/office/drawing/2014/main" id="{AF646BCF-7B63-21F0-127B-A27DD3E8B85F}"/>
              </a:ext>
            </a:extLst>
          </p:cNvPr>
          <p:cNvSpPr>
            <a:spLocks noGrp="1"/>
          </p:cNvSpPr>
          <p:nvPr>
            <p:custDataLst>
              <p:tags r:id="rId31"/>
            </p:custDataLst>
          </p:nvPr>
        </p:nvSpPr>
        <p:spPr bwMode="auto">
          <a:xfrm>
            <a:off x="9324975" y="5945188"/>
            <a:ext cx="8223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ctr">
              <a:spcBef>
                <a:spcPct val="0"/>
              </a:spcBef>
              <a:spcAft>
                <a:spcPct val="0"/>
              </a:spcAft>
              <a:buNone/>
            </a:pPr>
            <a:fld id="{E84471D9-1901-40F3-B4F1-A1CEFE9B673A}" type="datetime'''''''''''''Ю''жн''''''''''''''а''я ''''К''о''''р''ея'''''''''">
              <a:rPr lang="ru-RU" altLang="en-US" sz="1000" smtClean="0">
                <a:solidFill>
                  <a:srgbClr val="000000"/>
                </a:solidFill>
              </a:rPr>
              <a:pPr/>
              <a:t>Южная Корея</a:t>
            </a:fld>
            <a:endParaRPr lang="en-US" sz="1000" dirty="0">
              <a:solidFill>
                <a:srgbClr val="000000"/>
              </a:solidFill>
            </a:endParaRPr>
          </a:p>
        </p:txBody>
      </p:sp>
      <p:sp>
        <p:nvSpPr>
          <p:cNvPr id="226" name="Прямоугольник 225">
            <a:extLst>
              <a:ext uri="{FF2B5EF4-FFF2-40B4-BE49-F238E27FC236}">
                <a16:creationId xmlns:a16="http://schemas.microsoft.com/office/drawing/2014/main" id="{A8257A4D-C4E0-AA40-1E96-A47461E70BDD}"/>
              </a:ext>
            </a:extLst>
          </p:cNvPr>
          <p:cNvSpPr/>
          <p:nvPr>
            <p:custDataLst>
              <p:tags r:id="rId32"/>
            </p:custDataLst>
          </p:nvPr>
        </p:nvSpPr>
        <p:spPr bwMode="auto">
          <a:xfrm>
            <a:off x="7570788" y="3219450"/>
            <a:ext cx="179388" cy="133350"/>
          </a:xfrm>
          <a:prstGeom prst="rect">
            <a:avLst/>
          </a:prstGeom>
          <a:solidFill>
            <a:schemeClr val="accent5"/>
          </a:solidFill>
          <a:ln w="1270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Прямоугольник 226">
            <a:extLst>
              <a:ext uri="{FF2B5EF4-FFF2-40B4-BE49-F238E27FC236}">
                <a16:creationId xmlns:a16="http://schemas.microsoft.com/office/drawing/2014/main" id="{7B490BC8-8BA2-12FE-D9D7-2689D597A831}"/>
              </a:ext>
            </a:extLst>
          </p:cNvPr>
          <p:cNvSpPr/>
          <p:nvPr>
            <p:custDataLst>
              <p:tags r:id="rId33"/>
            </p:custDataLst>
          </p:nvPr>
        </p:nvSpPr>
        <p:spPr bwMode="auto">
          <a:xfrm>
            <a:off x="7570788" y="3413125"/>
            <a:ext cx="179388" cy="133350"/>
          </a:xfrm>
          <a:prstGeom prst="rect">
            <a:avLst/>
          </a:prstGeom>
          <a:solidFill>
            <a:srgbClr val="007770"/>
          </a:solidFill>
          <a:ln w="1270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Прямоугольник 224">
            <a:extLst>
              <a:ext uri="{FF2B5EF4-FFF2-40B4-BE49-F238E27FC236}">
                <a16:creationId xmlns:a16="http://schemas.microsoft.com/office/drawing/2014/main" id="{F6450AA3-172A-0A13-9730-538443C53B51}"/>
              </a:ext>
            </a:extLst>
          </p:cNvPr>
          <p:cNvSpPr/>
          <p:nvPr>
            <p:custDataLst>
              <p:tags r:id="rId34"/>
            </p:custDataLst>
          </p:nvPr>
        </p:nvSpPr>
        <p:spPr bwMode="auto">
          <a:xfrm>
            <a:off x="7570788" y="3606800"/>
            <a:ext cx="179388" cy="133350"/>
          </a:xfrm>
          <a:prstGeom prst="rect">
            <a:avLst/>
          </a:prstGeom>
          <a:solidFill>
            <a:schemeClr val="accent3"/>
          </a:solidFill>
          <a:ln w="1270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 Placeholder 2">
            <a:extLst>
              <a:ext uri="{FF2B5EF4-FFF2-40B4-BE49-F238E27FC236}">
                <a16:creationId xmlns:a16="http://schemas.microsoft.com/office/drawing/2014/main" id="{23EF3F26-4D50-D5E5-D9DE-806F9AE47EBD}"/>
              </a:ext>
            </a:extLst>
          </p:cNvPr>
          <p:cNvSpPr>
            <a:spLocks noGrp="1"/>
          </p:cNvSpPr>
          <p:nvPr>
            <p:custDataLst>
              <p:tags r:id="rId35"/>
            </p:custDataLst>
          </p:nvPr>
        </p:nvSpPr>
        <p:spPr bwMode="auto">
          <a:xfrm>
            <a:off x="7800975" y="3232150"/>
            <a:ext cx="1119188"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0907D0A4-47D2-4346-8727-9C585FD8A26D}" type="datetime'''К''ол''-''в''''''''о ''''''оп''ер''а''т''''о''''''''ро''''в'">
              <a:rPr lang="ru-RU" altLang="en-US" sz="1000" smtClean="0">
                <a:solidFill>
                  <a:srgbClr val="000000"/>
                </a:solidFill>
              </a:rPr>
              <a:pPr/>
              <a:t>Кол-во операторов</a:t>
            </a:fld>
            <a:endParaRPr lang="en-US" sz="1000" dirty="0">
              <a:solidFill>
                <a:srgbClr val="000000"/>
              </a:solidFill>
            </a:endParaRPr>
          </a:p>
        </p:txBody>
      </p:sp>
      <p:sp>
        <p:nvSpPr>
          <p:cNvPr id="228" name="Text Placeholder 2">
            <a:extLst>
              <a:ext uri="{FF2B5EF4-FFF2-40B4-BE49-F238E27FC236}">
                <a16:creationId xmlns:a16="http://schemas.microsoft.com/office/drawing/2014/main" id="{778C4308-DDDB-110B-4DA1-F440EFF315CD}"/>
              </a:ext>
            </a:extLst>
          </p:cNvPr>
          <p:cNvSpPr>
            <a:spLocks noGrp="1"/>
          </p:cNvSpPr>
          <p:nvPr>
            <p:custDataLst>
              <p:tags r:id="rId36"/>
            </p:custDataLst>
          </p:nvPr>
        </p:nvSpPr>
        <p:spPr bwMode="auto">
          <a:xfrm>
            <a:off x="7800975" y="3425825"/>
            <a:ext cx="21304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745EDBAB-EF71-4C0F-99CB-7B09A1B3C585}" type="datetime'''''''''Ко''''л''-во оп''''ераторов'' на'' 10''0 тыс''. км^2'">
              <a:rPr lang="ru-RU" altLang="en-US" sz="1000" smtClean="0">
                <a:solidFill>
                  <a:srgbClr val="000000"/>
                </a:solidFill>
              </a:rPr>
              <a:pPr/>
              <a:t>Кол-во операторов на 100 тыс. км^2</a:t>
            </a:fld>
            <a:endParaRPr lang="en-US" sz="1000" dirty="0">
              <a:solidFill>
                <a:srgbClr val="000000"/>
              </a:solidFill>
            </a:endParaRPr>
          </a:p>
        </p:txBody>
      </p:sp>
      <p:sp>
        <p:nvSpPr>
          <p:cNvPr id="230" name="Text Placeholder 2">
            <a:extLst>
              <a:ext uri="{FF2B5EF4-FFF2-40B4-BE49-F238E27FC236}">
                <a16:creationId xmlns:a16="http://schemas.microsoft.com/office/drawing/2014/main" id="{CB280A8E-BFF9-B00A-C77E-D21EDC6F11EE}"/>
              </a:ext>
            </a:extLst>
          </p:cNvPr>
          <p:cNvSpPr>
            <a:spLocks noGrp="1"/>
          </p:cNvSpPr>
          <p:nvPr>
            <p:custDataLst>
              <p:tags r:id="rId37"/>
            </p:custDataLst>
          </p:nvPr>
        </p:nvSpPr>
        <p:spPr bwMode="auto">
          <a:xfrm>
            <a:off x="7800975" y="3619500"/>
            <a:ext cx="23971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12BAFBBA-5535-4CCF-8BBD-57BEEC78D125}" type="datetime'Кол''-во'' опер''атор''ов на'' ''5''0 ''''мл''н ''населе''ния'">
              <a:rPr lang="ru-RU" altLang="en-US" sz="1000" smtClean="0">
                <a:solidFill>
                  <a:srgbClr val="000000"/>
                </a:solidFill>
              </a:rPr>
              <a:pPr/>
              <a:t>Кол-во операторов на 50 млн населения</a:t>
            </a:fld>
            <a:endParaRPr lang="en-US" sz="1000" dirty="0">
              <a:solidFill>
                <a:srgbClr val="000000"/>
              </a:solidFill>
            </a:endParaRPr>
          </a:p>
        </p:txBody>
      </p:sp>
      <p:graphicFrame>
        <p:nvGraphicFramePr>
          <p:cNvPr id="319" name="Chart 3">
            <a:extLst>
              <a:ext uri="{FF2B5EF4-FFF2-40B4-BE49-F238E27FC236}">
                <a16:creationId xmlns:a16="http://schemas.microsoft.com/office/drawing/2014/main" id="{803C2647-4277-8903-8C8D-9131D543C1F9}"/>
              </a:ext>
            </a:extLst>
          </p:cNvPr>
          <p:cNvGraphicFramePr/>
          <p:nvPr>
            <p:custDataLst>
              <p:tags r:id="rId38"/>
            </p:custDataLst>
            <p:extLst>
              <p:ext uri="{D42A27DB-BD31-4B8C-83A1-F6EECF244321}">
                <p14:modId xmlns:p14="http://schemas.microsoft.com/office/powerpoint/2010/main" val="3273584600"/>
              </p:ext>
            </p:extLst>
          </p:nvPr>
        </p:nvGraphicFramePr>
        <p:xfrm>
          <a:off x="1157288" y="3881438"/>
          <a:ext cx="4148137" cy="2236787"/>
        </p:xfrm>
        <a:graphic>
          <a:graphicData uri="http://schemas.openxmlformats.org/drawingml/2006/chart">
            <c:chart xmlns:c="http://schemas.openxmlformats.org/drawingml/2006/chart" xmlns:r="http://schemas.openxmlformats.org/officeDocument/2006/relationships" r:id="rId55"/>
          </a:graphicData>
        </a:graphic>
      </p:graphicFrame>
      <p:sp>
        <p:nvSpPr>
          <p:cNvPr id="236" name="Text Placeholder 2">
            <a:extLst>
              <a:ext uri="{FF2B5EF4-FFF2-40B4-BE49-F238E27FC236}">
                <a16:creationId xmlns:a16="http://schemas.microsoft.com/office/drawing/2014/main" id="{C67D8159-C4BD-DD93-FB50-8010D1C0BD3C}"/>
              </a:ext>
            </a:extLst>
          </p:cNvPr>
          <p:cNvSpPr>
            <a:spLocks noGrp="1"/>
          </p:cNvSpPr>
          <p:nvPr>
            <p:custDataLst>
              <p:tags r:id="rId39"/>
            </p:custDataLst>
          </p:nvPr>
        </p:nvSpPr>
        <p:spPr bwMode="auto">
          <a:xfrm>
            <a:off x="862013" y="5711825"/>
            <a:ext cx="29210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FBBB2758-0C11-445E-B77D-5B712961C0CB}" type="datetime'''''''''''''''''С''''''''Ш''А'''''''''''">
              <a:rPr lang="ru-RU" altLang="en-US" sz="1000" smtClean="0">
                <a:solidFill>
                  <a:srgbClr val="000000"/>
                </a:solidFill>
              </a:rPr>
              <a:pPr/>
              <a:t>США</a:t>
            </a:fld>
            <a:endParaRPr lang="en-US" sz="1000" dirty="0">
              <a:solidFill>
                <a:srgbClr val="000000"/>
              </a:solidFill>
            </a:endParaRPr>
          </a:p>
        </p:txBody>
      </p:sp>
      <p:sp>
        <p:nvSpPr>
          <p:cNvPr id="234" name="Text Placeholder 2">
            <a:extLst>
              <a:ext uri="{FF2B5EF4-FFF2-40B4-BE49-F238E27FC236}">
                <a16:creationId xmlns:a16="http://schemas.microsoft.com/office/drawing/2014/main" id="{EE3896C8-D36B-1B1A-FC97-6431507540CB}"/>
              </a:ext>
            </a:extLst>
          </p:cNvPr>
          <p:cNvSpPr>
            <a:spLocks noGrp="1"/>
          </p:cNvSpPr>
          <p:nvPr>
            <p:custDataLst>
              <p:tags r:id="rId40"/>
            </p:custDataLst>
          </p:nvPr>
        </p:nvSpPr>
        <p:spPr bwMode="auto">
          <a:xfrm>
            <a:off x="723900" y="4157663"/>
            <a:ext cx="430213"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2A70955A-CCCC-4334-AEFA-272F5A6F8327}" type="datetime'Е''''в''''''''''''''''''''''''''''''ро''''''''''п''''''''''а'">
              <a:rPr lang="ru-RU" altLang="en-US" sz="1000" smtClean="0">
                <a:solidFill>
                  <a:srgbClr val="000000"/>
                </a:solidFill>
              </a:rPr>
              <a:pPr/>
              <a:t>Европа</a:t>
            </a:fld>
            <a:endParaRPr lang="en-US" sz="1000" dirty="0">
              <a:solidFill>
                <a:srgbClr val="000000"/>
              </a:solidFill>
            </a:endParaRPr>
          </a:p>
        </p:txBody>
      </p:sp>
      <p:sp>
        <p:nvSpPr>
          <p:cNvPr id="235" name="Text Placeholder 2">
            <a:extLst>
              <a:ext uri="{FF2B5EF4-FFF2-40B4-BE49-F238E27FC236}">
                <a16:creationId xmlns:a16="http://schemas.microsoft.com/office/drawing/2014/main" id="{73E4E172-23CC-F290-F63F-6CFE6AE63DD4}"/>
              </a:ext>
            </a:extLst>
          </p:cNvPr>
          <p:cNvSpPr>
            <a:spLocks noGrp="1"/>
          </p:cNvSpPr>
          <p:nvPr>
            <p:custDataLst>
              <p:tags r:id="rId41"/>
            </p:custDataLst>
          </p:nvPr>
        </p:nvSpPr>
        <p:spPr bwMode="gray">
          <a:xfrm>
            <a:off x="5248275" y="5711825"/>
            <a:ext cx="1746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BF31E06D-D2A8-4D52-9A41-229BB3EFC7AE}" type="datetime'''8''''''''''7'''''''''''''''''''''''''''''''''''''''''''''">
              <a:rPr lang="en-US" altLang="en-US" sz="1000" smtClean="0">
                <a:solidFill>
                  <a:srgbClr val="000000"/>
                </a:solidFill>
              </a:rPr>
              <a:pPr/>
              <a:t>87</a:t>
            </a:fld>
            <a:endParaRPr lang="en-US" sz="1000" dirty="0">
              <a:solidFill>
                <a:srgbClr val="000000"/>
              </a:solidFill>
            </a:endParaRPr>
          </a:p>
        </p:txBody>
      </p:sp>
      <p:sp>
        <p:nvSpPr>
          <p:cNvPr id="232" name="Text Placeholder 2">
            <a:extLst>
              <a:ext uri="{FF2B5EF4-FFF2-40B4-BE49-F238E27FC236}">
                <a16:creationId xmlns:a16="http://schemas.microsoft.com/office/drawing/2014/main" id="{EE5C204A-265D-D949-71A7-EE47E4C6DDCD}"/>
              </a:ext>
            </a:extLst>
          </p:cNvPr>
          <p:cNvSpPr>
            <a:spLocks noGrp="1"/>
          </p:cNvSpPr>
          <p:nvPr>
            <p:custDataLst>
              <p:tags r:id="rId42"/>
            </p:custDataLst>
          </p:nvPr>
        </p:nvSpPr>
        <p:spPr bwMode="auto">
          <a:xfrm>
            <a:off x="344488" y="4675188"/>
            <a:ext cx="8096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798DA9FE-4D4E-4196-8DE9-E73F3B6F1770}" type="datetime'''''''Ю''''''ж''''''''н''''''ая'' ''''''''''Ко''рея'''''">
              <a:rPr lang="ru-RU" altLang="en-US" sz="1000" smtClean="0">
                <a:solidFill>
                  <a:srgbClr val="000000"/>
                </a:solidFill>
              </a:rPr>
              <a:pPr/>
              <a:t>Южная Корея</a:t>
            </a:fld>
            <a:endParaRPr lang="en-US" sz="1000" dirty="0">
              <a:solidFill>
                <a:srgbClr val="000000"/>
              </a:solidFill>
            </a:endParaRPr>
          </a:p>
        </p:txBody>
      </p:sp>
      <p:sp>
        <p:nvSpPr>
          <p:cNvPr id="237" name="Text Placeholder 2">
            <a:extLst>
              <a:ext uri="{FF2B5EF4-FFF2-40B4-BE49-F238E27FC236}">
                <a16:creationId xmlns:a16="http://schemas.microsoft.com/office/drawing/2014/main" id="{C1F84A6C-F1E6-DB12-861C-A1A0DD749827}"/>
              </a:ext>
            </a:extLst>
          </p:cNvPr>
          <p:cNvSpPr>
            <a:spLocks noGrp="1"/>
          </p:cNvSpPr>
          <p:nvPr>
            <p:custDataLst>
              <p:tags r:id="rId43"/>
            </p:custDataLst>
          </p:nvPr>
        </p:nvSpPr>
        <p:spPr bwMode="auto">
          <a:xfrm>
            <a:off x="714375" y="5194300"/>
            <a:ext cx="439738"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lgn="r">
              <a:spcBef>
                <a:spcPct val="0"/>
              </a:spcBef>
              <a:spcAft>
                <a:spcPct val="0"/>
              </a:spcAft>
              <a:buNone/>
            </a:pPr>
            <a:fld id="{8E1658AD-8633-423F-B7DF-C7A4B9BE7214}" type="datetime'''Я''''''''''п''о''''''''''н''и''''''''''''''я'''''''">
              <a:rPr lang="ru-RU" altLang="en-US" sz="1000" smtClean="0">
                <a:solidFill>
                  <a:srgbClr val="000000"/>
                </a:solidFill>
              </a:rPr>
              <a:pPr/>
              <a:t>Япония</a:t>
            </a:fld>
            <a:endParaRPr lang="en-US" sz="1000" dirty="0">
              <a:solidFill>
                <a:srgbClr val="000000"/>
              </a:solidFill>
            </a:endParaRPr>
          </a:p>
        </p:txBody>
      </p:sp>
      <p:sp>
        <p:nvSpPr>
          <p:cNvPr id="238" name="Text Placeholder 2">
            <a:extLst>
              <a:ext uri="{FF2B5EF4-FFF2-40B4-BE49-F238E27FC236}">
                <a16:creationId xmlns:a16="http://schemas.microsoft.com/office/drawing/2014/main" id="{DDBB45A0-F947-4DF1-D4CA-1BC73F5E4813}"/>
              </a:ext>
            </a:extLst>
          </p:cNvPr>
          <p:cNvSpPr>
            <a:spLocks noGrp="1"/>
          </p:cNvSpPr>
          <p:nvPr>
            <p:custDataLst>
              <p:tags r:id="rId44"/>
            </p:custDataLst>
          </p:nvPr>
        </p:nvSpPr>
        <p:spPr bwMode="gray">
          <a:xfrm>
            <a:off x="2908300" y="4157663"/>
            <a:ext cx="1746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B5490A88-3A70-4760-ADAD-A8169670594D}" type="datetime'''3''''''''''''''''6'''''''''">
              <a:rPr lang="en-US" altLang="en-US" sz="1000" smtClean="0">
                <a:solidFill>
                  <a:srgbClr val="000000"/>
                </a:solidFill>
              </a:rPr>
              <a:pPr/>
              <a:t>36</a:t>
            </a:fld>
            <a:endParaRPr lang="en-US" sz="1000" dirty="0">
              <a:solidFill>
                <a:srgbClr val="000000"/>
              </a:solidFill>
            </a:endParaRPr>
          </a:p>
        </p:txBody>
      </p:sp>
      <p:sp>
        <p:nvSpPr>
          <p:cNvPr id="233" name="Text Placeholder 2">
            <a:extLst>
              <a:ext uri="{FF2B5EF4-FFF2-40B4-BE49-F238E27FC236}">
                <a16:creationId xmlns:a16="http://schemas.microsoft.com/office/drawing/2014/main" id="{49342867-922E-13D6-295C-A64D4F4B538A}"/>
              </a:ext>
            </a:extLst>
          </p:cNvPr>
          <p:cNvSpPr>
            <a:spLocks noGrp="1"/>
          </p:cNvSpPr>
          <p:nvPr>
            <p:custDataLst>
              <p:tags r:id="rId45"/>
            </p:custDataLst>
          </p:nvPr>
        </p:nvSpPr>
        <p:spPr bwMode="gray">
          <a:xfrm>
            <a:off x="3005138" y="4675188"/>
            <a:ext cx="1746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296AAAAD-A721-438E-BF8B-FA49DE370507}" type="datetime'3''8'''''''''''''''''''''">
              <a:rPr lang="en-US" altLang="en-US" sz="1000" smtClean="0">
                <a:solidFill>
                  <a:srgbClr val="000000"/>
                </a:solidFill>
              </a:rPr>
              <a:pPr/>
              <a:t>38</a:t>
            </a:fld>
            <a:endParaRPr lang="en-US" sz="1000" dirty="0">
              <a:solidFill>
                <a:srgbClr val="000000"/>
              </a:solidFill>
            </a:endParaRPr>
          </a:p>
        </p:txBody>
      </p:sp>
      <p:sp>
        <p:nvSpPr>
          <p:cNvPr id="239" name="Text Placeholder 2">
            <a:extLst>
              <a:ext uri="{FF2B5EF4-FFF2-40B4-BE49-F238E27FC236}">
                <a16:creationId xmlns:a16="http://schemas.microsoft.com/office/drawing/2014/main" id="{AC716288-1BC3-3216-4F0F-E0D54CA6887F}"/>
              </a:ext>
            </a:extLst>
          </p:cNvPr>
          <p:cNvSpPr>
            <a:spLocks noGrp="1"/>
          </p:cNvSpPr>
          <p:nvPr>
            <p:custDataLst>
              <p:tags r:id="rId46"/>
            </p:custDataLst>
          </p:nvPr>
        </p:nvSpPr>
        <p:spPr bwMode="gray">
          <a:xfrm>
            <a:off x="4025900" y="5194300"/>
            <a:ext cx="174625"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17463" tIns="0" rIns="17463"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60627A77-F627-4FEB-B6DE-B47921581A32}" type="datetime'''''''6''''''''''''''''''0'''''''''''''''''''''">
              <a:rPr lang="en-US" altLang="en-US" sz="1000" smtClean="0">
                <a:solidFill>
                  <a:srgbClr val="000000"/>
                </a:solidFill>
              </a:rPr>
              <a:pPr/>
              <a:t>60</a:t>
            </a:fld>
            <a:endParaRPr lang="en-US" sz="1000" dirty="0">
              <a:solidFill>
                <a:srgbClr val="000000"/>
              </a:solidFill>
            </a:endParaRPr>
          </a:p>
        </p:txBody>
      </p:sp>
      <p:sp>
        <p:nvSpPr>
          <p:cNvPr id="241" name="Прямоугольник 240">
            <a:extLst>
              <a:ext uri="{FF2B5EF4-FFF2-40B4-BE49-F238E27FC236}">
                <a16:creationId xmlns:a16="http://schemas.microsoft.com/office/drawing/2014/main" id="{69515405-7E70-8219-2813-20A7219A0E35}"/>
              </a:ext>
            </a:extLst>
          </p:cNvPr>
          <p:cNvSpPr/>
          <p:nvPr>
            <p:custDataLst>
              <p:tags r:id="rId47"/>
            </p:custDataLst>
          </p:nvPr>
        </p:nvSpPr>
        <p:spPr bwMode="auto">
          <a:xfrm>
            <a:off x="3333750" y="4435475"/>
            <a:ext cx="179388" cy="133350"/>
          </a:xfrm>
          <a:prstGeom prst="rect">
            <a:avLst/>
          </a:prstGeom>
          <a:solidFill>
            <a:schemeClr val="accent1"/>
          </a:solidFill>
          <a:ln w="12700" cap="flat" cmpd="sng" algn="ctr">
            <a:noFill/>
            <a:prstDash val="solid"/>
            <a:round/>
            <a:headEnd type="none" w="med" len="med"/>
            <a:tailEnd type="none" w="med" len="med"/>
          </a:ln>
          <a:effectLst/>
          <a:extLst>
            <a:ext uri="{91240B29-F687-4F45-9708-019B960494DF}">
              <a14:hiddenLine xmlns:a14="http://schemas.microsoft.com/office/drawing/2010/main" w="12700" cap="flat" cmpd="sng" algn="ctr">
                <a:solidFill>
                  <a:schemeClr val="accent1">
                    <a:shade val="50000"/>
                  </a:schemeClr>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Прямоугольник 239">
            <a:extLst>
              <a:ext uri="{FF2B5EF4-FFF2-40B4-BE49-F238E27FC236}">
                <a16:creationId xmlns:a16="http://schemas.microsoft.com/office/drawing/2014/main" id="{E5BFF28D-2DB7-24C7-875A-205EE6DC6EEE}"/>
              </a:ext>
            </a:extLst>
          </p:cNvPr>
          <p:cNvSpPr/>
          <p:nvPr>
            <p:custDataLst>
              <p:tags r:id="rId48"/>
            </p:custDataLst>
          </p:nvPr>
        </p:nvSpPr>
        <p:spPr bwMode="auto">
          <a:xfrm>
            <a:off x="3333750" y="4241800"/>
            <a:ext cx="179388" cy="133350"/>
          </a:xfrm>
          <a:prstGeom prst="rect">
            <a:avLst/>
          </a:prstGeom>
          <a:solidFill>
            <a:srgbClr val="364D6E"/>
          </a:solidFill>
          <a:ln w="12700" cap="flat"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Text Placeholder 2">
            <a:extLst>
              <a:ext uri="{FF2B5EF4-FFF2-40B4-BE49-F238E27FC236}">
                <a16:creationId xmlns:a16="http://schemas.microsoft.com/office/drawing/2014/main" id="{698C7BC5-3983-43C3-DD54-84CBB7D92DB9}"/>
              </a:ext>
            </a:extLst>
          </p:cNvPr>
          <p:cNvSpPr>
            <a:spLocks noGrp="1"/>
          </p:cNvSpPr>
          <p:nvPr>
            <p:custDataLst>
              <p:tags r:id="rId49"/>
            </p:custDataLst>
          </p:nvPr>
        </p:nvSpPr>
        <p:spPr bwMode="auto">
          <a:xfrm>
            <a:off x="3563938" y="4448175"/>
            <a:ext cx="2071688"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B7265C77-6F31-4791-9C91-81ADB76466F5}" type="datetime'ARP''''U для ''''м''о''б''ильной связи ''''''(''Евро)'''''">
              <a:rPr lang="ru-RU" altLang="en-US" sz="1000" smtClean="0">
                <a:solidFill>
                  <a:srgbClr val="000000"/>
                </a:solidFill>
              </a:rPr>
              <a:pPr/>
              <a:t>ARPU для мобильной связи (Евро)</a:t>
            </a:fld>
            <a:endParaRPr lang="en-US" sz="1000" dirty="0">
              <a:solidFill>
                <a:srgbClr val="000000"/>
              </a:solidFill>
            </a:endParaRPr>
          </a:p>
        </p:txBody>
      </p:sp>
      <p:sp>
        <p:nvSpPr>
          <p:cNvPr id="242" name="Text Placeholder 2">
            <a:extLst>
              <a:ext uri="{FF2B5EF4-FFF2-40B4-BE49-F238E27FC236}">
                <a16:creationId xmlns:a16="http://schemas.microsoft.com/office/drawing/2014/main" id="{321722F8-0EC9-FB2E-27B9-5D7064E992AA}"/>
              </a:ext>
            </a:extLst>
          </p:cNvPr>
          <p:cNvSpPr>
            <a:spLocks noGrp="1"/>
          </p:cNvSpPr>
          <p:nvPr>
            <p:custDataLst>
              <p:tags r:id="rId50"/>
            </p:custDataLst>
          </p:nvPr>
        </p:nvSpPr>
        <p:spPr bwMode="auto">
          <a:xfrm>
            <a:off x="3563938" y="4254500"/>
            <a:ext cx="2343150" cy="130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marL="0" indent="0">
              <a:spcBef>
                <a:spcPct val="0"/>
              </a:spcBef>
              <a:spcAft>
                <a:spcPct val="0"/>
              </a:spcAft>
              <a:buNone/>
            </a:pPr>
            <a:fld id="{1B8964C7-9CD4-40E1-BECA-203C141715E2}" type="datetime'ARPU ''''д''''ля фиксир''ован''''ной ''связ''''и (Е''вр''о)'">
              <a:rPr lang="ru-RU" altLang="en-US" sz="1000" smtClean="0">
                <a:solidFill>
                  <a:srgbClr val="000000"/>
                </a:solidFill>
              </a:rPr>
              <a:pPr/>
              <a:t>ARPU для фиксированной связи (Евро)</a:t>
            </a:fld>
            <a:endParaRPr lang="en-US" sz="1000" dirty="0">
              <a:solidFill>
                <a:srgbClr val="000000"/>
              </a:solidFill>
            </a:endParaRPr>
          </a:p>
        </p:txBody>
      </p:sp>
      <p:sp>
        <p:nvSpPr>
          <p:cNvPr id="244" name="TextBox 243">
            <a:extLst>
              <a:ext uri="{FF2B5EF4-FFF2-40B4-BE49-F238E27FC236}">
                <a16:creationId xmlns:a16="http://schemas.microsoft.com/office/drawing/2014/main" id="{3DE62123-74E8-714F-A6F9-0CFFEF90CCE6}"/>
              </a:ext>
            </a:extLst>
          </p:cNvPr>
          <p:cNvSpPr txBox="1"/>
          <p:nvPr/>
        </p:nvSpPr>
        <p:spPr>
          <a:xfrm>
            <a:off x="6450013" y="6150293"/>
            <a:ext cx="5627688" cy="461963"/>
          </a:xfrm>
          <a:prstGeom prst="rect">
            <a:avLst/>
          </a:prstGeom>
          <a:noFill/>
        </p:spPr>
        <p:txBody>
          <a:bodyPr wrap="square">
            <a:spAutoFit/>
          </a:bodyPr>
          <a:lstStyle/>
          <a:p>
            <a:r>
              <a:rPr lang="ru-RU" sz="1200" dirty="0"/>
              <a:t>Рис. 4 – Количество групп операторов с более чем 500 000 абонентами мобильной связи, Европа, Япония, Южная Корея, США, 2021 г.</a:t>
            </a:r>
            <a:endParaRPr lang="en-US" sz="1200" dirty="0"/>
          </a:p>
        </p:txBody>
      </p:sp>
      <p:sp>
        <p:nvSpPr>
          <p:cNvPr id="245" name="TextBox 244">
            <a:extLst>
              <a:ext uri="{FF2B5EF4-FFF2-40B4-BE49-F238E27FC236}">
                <a16:creationId xmlns:a16="http://schemas.microsoft.com/office/drawing/2014/main" id="{606B4D25-87C1-3846-5AFD-8DD00E5CDC44}"/>
              </a:ext>
            </a:extLst>
          </p:cNvPr>
          <p:cNvSpPr txBox="1"/>
          <p:nvPr/>
        </p:nvSpPr>
        <p:spPr>
          <a:xfrm>
            <a:off x="271463" y="6147889"/>
            <a:ext cx="6096000" cy="276225"/>
          </a:xfrm>
          <a:prstGeom prst="rect">
            <a:avLst/>
          </a:prstGeom>
          <a:noFill/>
        </p:spPr>
        <p:txBody>
          <a:bodyPr wrap="square">
            <a:spAutoFit/>
          </a:bodyPr>
          <a:lstStyle/>
          <a:p>
            <a:r>
              <a:rPr lang="ru-RU" sz="1200" dirty="0"/>
              <a:t>Рис. 3 – ARPU в Европе, Японии, Южной Корее, США, 2020 г.</a:t>
            </a:r>
            <a:endParaRPr lang="en-US" sz="1200" dirty="0"/>
          </a:p>
        </p:txBody>
      </p:sp>
      <p:cxnSp>
        <p:nvCxnSpPr>
          <p:cNvPr id="246" name="Прямая соединительная линия 245">
            <a:extLst>
              <a:ext uri="{FF2B5EF4-FFF2-40B4-BE49-F238E27FC236}">
                <a16:creationId xmlns:a16="http://schemas.microsoft.com/office/drawing/2014/main" id="{6B070DFC-782C-EFB8-0644-9527BAA40271}"/>
              </a:ext>
            </a:extLst>
          </p:cNvPr>
          <p:cNvCxnSpPr>
            <a:cxnSpLocks/>
          </p:cNvCxnSpPr>
          <p:nvPr/>
        </p:nvCxnSpPr>
        <p:spPr>
          <a:xfrm>
            <a:off x="6119810" y="3013075"/>
            <a:ext cx="0" cy="3518354"/>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6873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Объект 27" hidden="1">
            <a:extLst>
              <a:ext uri="{FF2B5EF4-FFF2-40B4-BE49-F238E27FC236}">
                <a16:creationId xmlns:a16="http://schemas.microsoft.com/office/drawing/2014/main" id="{533E1ABB-C981-B7D9-8EEA-D8BD3899450B}"/>
              </a:ext>
            </a:extLst>
          </p:cNvPr>
          <p:cNvGraphicFramePr>
            <a:graphicFrameLocks noChangeAspect="1"/>
          </p:cNvGraphicFramePr>
          <p:nvPr>
            <p:custDataLst>
              <p:tags r:id="rId1"/>
            </p:custDataLst>
            <p:extLst>
              <p:ext uri="{D42A27DB-BD31-4B8C-83A1-F6EECF244321}">
                <p14:modId xmlns:p14="http://schemas.microsoft.com/office/powerpoint/2010/main" val="12349935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3" imgW="415" imgH="416" progId="TCLayout.ActiveDocument.1">
                  <p:embed/>
                </p:oleObj>
              </mc:Choice>
              <mc:Fallback>
                <p:oleObj name="Слайд think-cell" r:id="rId3" imgW="415" imgH="416" progId="TCLayout.ActiveDocument.1">
                  <p:embed/>
                  <p:pic>
                    <p:nvPicPr>
                      <p:cNvPr id="28" name="Объект 27" hidden="1">
                        <a:extLst>
                          <a:ext uri="{FF2B5EF4-FFF2-40B4-BE49-F238E27FC236}">
                            <a16:creationId xmlns:a16="http://schemas.microsoft.com/office/drawing/2014/main" id="{533E1ABB-C981-B7D9-8EEA-D8BD3899450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4" name="TextBox 63"/>
          <p:cNvSpPr txBox="1"/>
          <p:nvPr/>
        </p:nvSpPr>
        <p:spPr>
          <a:xfrm>
            <a:off x="539560" y="1108221"/>
            <a:ext cx="10041552"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Определение ключевых страновых различий цифровой трансформации рынка телекоммуникаций в ЕС</a:t>
            </a:r>
            <a:endParaRPr dirty="0"/>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8</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graphicFrame>
        <p:nvGraphicFramePr>
          <p:cNvPr id="30" name="Таблица 29">
            <a:extLst>
              <a:ext uri="{FF2B5EF4-FFF2-40B4-BE49-F238E27FC236}">
                <a16:creationId xmlns:a16="http://schemas.microsoft.com/office/drawing/2014/main" id="{372FAD07-6D5C-C748-B714-204354103733}"/>
              </a:ext>
            </a:extLst>
          </p:cNvPr>
          <p:cNvGraphicFramePr>
            <a:graphicFrameLocks noGrp="1"/>
          </p:cNvGraphicFramePr>
          <p:nvPr>
            <p:extLst>
              <p:ext uri="{D42A27DB-BD31-4B8C-83A1-F6EECF244321}">
                <p14:modId xmlns:p14="http://schemas.microsoft.com/office/powerpoint/2010/main" val="3387308829"/>
              </p:ext>
            </p:extLst>
          </p:nvPr>
        </p:nvGraphicFramePr>
        <p:xfrm>
          <a:off x="456143" y="2027161"/>
          <a:ext cx="4766627" cy="4603750"/>
        </p:xfrm>
        <a:graphic>
          <a:graphicData uri="http://schemas.openxmlformats.org/drawingml/2006/table">
            <a:tbl>
              <a:tblPr firstRow="1" firstCol="1" bandRow="1"/>
              <a:tblGrid>
                <a:gridCol w="976257">
                  <a:extLst>
                    <a:ext uri="{9D8B030D-6E8A-4147-A177-3AD203B41FA5}">
                      <a16:colId xmlns:a16="http://schemas.microsoft.com/office/drawing/2014/main" val="2532096072"/>
                    </a:ext>
                  </a:extLst>
                </a:gridCol>
                <a:gridCol w="643686">
                  <a:extLst>
                    <a:ext uri="{9D8B030D-6E8A-4147-A177-3AD203B41FA5}">
                      <a16:colId xmlns:a16="http://schemas.microsoft.com/office/drawing/2014/main" val="1071105033"/>
                    </a:ext>
                  </a:extLst>
                </a:gridCol>
                <a:gridCol w="766388">
                  <a:extLst>
                    <a:ext uri="{9D8B030D-6E8A-4147-A177-3AD203B41FA5}">
                      <a16:colId xmlns:a16="http://schemas.microsoft.com/office/drawing/2014/main" val="223942619"/>
                    </a:ext>
                  </a:extLst>
                </a:gridCol>
                <a:gridCol w="766388">
                  <a:extLst>
                    <a:ext uri="{9D8B030D-6E8A-4147-A177-3AD203B41FA5}">
                      <a16:colId xmlns:a16="http://schemas.microsoft.com/office/drawing/2014/main" val="479598872"/>
                    </a:ext>
                  </a:extLst>
                </a:gridCol>
                <a:gridCol w="643686">
                  <a:extLst>
                    <a:ext uri="{9D8B030D-6E8A-4147-A177-3AD203B41FA5}">
                      <a16:colId xmlns:a16="http://schemas.microsoft.com/office/drawing/2014/main" val="3996989610"/>
                    </a:ext>
                  </a:extLst>
                </a:gridCol>
                <a:gridCol w="970222">
                  <a:extLst>
                    <a:ext uri="{9D8B030D-6E8A-4147-A177-3AD203B41FA5}">
                      <a16:colId xmlns:a16="http://schemas.microsoft.com/office/drawing/2014/main" val="254589149"/>
                    </a:ext>
                  </a:extLst>
                </a:gridCol>
              </a:tblGrid>
              <a:tr h="184150">
                <a:tc>
                  <a:txBody>
                    <a:bodyPr/>
                    <a:lstStyle/>
                    <a:p>
                      <a:pP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MОБ</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ПФИКС</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ОФИКС</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ИЦ</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Расстояние</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9623107"/>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Болгария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-0,924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0,756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3721725"/>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Италия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-0,378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-1,090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-1,057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0,555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608431"/>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Литва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-1,158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-0,978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-0,336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0,464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0,672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715076"/>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-0,820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-0,820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0,544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3856878"/>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Ирландия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0,318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0,941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-0,458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4891183"/>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Люксембург</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-0,070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1,476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0,231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8853755"/>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Испания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0,402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1,190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1,165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0,342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0,393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1612516"/>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Швеция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0,285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1,584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0,698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1984153"/>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0,234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0,041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827517"/>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Бельгия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-0,904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0,414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-1,452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0,594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199893"/>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Мальта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-0,927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0,804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1,683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-0,926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0,815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889329"/>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Португалия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-1,192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0,994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0,824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-1,518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0,329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7734805"/>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0,933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0,974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4200181"/>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Франция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-0,216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0,084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-0,940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0,769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0,210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782097"/>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Словакия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-0,274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-0,325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-0,871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0,728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0,210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527394"/>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-0,245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-0,906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0,748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955117"/>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Дания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2,971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0,920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1,353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-0,703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0,500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661025"/>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Нидерланды</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1,981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0,908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-0,607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0,500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102140"/>
                  </a:ext>
                </a:extLst>
              </a:tr>
              <a:tr h="184150">
                <a:tc>
                  <a:txBody>
                    <a:bodyPr/>
                    <a:lstStyle/>
                    <a:p>
                      <a:pP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С5</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2,476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0,914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-0,655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420964"/>
                  </a:ext>
                </a:extLst>
              </a:tr>
              <a:tr h="184150">
                <a:tc>
                  <a:txBody>
                    <a:bodyPr/>
                    <a:lstStyle/>
                    <a:p>
                      <a:pPr>
                        <a:lnSpc>
                          <a:spcPct val="107000"/>
                        </a:lnSpc>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Хорватия</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0,316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-1,164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-0,728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-0,714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0,958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9541486"/>
                  </a:ext>
                </a:extLst>
              </a:tr>
              <a:tr h="184150">
                <a:tc>
                  <a:txBody>
                    <a:bodyPr/>
                    <a:lstStyle/>
                    <a:p>
                      <a:pPr>
                        <a:lnSpc>
                          <a:spcPct val="107000"/>
                        </a:lnSpc>
                      </a:pPr>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Кипр</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-0,063</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-0,142</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-1,160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-2,190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321152"/>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Чехия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-0,179</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-0,039</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-0,965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-0,774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0,815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69181"/>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Греция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0,131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-1,079</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-2,119</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-1,266</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0,999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171931"/>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0,051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-0,606</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-1,243</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-1,236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5856442"/>
                  </a:ext>
                </a:extLst>
              </a:tr>
            </a:tbl>
          </a:graphicData>
        </a:graphic>
      </p:graphicFrame>
      <p:graphicFrame>
        <p:nvGraphicFramePr>
          <p:cNvPr id="231" name="Таблица 230">
            <a:extLst>
              <a:ext uri="{FF2B5EF4-FFF2-40B4-BE49-F238E27FC236}">
                <a16:creationId xmlns:a16="http://schemas.microsoft.com/office/drawing/2014/main" id="{5F875AB2-9829-A24E-A8A9-9A18164CE094}"/>
              </a:ext>
            </a:extLst>
          </p:cNvPr>
          <p:cNvGraphicFramePr>
            <a:graphicFrameLocks noGrp="1"/>
          </p:cNvGraphicFramePr>
          <p:nvPr>
            <p:extLst>
              <p:ext uri="{D42A27DB-BD31-4B8C-83A1-F6EECF244321}">
                <p14:modId xmlns:p14="http://schemas.microsoft.com/office/powerpoint/2010/main" val="486198148"/>
              </p:ext>
            </p:extLst>
          </p:nvPr>
        </p:nvGraphicFramePr>
        <p:xfrm>
          <a:off x="5447270" y="2027161"/>
          <a:ext cx="4667541" cy="2393950"/>
        </p:xfrm>
        <a:graphic>
          <a:graphicData uri="http://schemas.openxmlformats.org/drawingml/2006/table">
            <a:tbl>
              <a:tblPr firstRow="1" firstCol="1" bandRow="1"/>
              <a:tblGrid>
                <a:gridCol w="955963">
                  <a:extLst>
                    <a:ext uri="{9D8B030D-6E8A-4147-A177-3AD203B41FA5}">
                      <a16:colId xmlns:a16="http://schemas.microsoft.com/office/drawing/2014/main" val="84802406"/>
                    </a:ext>
                  </a:extLst>
                </a:gridCol>
                <a:gridCol w="630305">
                  <a:extLst>
                    <a:ext uri="{9D8B030D-6E8A-4147-A177-3AD203B41FA5}">
                      <a16:colId xmlns:a16="http://schemas.microsoft.com/office/drawing/2014/main" val="1372537140"/>
                    </a:ext>
                  </a:extLst>
                </a:gridCol>
                <a:gridCol w="750457">
                  <a:extLst>
                    <a:ext uri="{9D8B030D-6E8A-4147-A177-3AD203B41FA5}">
                      <a16:colId xmlns:a16="http://schemas.microsoft.com/office/drawing/2014/main" val="1173917368"/>
                    </a:ext>
                  </a:extLst>
                </a:gridCol>
                <a:gridCol w="750457">
                  <a:extLst>
                    <a:ext uri="{9D8B030D-6E8A-4147-A177-3AD203B41FA5}">
                      <a16:colId xmlns:a16="http://schemas.microsoft.com/office/drawing/2014/main" val="2828670964"/>
                    </a:ext>
                  </a:extLst>
                </a:gridCol>
                <a:gridCol w="630305">
                  <a:extLst>
                    <a:ext uri="{9D8B030D-6E8A-4147-A177-3AD203B41FA5}">
                      <a16:colId xmlns:a16="http://schemas.microsoft.com/office/drawing/2014/main" val="3702423052"/>
                    </a:ext>
                  </a:extLst>
                </a:gridCol>
                <a:gridCol w="950054">
                  <a:extLst>
                    <a:ext uri="{9D8B030D-6E8A-4147-A177-3AD203B41FA5}">
                      <a16:colId xmlns:a16="http://schemas.microsoft.com/office/drawing/2014/main" val="747639889"/>
                    </a:ext>
                  </a:extLst>
                </a:gridCol>
              </a:tblGrid>
              <a:tr h="184150">
                <a:tc>
                  <a:txBody>
                    <a:bodyPr/>
                    <a:lstStyle/>
                    <a:p>
                      <a:pPr>
                        <a:lnSpc>
                          <a:spcPct val="107000"/>
                        </a:lnSpc>
                      </a:pP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MОБ</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ПФИКС</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ОФИКС</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ИЦ</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pPr>
                      <a:r>
                        <a:rPr lang="ru-RU"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Расстояние</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9490931"/>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Эстония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-1,118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-0,234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0,274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0,477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0,903</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0598453"/>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Латвия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-0,830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-0,928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0,968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0,890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2652549"/>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Польша</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-1,067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-0,547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-0,293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1,553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0,722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48882"/>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Румыния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-0,559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-0,198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0,421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2,253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1,038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498530"/>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-0,894</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-0,477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0,361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1,313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796738"/>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Австрия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1,458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-1,047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-1,001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0,742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0,572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694718"/>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Финляндия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0,840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-1,559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-0,229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0,481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0,572</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767980"/>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1,149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-1,303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0,611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996025"/>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Германия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0,920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0,671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-0,153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0,526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0,675</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9319916"/>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Венгрия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1,673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-0,568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-0,370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006791"/>
                  </a:ext>
                </a:extLst>
              </a:tr>
              <a:tr h="184150">
                <a:tc>
                  <a:txBody>
                    <a:bodyPr/>
                    <a:lstStyle/>
                    <a:p>
                      <a:pPr>
                        <a:lnSpc>
                          <a:spcPct val="107000"/>
                        </a:lnSpc>
                      </a:pPr>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Словения</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0,333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-0,093</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0,037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0,226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pPr>
                      <a:r>
                        <a:rPr lang="ru-RU"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0,891</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812398"/>
                  </a:ext>
                </a:extLst>
              </a:tr>
              <a:tr h="184150">
                <a:tc>
                  <a:txBody>
                    <a:bodyPr/>
                    <a:lstStyle/>
                    <a:p>
                      <a:pP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С9</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0,386</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0,750</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-0,228</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a:lnSpc>
                          <a:spcPct val="107000"/>
                        </a:lnSpc>
                      </a:pPr>
                      <a:r>
                        <a:rPr lang="ru-RU"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0,127</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pPr>
                      <a:r>
                        <a:rPr lang="ru-RU"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8798419"/>
                  </a:ext>
                </a:extLst>
              </a:tr>
            </a:tbl>
          </a:graphicData>
        </a:graphic>
      </p:graphicFrame>
      <p:graphicFrame>
        <p:nvGraphicFramePr>
          <p:cNvPr id="249" name="Таблица 248">
            <a:extLst>
              <a:ext uri="{FF2B5EF4-FFF2-40B4-BE49-F238E27FC236}">
                <a16:creationId xmlns:a16="http://schemas.microsoft.com/office/drawing/2014/main" id="{CC42B4FB-5815-F993-2C5B-1DDFEE5FDDD7}"/>
              </a:ext>
            </a:extLst>
          </p:cNvPr>
          <p:cNvGraphicFramePr>
            <a:graphicFrameLocks noGrp="1"/>
          </p:cNvGraphicFramePr>
          <p:nvPr>
            <p:extLst>
              <p:ext uri="{D42A27DB-BD31-4B8C-83A1-F6EECF244321}">
                <p14:modId xmlns:p14="http://schemas.microsoft.com/office/powerpoint/2010/main" val="1073915793"/>
              </p:ext>
            </p:extLst>
          </p:nvPr>
        </p:nvGraphicFramePr>
        <p:xfrm>
          <a:off x="5592274" y="4763774"/>
          <a:ext cx="5958040" cy="1828800"/>
        </p:xfrm>
        <a:graphic>
          <a:graphicData uri="http://schemas.openxmlformats.org/drawingml/2006/table">
            <a:tbl>
              <a:tblPr firstRow="1" firstCol="1" bandRow="1"/>
              <a:tblGrid>
                <a:gridCol w="981778">
                  <a:extLst>
                    <a:ext uri="{9D8B030D-6E8A-4147-A177-3AD203B41FA5}">
                      <a16:colId xmlns:a16="http://schemas.microsoft.com/office/drawing/2014/main" val="3248168863"/>
                    </a:ext>
                  </a:extLst>
                </a:gridCol>
                <a:gridCol w="2875369">
                  <a:extLst>
                    <a:ext uri="{9D8B030D-6E8A-4147-A177-3AD203B41FA5}">
                      <a16:colId xmlns:a16="http://schemas.microsoft.com/office/drawing/2014/main" val="601117654"/>
                    </a:ext>
                  </a:extLst>
                </a:gridCol>
                <a:gridCol w="2100893">
                  <a:extLst>
                    <a:ext uri="{9D8B030D-6E8A-4147-A177-3AD203B41FA5}">
                      <a16:colId xmlns:a16="http://schemas.microsoft.com/office/drawing/2014/main" val="1066543694"/>
                    </a:ext>
                  </a:extLst>
                </a:gridCol>
              </a:tblGrid>
              <a:tr h="236550">
                <a:tc>
                  <a:txBody>
                    <a:bodyPr/>
                    <a:lstStyle/>
                    <a:p>
                      <a:pPr algn="ct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Название переменной</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Пояснение</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Единицы измерения (до нормализации)</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92257"/>
                  </a:ext>
                </a:extLst>
              </a:tr>
              <a:tr h="236550">
                <a:tc>
                  <a:txBody>
                    <a:bodyPr/>
                    <a:lstStyle/>
                    <a:p>
                      <a:pPr algn="just"/>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МОБ</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Мобильный широкополосный доступ в интернет</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Взвешенный балл (от 0 до 100)</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488786"/>
                  </a:ext>
                </a:extLst>
              </a:tr>
              <a:tr h="236550">
                <a:tc>
                  <a:txBody>
                    <a:bodyPr/>
                    <a:lstStyle/>
                    <a:p>
                      <a:pPr algn="just"/>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ПФИКС</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Проникновение фиксированной широкополосной связи</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Взвешенный балл (от 0 до 100)</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0120382"/>
                  </a:ext>
                </a:extLst>
              </a:tr>
              <a:tr h="236550">
                <a:tc>
                  <a:txBody>
                    <a:bodyPr/>
                    <a:lstStyle/>
                    <a:p>
                      <a:pPr algn="just"/>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ОФИКС</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Охват фиксированной широкополосной связи</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Взвешенный балл (от 0 до 100)</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210782"/>
                  </a:ext>
                </a:extLst>
              </a:tr>
              <a:tr h="236550">
                <a:tc>
                  <a:txBody>
                    <a:bodyPr/>
                    <a:lstStyle/>
                    <a:p>
                      <a:pPr algn="just"/>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ИЦ</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a:effectLst/>
                          <a:latin typeface="Times New Roman" panose="02020603050405020304" pitchFamily="18" charset="0"/>
                          <a:ea typeface="Times New Roman" panose="02020603050405020304" pitchFamily="18" charset="0"/>
                          <a:cs typeface="Times New Roman" panose="02020603050405020304" pitchFamily="18" charset="0"/>
                        </a:rPr>
                        <a:t>Индекс цен на широкополосную связь</a:t>
                      </a:r>
                      <a:endParaRPr lang="ru-RU"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200" dirty="0">
                          <a:effectLst/>
                          <a:latin typeface="Times New Roman" panose="02020603050405020304" pitchFamily="18" charset="0"/>
                          <a:ea typeface="Times New Roman" panose="02020603050405020304" pitchFamily="18" charset="0"/>
                          <a:cs typeface="Times New Roman" panose="02020603050405020304" pitchFamily="18" charset="0"/>
                        </a:rPr>
                        <a:t>Взвешенный балл (от 0 до 100)</a:t>
                      </a:r>
                      <a:endParaRPr lang="ru-RU"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279635"/>
                  </a:ext>
                </a:extLst>
              </a:tr>
            </a:tbl>
          </a:graphicData>
        </a:graphic>
      </p:graphicFrame>
      <p:sp>
        <p:nvSpPr>
          <p:cNvPr id="250" name="Прямоугольник: скругленные углы 249">
            <a:extLst>
              <a:ext uri="{FF2B5EF4-FFF2-40B4-BE49-F238E27FC236}">
                <a16:creationId xmlns:a16="http://schemas.microsoft.com/office/drawing/2014/main" id="{83A715ED-5EC5-E3FD-7C89-EE58D06D8D63}"/>
              </a:ext>
            </a:extLst>
          </p:cNvPr>
          <p:cNvSpPr/>
          <p:nvPr/>
        </p:nvSpPr>
        <p:spPr>
          <a:xfrm>
            <a:off x="343891" y="2739890"/>
            <a:ext cx="4618903" cy="23191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Прямоугольник: скругленные углы 250">
            <a:extLst>
              <a:ext uri="{FF2B5EF4-FFF2-40B4-BE49-F238E27FC236}">
                <a16:creationId xmlns:a16="http://schemas.microsoft.com/office/drawing/2014/main" id="{0DF8FE6C-583F-009A-9976-9F45381D5BDF}"/>
              </a:ext>
            </a:extLst>
          </p:cNvPr>
          <p:cNvSpPr/>
          <p:nvPr/>
        </p:nvSpPr>
        <p:spPr>
          <a:xfrm>
            <a:off x="343891" y="6416627"/>
            <a:ext cx="4618903" cy="23191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Прямоугольник: скругленные углы 251">
            <a:extLst>
              <a:ext uri="{FF2B5EF4-FFF2-40B4-BE49-F238E27FC236}">
                <a16:creationId xmlns:a16="http://schemas.microsoft.com/office/drawing/2014/main" id="{AE2B1D9E-AAF9-91A9-0829-ED6903176123}"/>
              </a:ext>
            </a:extLst>
          </p:cNvPr>
          <p:cNvSpPr/>
          <p:nvPr/>
        </p:nvSpPr>
        <p:spPr>
          <a:xfrm>
            <a:off x="348970" y="3663035"/>
            <a:ext cx="4618903" cy="231910"/>
          </a:xfrm>
          <a:prstGeom prst="round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331707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Объект 27" hidden="1">
            <a:extLst>
              <a:ext uri="{FF2B5EF4-FFF2-40B4-BE49-F238E27FC236}">
                <a16:creationId xmlns:a16="http://schemas.microsoft.com/office/drawing/2014/main" id="{533E1ABB-C981-B7D9-8EEA-D8BD3899450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3" imgW="415" imgH="416" progId="TCLayout.ActiveDocument.1">
                  <p:embed/>
                </p:oleObj>
              </mc:Choice>
              <mc:Fallback>
                <p:oleObj name="Слайд think-cell" r:id="rId3" imgW="415" imgH="416" progId="TCLayout.ActiveDocument.1">
                  <p:embed/>
                  <p:pic>
                    <p:nvPicPr>
                      <p:cNvPr id="28" name="Объект 27" hidden="1">
                        <a:extLst>
                          <a:ext uri="{FF2B5EF4-FFF2-40B4-BE49-F238E27FC236}">
                            <a16:creationId xmlns:a16="http://schemas.microsoft.com/office/drawing/2014/main" id="{533E1ABB-C981-B7D9-8EEA-D8BD3899450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04" name="TextBox 63"/>
          <p:cNvSpPr txBox="1"/>
          <p:nvPr/>
        </p:nvSpPr>
        <p:spPr>
          <a:xfrm>
            <a:off x="539560" y="1108221"/>
            <a:ext cx="10041552"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457200">
              <a:spcBef>
                <a:spcPts val="0"/>
              </a:spcBef>
              <a:defRPr sz="2400" b="1"/>
            </a:lvl1pPr>
          </a:lstStyle>
          <a:p>
            <a:r>
              <a:rPr lang="ru-RU" sz="2400" dirty="0">
                <a:effectLst/>
                <a:ea typeface="Times New Roman" panose="02020603050405020304" pitchFamily="18" charset="0"/>
              </a:rPr>
              <a:t>Определение ключевых страновых различий цифровой трансформации рынка телекоммуникаций в ЕС</a:t>
            </a:r>
            <a:endParaRPr dirty="0"/>
          </a:p>
        </p:txBody>
      </p:sp>
      <p:sp>
        <p:nvSpPr>
          <p:cNvPr id="14" name="Номер слайда 13">
            <a:extLst>
              <a:ext uri="{FF2B5EF4-FFF2-40B4-BE49-F238E27FC236}">
                <a16:creationId xmlns:a16="http://schemas.microsoft.com/office/drawing/2014/main" id="{7BF1D0DF-BC6C-24B6-B808-DEDAA0ACCCB8}"/>
              </a:ext>
            </a:extLst>
          </p:cNvPr>
          <p:cNvSpPr>
            <a:spLocks noGrp="1"/>
          </p:cNvSpPr>
          <p:nvPr>
            <p:ph type="sldNum" sz="quarter" idx="2"/>
          </p:nvPr>
        </p:nvSpPr>
        <p:spPr/>
        <p:txBody>
          <a:bodyPr/>
          <a:lstStyle/>
          <a:p>
            <a:fld id="{86CB4B4D-7CA3-9044-876B-883B54F8677D}" type="slidenum">
              <a:rPr lang="ru-RU" smtClean="0"/>
              <a:t>9</a:t>
            </a:fld>
            <a:endParaRPr lang="ru-RU" dirty="0"/>
          </a:p>
        </p:txBody>
      </p:sp>
      <p:grpSp>
        <p:nvGrpSpPr>
          <p:cNvPr id="19" name="Группа 18">
            <a:extLst>
              <a:ext uri="{FF2B5EF4-FFF2-40B4-BE49-F238E27FC236}">
                <a16:creationId xmlns:a16="http://schemas.microsoft.com/office/drawing/2014/main" id="{2DE72C65-C7F2-164A-09C2-F780D21869E8}"/>
              </a:ext>
            </a:extLst>
          </p:cNvPr>
          <p:cNvGrpSpPr/>
          <p:nvPr/>
        </p:nvGrpSpPr>
        <p:grpSpPr>
          <a:xfrm>
            <a:off x="1110552" y="314960"/>
            <a:ext cx="10746168" cy="811026"/>
            <a:chOff x="1110552" y="314960"/>
            <a:chExt cx="10746168" cy="811026"/>
          </a:xfrm>
        </p:grpSpPr>
        <p:sp>
          <p:nvSpPr>
            <p:cNvPr id="8" name="Прямоугольник 7">
              <a:extLst>
                <a:ext uri="{FF2B5EF4-FFF2-40B4-BE49-F238E27FC236}">
                  <a16:creationId xmlns:a16="http://schemas.microsoft.com/office/drawing/2014/main" id="{1947DF83-60B8-C9C3-A231-F70B32BD3111}"/>
                </a:ext>
              </a:extLst>
            </p:cNvPr>
            <p:cNvSpPr/>
            <p:nvPr/>
          </p:nvSpPr>
          <p:spPr>
            <a:xfrm>
              <a:off x="1110552" y="314960"/>
              <a:ext cx="10746168" cy="811026"/>
            </a:xfrm>
            <a:prstGeom prst="rect">
              <a:avLst/>
            </a:prstGeom>
            <a:solidFill>
              <a:schemeClr val="bg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2AF36E87-5606-0237-7A0D-67C634686DEC}"/>
                </a:ext>
              </a:extLst>
            </p:cNvPr>
            <p:cNvSpPr txBox="1"/>
            <p:nvPr/>
          </p:nvSpPr>
          <p:spPr>
            <a:xfrm>
              <a:off x="1222406" y="471638"/>
              <a:ext cx="5861787"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информационно-коммуникационных технологий как элемента национальных инновационных систем в странах Европейского союза</a:t>
              </a:r>
            </a:p>
          </p:txBody>
        </p:sp>
        <p:sp>
          <p:nvSpPr>
            <p:cNvPr id="17" name="TextBox 16">
              <a:extLst>
                <a:ext uri="{FF2B5EF4-FFF2-40B4-BE49-F238E27FC236}">
                  <a16:creationId xmlns:a16="http://schemas.microsoft.com/office/drawing/2014/main" id="{036FA454-B782-A2D2-25CE-3149BC1D3123}"/>
                </a:ext>
              </a:extLst>
            </p:cNvPr>
            <p:cNvSpPr txBox="1"/>
            <p:nvPr/>
          </p:nvSpPr>
          <p:spPr>
            <a:xfrm>
              <a:off x="7440327" y="471638"/>
              <a:ext cx="419640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12700" rtl="0" fontAlgn="auto" latinLnBrk="0" hangingPunct="0">
                <a:lnSpc>
                  <a:spcPct val="100000"/>
                </a:lnSpc>
                <a:spcBef>
                  <a:spcPts val="0"/>
                </a:spcBef>
                <a:spcAft>
                  <a:spcPts val="0"/>
                </a:spcAft>
                <a:buClrTx/>
                <a:buSzTx/>
                <a:buFontTx/>
                <a:buNone/>
                <a:tabLst/>
              </a:pPr>
              <a:r>
                <a:rPr kumimoji="0" lang="ru-RU" sz="1200" b="0" i="0" u="none" strike="noStrike" cap="none" spc="0" normalizeH="0" baseline="0" dirty="0">
                  <a:ln>
                    <a:noFill/>
                  </a:ln>
                  <a:solidFill>
                    <a:srgbClr val="102D69"/>
                  </a:solidFill>
                  <a:effectLst/>
                  <a:uFillTx/>
                  <a:latin typeface="+mn-lt"/>
                  <a:ea typeface="+mn-ea"/>
                  <a:cs typeface="+mn-cs"/>
                  <a:sym typeface="Helvetica"/>
                </a:rPr>
                <a:t>Проблемы развития рынка телекоммуникаций ЕС на национальном и наднациональном уровнях</a:t>
              </a:r>
            </a:p>
          </p:txBody>
        </p:sp>
        <p:sp>
          <p:nvSpPr>
            <p:cNvPr id="18" name="Прямоугольник 17">
              <a:extLst>
                <a:ext uri="{FF2B5EF4-FFF2-40B4-BE49-F238E27FC236}">
                  <a16:creationId xmlns:a16="http://schemas.microsoft.com/office/drawing/2014/main" id="{95FFEBEE-9DE1-2B2F-006D-816C9FD59A62}"/>
                </a:ext>
              </a:extLst>
            </p:cNvPr>
            <p:cNvSpPr/>
            <p:nvPr/>
          </p:nvSpPr>
          <p:spPr>
            <a:xfrm>
              <a:off x="7199697" y="394636"/>
              <a:ext cx="36000" cy="625642"/>
            </a:xfrm>
            <a:prstGeom prst="rect">
              <a:avLst/>
            </a:prstGeom>
            <a:solidFill>
              <a:schemeClr val="tx1"/>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j-lt"/>
                <a:ea typeface="+mj-ea"/>
                <a:cs typeface="+mj-cs"/>
                <a:sym typeface="Calibri"/>
              </a:endParaRPr>
            </a:p>
          </p:txBody>
        </p:sp>
      </p:grpSp>
      <p:pic>
        <p:nvPicPr>
          <p:cNvPr id="3" name="Рисунок 2">
            <a:extLst>
              <a:ext uri="{FF2B5EF4-FFF2-40B4-BE49-F238E27FC236}">
                <a16:creationId xmlns:a16="http://schemas.microsoft.com/office/drawing/2014/main" id="{0A2A53BA-CB9D-F13D-6A30-0078CCE3D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8129" y="2291933"/>
            <a:ext cx="4586023" cy="3331024"/>
          </a:xfrm>
          <a:prstGeom prst="rect">
            <a:avLst/>
          </a:prstGeom>
        </p:spPr>
      </p:pic>
      <p:pic>
        <p:nvPicPr>
          <p:cNvPr id="5" name="Рисунок 4">
            <a:extLst>
              <a:ext uri="{FF2B5EF4-FFF2-40B4-BE49-F238E27FC236}">
                <a16:creationId xmlns:a16="http://schemas.microsoft.com/office/drawing/2014/main" id="{2C5EC5A4-AB39-717F-72D2-17EE0CB3ACA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6000" y="2291933"/>
            <a:ext cx="4785691" cy="3380936"/>
          </a:xfrm>
          <a:prstGeom prst="rect">
            <a:avLst/>
          </a:prstGeom>
        </p:spPr>
      </p:pic>
      <p:sp>
        <p:nvSpPr>
          <p:cNvPr id="6" name="TextBox 5">
            <a:extLst>
              <a:ext uri="{FF2B5EF4-FFF2-40B4-BE49-F238E27FC236}">
                <a16:creationId xmlns:a16="http://schemas.microsoft.com/office/drawing/2014/main" id="{19443718-2683-4115-4F2D-956E6BCD7F02}"/>
              </a:ext>
            </a:extLst>
          </p:cNvPr>
          <p:cNvSpPr txBox="1"/>
          <p:nvPr/>
        </p:nvSpPr>
        <p:spPr>
          <a:xfrm>
            <a:off x="1527206" y="5725669"/>
            <a:ext cx="6096000" cy="276225"/>
          </a:xfrm>
          <a:prstGeom prst="rect">
            <a:avLst/>
          </a:prstGeom>
          <a:noFill/>
        </p:spPr>
        <p:txBody>
          <a:bodyPr wrap="square">
            <a:spAutoFit/>
          </a:bodyPr>
          <a:lstStyle/>
          <a:p>
            <a:r>
              <a:rPr lang="ru-RU" sz="1200" dirty="0"/>
              <a:t>Рис. 5 – Разброс стран и кластеров по МОБ и ИЦ</a:t>
            </a:r>
            <a:endParaRPr lang="en-US" sz="1200" dirty="0"/>
          </a:p>
        </p:txBody>
      </p:sp>
      <p:sp>
        <p:nvSpPr>
          <p:cNvPr id="7" name="TextBox 6">
            <a:extLst>
              <a:ext uri="{FF2B5EF4-FFF2-40B4-BE49-F238E27FC236}">
                <a16:creationId xmlns:a16="http://schemas.microsoft.com/office/drawing/2014/main" id="{7112F8D2-1E33-94B4-4D7E-D14CEEEEE401}"/>
              </a:ext>
            </a:extLst>
          </p:cNvPr>
          <p:cNvSpPr txBox="1"/>
          <p:nvPr/>
        </p:nvSpPr>
        <p:spPr>
          <a:xfrm>
            <a:off x="6577263" y="5725669"/>
            <a:ext cx="6096000" cy="276225"/>
          </a:xfrm>
          <a:prstGeom prst="rect">
            <a:avLst/>
          </a:prstGeom>
          <a:noFill/>
        </p:spPr>
        <p:txBody>
          <a:bodyPr wrap="square">
            <a:spAutoFit/>
          </a:bodyPr>
          <a:lstStyle/>
          <a:p>
            <a:r>
              <a:rPr lang="ru-RU" sz="1200" dirty="0"/>
              <a:t>Рис. 6 – Разброс стран и кластеров по ПФИКС и ОФИКС</a:t>
            </a:r>
            <a:endParaRPr lang="en-US" sz="1200" dirty="0"/>
          </a:p>
        </p:txBody>
      </p:sp>
    </p:spTree>
    <p:extLst>
      <p:ext uri="{BB962C8B-B14F-4D97-AF65-F5344CB8AC3E}">
        <p14:creationId xmlns:p14="http://schemas.microsoft.com/office/powerpoint/2010/main" val="2265125622"/>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94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2&quot;&gt;&lt;elem m_fUsage=&quot;1.00000000000000000000E+00&quot;&gt;&lt;m_msothmcolidx val=&quot;0&quot;/&gt;&lt;m_rgb r=&quot;CC&quot; g=&quot;CC&quot; b=&quot;CC&quot;/&gt;&lt;/elem&gt;&lt;elem m_fUsage=&quot;9.00000000000000022204E-01&quot;&gt;&lt;m_msothmcolidx val=&quot;0&quot;/&gt;&lt;m_rgb r=&quot;D4&quot; g=&quot;AF&quot; b=&quot;79&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2lnHR.X6G1lONn_5Npn3r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IV0s.WPrqurA3kC8gLdcX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gixu5a0BBUfklnDwwKLLA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27XyAAhf31N3PmfPw5sm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zI8nd8EYjJabs3Y4VN1J7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1a23JcAF_lHv.m4JP2hx8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vC4WBp_iE2dsfuS.H0w7u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z_RGfqS12zzYz1cmJcq_2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6dPw932ExBFTbMAJPE_lN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lYJYOrrbKe4FuHOv8_ksf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VVH5aY2yBvEirksNHXRAU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Es4GcuaCsV4ayOdOKVyQp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Vo9w_ftRftsxw4yrfOjI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YSQk3pBi2I8fsMEWxnaya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oVml2VJlvyBxZfp3XSWKG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XW7lMuQmCEwyXtqWsnmq2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uJ_w6HhjlJpuBwdNbSe_a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9qSLQFMBzQOZZVgwsKtEx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0H4gttkcQy911ZBkbGjli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pAwE1EHVjHEnyNEtoRzE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b5Hqn8IjXAPwL7E8uT68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asfQpA02Mt6tGXmsS9rRG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otVTfpRhh1DcOunWkw.sB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DB2g.6ECiySbHHNr8gYm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LaJku7OISsJe.wUVeS0Zo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S_0.eD3EiIa_AvK9iTuZG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rMJF_eg8RbZeqgfhlXZDd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qfE6_dZ3ZAupxc3fKkxVq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jXcUF0P0VdlrUZsw.2V7R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8vmru7XfL61owKzyTa4EV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tiitHTmX2fF7W684lluKq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VlDLhoiYsKiN.eTr2jbq4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JES.4asOW3ksWr0t7d8o3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DWsuzox83fPePORD_11J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K8wmpXfuU_TtoeBk0bkKz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FRVf1xePvuaevkCYuZsl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CvXTG9uvJppkiQdVoM2Ds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uvIgsXlYg7csZMvQAyHD1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4RFP20AWcpDChNVQFtR9x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x5HM42ttmlloY_.RMhHUn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T.TgQm959D45DPDXZMo84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ojPO7tJtojOEybTTvLtkL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jTU2HnS_XSABbjmKn1Htv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qVJk7GfLx.nRycjOVh0Kx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SIrLBifDpekLPAlbIDC9r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R4KRQBSCN7WuQe0KtqPX_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Ra000B0YcMcAFw_tIL5Ve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gKNndBmfR5gccB_HvW97B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Edj57rNaoZ4b9TmCbq3yK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zsJkmGsNrSLh0JCtp4vV7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OxDeRefgcWc8EmHEjdJt6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R.7eAxpw0bNKcCjOXo9opg"/>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kttWggBr99vn.OpHCrK1C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DaEGZ1kwYAKKiA5fj9yAe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WLcAdxhKTdxH9D8GkzBOk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e.Y7D9PHtlqOOoVRda0NC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b8VVhP8RXhb40OgaN.J0i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jnVQ32QrBrhl.o40prEcT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TkD7xFDfzzReEZaom.sD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ztgA4aiUoXniBZ7HNrq0r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CeAQG.qKdNxn0TAA_dU4j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kfepHGSBa3NZla0Gf6W1G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kqzP1czulOQmGAE3sGkCZ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FTFHh9UF3z6I3QwwGqOHf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EBTVJNQFH5mLVDb7WLOBj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BomOKanAk6vKfsEDXoAr.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vX.cyO8WjBOanBU6oA5.6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LrEbArktj.7LtJuSPMc.G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0jc2LvGjscaasXdMyfpQw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f_rgoOpyjAgu05zVycY9Q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GN.sxCdtLS.KydgdzJWx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J46Jslq2BZQrNY5jvLNzq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ZcnR637pRajjiS_ezbI1q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NczGC15o9GwT2pw5qzk2n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jSldca7Wzccaw4BZDP5IRg"/>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QDFTBV05ooR9i.fK.41RUg"/>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llaV6D4JZiWdXKpDEUtBx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TRUVerqLbJiWruRiqguqO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d.OCaj_eGk6AOWcFU02Km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rIGQXoWDBst6ZFz8m9dzJ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TtYWnOke.Uq42rJkj0buV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3nJCTkeMzvn87e3GKL3gmA"/>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2IXT2Sd23hPX0ZIE1tU6M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ow.eHnAdJ0u8Qm5c9D8S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L9uXVMc1a2gzHuzxIfcChw"/>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3cyXic50IGRYrTfTTkakm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12700" rtl="0" fontAlgn="auto" latinLnBrk="0" hangingPunct="0">
          <a:lnSpc>
            <a:spcPct val="100000"/>
          </a:lnSpc>
          <a:spcBef>
            <a:spcPts val="1200"/>
          </a:spcBef>
          <a:spcAft>
            <a:spcPts val="0"/>
          </a:spcAft>
          <a:buClrTx/>
          <a:buSzTx/>
          <a:buFontTx/>
          <a:buNone/>
          <a:tabLst/>
          <a:defRPr kumimoji="0" sz="1300" b="0" i="0" u="none" strike="noStrike" cap="none" spc="0" normalizeH="0" baseline="0">
            <a:ln>
              <a:noFill/>
            </a:ln>
            <a:solidFill>
              <a:srgbClr val="102D69"/>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2843</TotalTime>
  <Words>1395</Words>
  <Application>Microsoft Office PowerPoint</Application>
  <PresentationFormat>Широкоэкранный</PresentationFormat>
  <Paragraphs>455</Paragraphs>
  <Slides>10</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2</vt:i4>
      </vt:variant>
      <vt:variant>
        <vt:lpstr>Внедренные серверы OLE</vt:lpstr>
      </vt:variant>
      <vt:variant>
        <vt:i4>1</vt:i4>
      </vt:variant>
      <vt:variant>
        <vt:lpstr>Заголовки слайдов</vt:lpstr>
      </vt:variant>
      <vt:variant>
        <vt:i4>10</vt:i4>
      </vt:variant>
    </vt:vector>
  </HeadingPairs>
  <TitlesOfParts>
    <vt:vector size="21" baseType="lpstr">
      <vt:lpstr>Arial</vt:lpstr>
      <vt:lpstr>Arial Black</vt:lpstr>
      <vt:lpstr>Calibri</vt:lpstr>
      <vt:lpstr>Calibri Light</vt:lpstr>
      <vt:lpstr>Cambria Math</vt:lpstr>
      <vt:lpstr>Times</vt:lpstr>
      <vt:lpstr>Times New Roman</vt:lpstr>
      <vt:lpstr>Wingdings</vt:lpstr>
      <vt:lpstr>Office Theme</vt:lpstr>
      <vt:lpstr>Специальное оформление</vt:lpstr>
      <vt:lpstr>Слайд think-cell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Лотфуллина Гузель Шамилевна</cp:lastModifiedBy>
  <cp:revision>24</cp:revision>
  <dcterms:modified xsi:type="dcterms:W3CDTF">2022-09-22T11:58:22Z</dcterms:modified>
</cp:coreProperties>
</file>