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713" r:id="rId1"/>
    <p:sldMasterId id="2147483900" r:id="rId2"/>
  </p:sldMasterIdLst>
  <p:notesMasterIdLst>
    <p:notesMasterId r:id="rId23"/>
  </p:notesMasterIdLst>
  <p:handoutMasterIdLst>
    <p:handoutMasterId r:id="rId24"/>
  </p:handoutMasterIdLst>
  <p:sldIdLst>
    <p:sldId id="446" r:id="rId3"/>
    <p:sldId id="776" r:id="rId4"/>
    <p:sldId id="787" r:id="rId5"/>
    <p:sldId id="777" r:id="rId6"/>
    <p:sldId id="810" r:id="rId7"/>
    <p:sldId id="768" r:id="rId8"/>
    <p:sldId id="786" r:id="rId9"/>
    <p:sldId id="788" r:id="rId10"/>
    <p:sldId id="750" r:id="rId11"/>
    <p:sldId id="817" r:id="rId12"/>
    <p:sldId id="807" r:id="rId13"/>
    <p:sldId id="811" r:id="rId14"/>
    <p:sldId id="819" r:id="rId15"/>
    <p:sldId id="818" r:id="rId16"/>
    <p:sldId id="812" r:id="rId17"/>
    <p:sldId id="813" r:id="rId18"/>
    <p:sldId id="814" r:id="rId19"/>
    <p:sldId id="815" r:id="rId20"/>
    <p:sldId id="816" r:id="rId21"/>
    <p:sldId id="688" r:id="rId22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D93F33"/>
    <a:srgbClr val="0055A5"/>
    <a:srgbClr val="FCD5B5"/>
    <a:srgbClr val="D7E4BD"/>
    <a:srgbClr val="E6B9B8"/>
    <a:srgbClr val="CC0000"/>
    <a:srgbClr val="E31E24"/>
    <a:srgbClr val="CCFFCC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6833" autoAdjust="0"/>
  </p:normalViewPr>
  <p:slideViewPr>
    <p:cSldViewPr>
      <p:cViewPr>
        <p:scale>
          <a:sx n="100" d="100"/>
          <a:sy n="100" d="100"/>
        </p:scale>
        <p:origin x="-1860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6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37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84" tIns="46093" rIns="92184" bIns="46093" numCol="1" anchor="t" anchorCtr="0" compatLnSpc="1">
            <a:prstTxWarp prst="textNoShape">
              <a:avLst/>
            </a:prstTxWarp>
          </a:bodyPr>
          <a:lstStyle>
            <a:lvl1pPr defTabSz="919163">
              <a:defRPr sz="11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3175" y="0"/>
            <a:ext cx="2921000" cy="4937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84" tIns="46093" rIns="92184" bIns="46093" numCol="1" anchor="t" anchorCtr="0" compatLnSpc="1">
            <a:prstTxWarp prst="textNoShape">
              <a:avLst/>
            </a:prstTxWarp>
          </a:bodyPr>
          <a:lstStyle>
            <a:lvl1pPr algn="r" defTabSz="919163">
              <a:defRPr sz="11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21000" cy="49371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84" tIns="46093" rIns="92184" bIns="46093" numCol="1" anchor="b" anchorCtr="0" compatLnSpc="1">
            <a:prstTxWarp prst="textNoShape">
              <a:avLst/>
            </a:prstTxWarp>
          </a:bodyPr>
          <a:lstStyle>
            <a:lvl1pPr defTabSz="919163">
              <a:defRPr sz="11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3175" y="9371013"/>
            <a:ext cx="2921000" cy="49371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84" tIns="46093" rIns="92184" bIns="46093" numCol="1" anchor="b" anchorCtr="0" compatLnSpc="1">
            <a:prstTxWarp prst="textNoShape">
              <a:avLst/>
            </a:prstTxWarp>
          </a:bodyPr>
          <a:lstStyle>
            <a:lvl1pPr algn="r" defTabSz="919163">
              <a:defRPr sz="11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CAD96E0-74B8-4037-B7E7-74FCDBC924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0625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593" tIns="46295" rIns="92593" bIns="46295" numCol="1" anchor="t" anchorCtr="0" compatLnSpc="1">
            <a:prstTxWarp prst="textNoShape">
              <a:avLst/>
            </a:prstTxWarp>
          </a:bodyPr>
          <a:lstStyle>
            <a:lvl1pPr defTabSz="923925" eaLnBrk="0" hangingPunct="0">
              <a:defRPr sz="1100" b="0">
                <a:cs typeface="Arial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593" tIns="46295" rIns="92593" bIns="46295" numCol="1" anchor="t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100" b="0">
                <a:cs typeface="Arial" pitchFamily="34" charset="0"/>
              </a:defRPr>
            </a:lvl1pPr>
          </a:lstStyle>
          <a:p>
            <a:pPr>
              <a:defRPr/>
            </a:pPr>
            <a:fld id="{2D9CECD9-D991-4F8C-8E54-04B77C9D7623}" type="datetimeFigureOut">
              <a:rPr lang="ru-RU" altLang="ru-RU"/>
              <a:pPr>
                <a:defRPr/>
              </a:pPr>
              <a:t>22.09.2022</a:t>
            </a:fld>
            <a:endParaRPr lang="ru-RU" altLang="ru-RU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89563" cy="44386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593" tIns="46295" rIns="92593" bIns="46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593" tIns="46295" rIns="92593" bIns="46295" numCol="1" anchor="b" anchorCtr="0" compatLnSpc="1">
            <a:prstTxWarp prst="textNoShape">
              <a:avLst/>
            </a:prstTxWarp>
          </a:bodyPr>
          <a:lstStyle>
            <a:lvl1pPr defTabSz="923925" eaLnBrk="0" hangingPunct="0">
              <a:defRPr sz="1100" b="0">
                <a:cs typeface="Arial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593" tIns="46295" rIns="92593" bIns="46295" numCol="1" anchor="b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100" b="0">
                <a:cs typeface="Arial" pitchFamily="34" charset="0"/>
              </a:defRPr>
            </a:lvl1pPr>
          </a:lstStyle>
          <a:p>
            <a:pPr>
              <a:defRPr/>
            </a:pPr>
            <a:fld id="{24E0AC1B-5BCD-49E4-950D-F2CE31412F0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50647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" y="2438405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b="0">
                  <a:cs typeface="Arial" pitchFamily="34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b="0">
                  <a:cs typeface="Arial" pitchFamily="34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b="0">
                  <a:cs typeface="Arial" pitchFamily="34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b="0">
                  <a:cs typeface="Arial" pitchFamily="34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b="0">
                <a:cs typeface="Arial" pitchFamily="34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b="0">
                <a:cs typeface="Arial" pitchFamily="34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b="0">
                <a:cs typeface="Arial" pitchFamily="34" charset="0"/>
              </a:endParaRPr>
            </a:p>
          </p:txBody>
        </p:sp>
      </p:grpSp>
      <p:sp>
        <p:nvSpPr>
          <p:cNvPr id="307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20C559CC-3CB2-4D61-BCA0-C3CA6BF3DE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540BA4-3F44-4001-9B57-9C0B92A8BCF9}" type="datetimeFigureOut">
              <a:rPr lang="ru-RU" smtClean="0"/>
              <a:pPr>
                <a:defRPr/>
              </a:pPr>
              <a:t>22.09.2022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BBACF-17C6-45AC-8280-5958D2C34D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65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6FFC8A-814A-454A-A91B-4D8794276479}" type="datetimeFigureOut">
              <a:rPr lang="ru-RU" smtClean="0"/>
              <a:pPr>
                <a:defRPr/>
              </a:pPr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FF7948-00EF-4D52-AE60-65022A067C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608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A490C9-EB47-45D8-99B0-91D29EAC7358}" type="datetimeFigureOut">
              <a:rPr lang="ru-RU" smtClean="0"/>
              <a:pPr>
                <a:defRPr/>
              </a:pPr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41D3D-2DE0-4984-9807-3D8D0A38B1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26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895EAC-B3E9-4127-BED9-A3A582A28840}" type="datetimeFigureOut">
              <a:rPr lang="ru-RU" smtClean="0"/>
              <a:pPr>
                <a:defRPr/>
              </a:pPr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B5BCD4-15A2-47F5-8D56-207BAF4CA9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172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E93E40-2FE7-44CA-BD21-CAF3B6F1C578}" type="datetimeFigureOut">
              <a:rPr lang="ru-RU" smtClean="0"/>
              <a:pPr>
                <a:defRPr/>
              </a:pPr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902E14-72C1-44B8-95C6-DA6F60DB5E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026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D2692A-B325-4E2F-861F-F2E0D44B827D}" type="datetimeFigureOut">
              <a:rPr lang="ru-RU" smtClean="0"/>
              <a:pPr>
                <a:defRPr/>
              </a:pPr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1913C2-D95C-454B-9B5F-9CF9F94F38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487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1B2C88-1EC3-472B-A474-80B53CECFC1D}" type="datetimeFigureOut">
              <a:rPr lang="ru-RU" smtClean="0"/>
              <a:pPr>
                <a:defRPr/>
              </a:pPr>
              <a:t>22.09.2022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78B85-6DC2-4E3E-A279-52FABDC548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813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F9172C-6DC2-46E4-B496-9FB1DD1482E6}" type="datetimeFigureOut">
              <a:rPr lang="ru-RU" smtClean="0"/>
              <a:pPr>
                <a:defRPr/>
              </a:pPr>
              <a:t>22.09.2022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DBF519-0D75-49C5-B741-2656A57BE7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24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121C84-ABCF-4240-94F1-019607DBD2E3}" type="datetimeFigureOut">
              <a:rPr lang="ru-RU" smtClean="0"/>
              <a:pPr>
                <a:defRPr/>
              </a:pPr>
              <a:t>22.09.2022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D2E31A-2CD1-4BE8-8D0B-360A33EC65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88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90000"/>
            <a:ext cx="2133600" cy="365125"/>
          </a:xfrm>
        </p:spPr>
        <p:txBody>
          <a:bodyPr/>
          <a:lstStyle/>
          <a:p>
            <a:pPr>
              <a:defRPr/>
            </a:pPr>
            <a:fld id="{B0D40259-7F3D-4009-B4BC-24C834FFE624}" type="datetimeFigureOut">
              <a:rPr lang="ru-RU" smtClean="0"/>
              <a:pPr>
                <a:defRPr/>
              </a:pPr>
              <a:t>22.09.2022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90000"/>
            <a:ext cx="2895600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90000"/>
            <a:ext cx="2133600" cy="365125"/>
          </a:xfrm>
          <a:ln>
            <a:noFill/>
          </a:ln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55E13842-0B52-4119-8E5C-BCFF4A8149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0" y="270000"/>
            <a:ext cx="9144000" cy="6535061"/>
            <a:chOff x="0" y="270000"/>
            <a:chExt cx="9144000" cy="6535061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270000"/>
              <a:ext cx="9144000" cy="507600"/>
            </a:xfrm>
            <a:prstGeom prst="rect">
              <a:avLst/>
            </a:prstGeom>
            <a:solidFill>
              <a:srgbClr val="0055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ятиугольник 10"/>
            <p:cNvSpPr/>
            <p:nvPr/>
          </p:nvSpPr>
          <p:spPr>
            <a:xfrm flipH="1">
              <a:off x="684000" y="6480000"/>
              <a:ext cx="8460000" cy="208800"/>
            </a:xfrm>
            <a:prstGeom prst="homePlate">
              <a:avLst/>
            </a:prstGeom>
            <a:solidFill>
              <a:srgbClr val="0055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000" y="6363736"/>
              <a:ext cx="432000" cy="4413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3863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33251B-7B74-40FD-A5B4-725308D92B50}" type="datetimeFigureOut">
              <a:rPr lang="ru-RU" smtClean="0"/>
              <a:pPr>
                <a:defRPr/>
              </a:pPr>
              <a:t>22.09.2022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21814-6356-40B3-BDF3-CDF6F9F22C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080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44" y="214318"/>
            <a:ext cx="7793037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268414"/>
            <a:ext cx="77724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4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bg2"/>
                </a:solidFill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bg2"/>
                </a:solidFill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bg2"/>
                </a:solidFill>
                <a:latin typeface="Tahoma" charset="0"/>
                <a:cs typeface="+mn-cs"/>
              </a:defRPr>
            </a:lvl1pPr>
          </a:lstStyle>
          <a:p>
            <a:pPr>
              <a:defRPr/>
            </a:pPr>
            <a:fld id="{8E96F095-53F8-4261-931E-49FBE82624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</p:sldLayoutIdLst>
  <p:transition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E96F095-53F8-4261-931E-49FBE82624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468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nov-rosatom.ru/upload/medialibrary/62c/4_TRL_%D0%A4%D0%B8%D0%BB%D0%B8%D0%BC%D0%BE%D0%BD%D0%BE%D0%B2.pdf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 bwMode="auto">
          <a:xfrm>
            <a:off x="0" y="2396978"/>
            <a:ext cx="9160632" cy="2040134"/>
          </a:xfrm>
          <a:prstGeom prst="rect">
            <a:avLst/>
          </a:prstGeom>
          <a:solidFill>
            <a:srgbClr val="005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Arial" charset="0"/>
            </a:endParaRPr>
          </a:p>
        </p:txBody>
      </p:sp>
      <p:sp>
        <p:nvSpPr>
          <p:cNvPr id="430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2445" y="6427791"/>
            <a:ext cx="3293751" cy="393700"/>
          </a:xfrm>
        </p:spPr>
        <p:txBody>
          <a:bodyPr>
            <a:normAutofit/>
          </a:bodyPr>
          <a:lstStyle/>
          <a:p>
            <a:r>
              <a:rPr lang="ru-RU" altLang="ru-RU" sz="1800" b="1" dirty="0" smtClean="0">
                <a:solidFill>
                  <a:srgbClr val="002060"/>
                </a:solidFill>
                <a:latin typeface="Segoe UI Light" panose="020B0502040204020203" pitchFamily="34" charset="0"/>
                <a:cs typeface="Arial" charset="0"/>
              </a:rPr>
              <a:t>23 сентября 2022 </a:t>
            </a:r>
            <a:r>
              <a:rPr lang="ru-RU" altLang="ru-RU" sz="1800" b="1" dirty="0" smtClean="0">
                <a:solidFill>
                  <a:srgbClr val="002060"/>
                </a:solidFill>
                <a:latin typeface="Segoe UI Light" panose="020B0502040204020203" pitchFamily="34" charset="0"/>
                <a:cs typeface="Arial" charset="0"/>
              </a:rPr>
              <a:t>г., г. Вологда</a:t>
            </a:r>
            <a:endParaRPr lang="ru-RU" altLang="ru-RU" sz="1800" b="1" dirty="0">
              <a:solidFill>
                <a:srgbClr val="002060"/>
              </a:solidFill>
              <a:latin typeface="Segoe UI Light" panose="020B0502040204020203" pitchFamily="34" charset="0"/>
              <a:cs typeface="Arial" charset="0"/>
            </a:endParaRPr>
          </a:p>
        </p:txBody>
      </p:sp>
      <p:sp>
        <p:nvSpPr>
          <p:cNvPr id="43015" name="Прямоугольник 11"/>
          <p:cNvSpPr>
            <a:spLocks noChangeArrowheads="1"/>
          </p:cNvSpPr>
          <p:nvPr/>
        </p:nvSpPr>
        <p:spPr bwMode="auto">
          <a:xfrm>
            <a:off x="179512" y="2640394"/>
            <a:ext cx="8815003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Проблемы инновационного развития северных регионов России в условиях перехода мировой экономики к новому технологическому укладу</a:t>
            </a:r>
            <a:endParaRPr lang="ru-RU" sz="2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Light" panose="020B0502040204020203" pitchFamily="34" charset="0"/>
            </a:endParaRPr>
          </a:p>
        </p:txBody>
      </p:sp>
      <p:sp>
        <p:nvSpPr>
          <p:cNvPr id="43018" name="Rectangle 9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99592" y="332656"/>
            <a:ext cx="6994919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6" tIns="46034" rIns="92066" bIns="46034" anchor="ctr"/>
          <a:lstStyle/>
          <a:p>
            <a:pPr>
              <a:lnSpc>
                <a:spcPct val="130000"/>
              </a:lnSpc>
            </a:pPr>
            <a:r>
              <a:rPr lang="ru-RU" altLang="ru-RU" sz="1600" dirty="0" smtClean="0">
                <a:solidFill>
                  <a:srgbClr val="E31E24"/>
                </a:solidFill>
                <a:latin typeface="Segoe UI Light" panose="020B0502040204020203" pitchFamily="34" charset="0"/>
              </a:rPr>
              <a:t>ФЕДЕРАЛЬНОЕ ГОСУДАРСТВЕННОЕ БЮДЖЕТНОЕ УЧРЕЖДЕНИЕ НАУКИ «ВОЛОГОДСКИЙ НАУЧНЫЙ ЦЕНТР РОССИЙСКОЙ АКАДЕМИИ НАУК»</a:t>
            </a:r>
            <a:endParaRPr lang="ru-RU" altLang="ru-RU" sz="1600" dirty="0">
              <a:solidFill>
                <a:srgbClr val="E31E24"/>
              </a:solidFill>
              <a:latin typeface="Segoe UI Light" panose="020B0502040204020203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0" y="6140030"/>
            <a:ext cx="9160632" cy="241300"/>
          </a:xfrm>
          <a:prstGeom prst="rect">
            <a:avLst/>
          </a:prstGeom>
          <a:solidFill>
            <a:srgbClr val="E31E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0" dirty="0">
              <a:solidFill>
                <a:srgbClr val="0BD0D9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87" y="332816"/>
            <a:ext cx="1595923" cy="1440000"/>
          </a:xfrm>
          <a:prstGeom prst="rect">
            <a:avLst/>
          </a:prstGeom>
        </p:spPr>
      </p:pic>
      <p:sp>
        <p:nvSpPr>
          <p:cNvPr id="10" name="Подзаголовок 2"/>
          <p:cNvSpPr txBox="1">
            <a:spLocks/>
          </p:cNvSpPr>
          <p:nvPr/>
        </p:nvSpPr>
        <p:spPr bwMode="auto">
          <a:xfrm>
            <a:off x="191344" y="3933056"/>
            <a:ext cx="895265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700" b="1" dirty="0" smtClean="0">
              <a:solidFill>
                <a:schemeClr val="bg1"/>
              </a:solidFill>
            </a:endParaRPr>
          </a:p>
          <a:p>
            <a:pPr>
              <a:defRPr/>
            </a:pPr>
            <a:endParaRPr lang="ru-RU" sz="1700" b="1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ru-RU" sz="1700" b="1" dirty="0" smtClean="0">
                <a:solidFill>
                  <a:schemeClr val="tx2"/>
                </a:solidFill>
              </a:rPr>
              <a:t>Сергей Александрович Кожевников</a:t>
            </a:r>
          </a:p>
          <a:p>
            <a:pPr>
              <a:defRPr/>
            </a:pPr>
            <a:r>
              <a:rPr lang="ru-RU" sz="1700" dirty="0" smtClean="0">
                <a:solidFill>
                  <a:schemeClr val="tx2"/>
                </a:solidFill>
              </a:rPr>
              <a:t>кандидат экономических наук, </a:t>
            </a:r>
            <a:r>
              <a:rPr lang="ru-RU" sz="1700" dirty="0" err="1" smtClean="0">
                <a:solidFill>
                  <a:schemeClr val="tx2"/>
                </a:solidFill>
              </a:rPr>
              <a:t>в.н.с</a:t>
            </a:r>
            <a:r>
              <a:rPr lang="ru-RU" sz="1700" dirty="0" smtClean="0">
                <a:solidFill>
                  <a:schemeClr val="tx2"/>
                </a:solidFill>
              </a:rPr>
              <a:t>.</a:t>
            </a:r>
          </a:p>
          <a:p>
            <a:pPr>
              <a:defRPr/>
            </a:pPr>
            <a:r>
              <a:rPr lang="ru-RU" sz="1700" dirty="0" smtClean="0">
                <a:solidFill>
                  <a:schemeClr val="tx2"/>
                </a:solidFill>
              </a:rPr>
              <a:t>зам. зав. отделом ФГБУН </a:t>
            </a:r>
            <a:r>
              <a:rPr lang="ru-RU" sz="1700" dirty="0" err="1" smtClean="0">
                <a:solidFill>
                  <a:schemeClr val="tx2"/>
                </a:solidFill>
              </a:rPr>
              <a:t>ВолНЦ</a:t>
            </a:r>
            <a:r>
              <a:rPr lang="ru-RU" sz="1700" dirty="0" smtClean="0">
                <a:solidFill>
                  <a:schemeClr val="tx2"/>
                </a:solidFill>
              </a:rPr>
              <a:t> РАН</a:t>
            </a:r>
          </a:p>
          <a:p>
            <a:pPr>
              <a:defRPr/>
            </a:pP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07504" y="295616"/>
            <a:ext cx="903649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5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Показатели инновационного развития субъектов Европейского Севера </a:t>
            </a:r>
            <a:r>
              <a:rPr lang="ru-RU" sz="15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России в 1990-2021 гг.</a:t>
            </a:r>
            <a:endParaRPr lang="ru-RU" sz="15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28084" y="1628800"/>
            <a:ext cx="3636404" cy="129266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300" dirty="0" smtClean="0">
                <a:solidFill>
                  <a:srgbClr val="FF0000"/>
                </a:solidFill>
                <a:latin typeface="Segoe UI Light" pitchFamily="34" charset="0"/>
              </a:rPr>
              <a:t>Постоянное снижение общего количества исследователей. </a:t>
            </a:r>
            <a:r>
              <a:rPr lang="ru-RU" sz="1300" dirty="0" smtClean="0">
                <a:solidFill>
                  <a:srgbClr val="002060"/>
                </a:solidFill>
                <a:latin typeface="Segoe UI Light" pitchFamily="34" charset="0"/>
              </a:rPr>
              <a:t>В субъектах Европейского Севера России в </a:t>
            </a:r>
            <a:r>
              <a:rPr lang="ru-RU" sz="1300" dirty="0" smtClean="0">
                <a:solidFill>
                  <a:srgbClr val="002060"/>
                </a:solidFill>
                <a:latin typeface="Segoe UI Light" pitchFamily="34" charset="0"/>
              </a:rPr>
              <a:t>1992-2020 гг</a:t>
            </a:r>
            <a:r>
              <a:rPr lang="ru-RU" sz="1300" dirty="0" smtClean="0">
                <a:solidFill>
                  <a:srgbClr val="002060"/>
                </a:solidFill>
                <a:latin typeface="Segoe UI Light" pitchFamily="34" charset="0"/>
              </a:rPr>
              <a:t>. такое снижение было существенным: </a:t>
            </a:r>
            <a:r>
              <a:rPr lang="ru-RU" sz="1300" dirty="0" smtClean="0">
                <a:solidFill>
                  <a:srgbClr val="FF0000"/>
                </a:solidFill>
                <a:latin typeface="Segoe UI Light" pitchFamily="34" charset="0"/>
              </a:rPr>
              <a:t>почти на 70% - в Вологодской области, </a:t>
            </a:r>
            <a:r>
              <a:rPr lang="ru-RU" sz="1300" dirty="0" smtClean="0">
                <a:solidFill>
                  <a:srgbClr val="FF0000"/>
                </a:solidFill>
                <a:latin typeface="Segoe UI Light" pitchFamily="34" charset="0"/>
              </a:rPr>
              <a:t>67% </a:t>
            </a:r>
            <a:r>
              <a:rPr lang="ru-RU" sz="1300" dirty="0" smtClean="0">
                <a:solidFill>
                  <a:srgbClr val="FF0000"/>
                </a:solidFill>
                <a:latin typeface="Segoe UI Light" pitchFamily="34" charset="0"/>
              </a:rPr>
              <a:t>- в Республике Карелия,  </a:t>
            </a:r>
            <a:r>
              <a:rPr lang="ru-RU" sz="1300" dirty="0" smtClean="0">
                <a:solidFill>
                  <a:srgbClr val="FF0000"/>
                </a:solidFill>
                <a:latin typeface="Segoe UI Light" pitchFamily="34" charset="0"/>
              </a:rPr>
              <a:t>61% </a:t>
            </a:r>
            <a:r>
              <a:rPr lang="ru-RU" sz="1300" dirty="0" smtClean="0">
                <a:solidFill>
                  <a:srgbClr val="FF0000"/>
                </a:solidFill>
                <a:latin typeface="Segoe UI Light" pitchFamily="34" charset="0"/>
              </a:rPr>
              <a:t>- в Мурманской области</a:t>
            </a:r>
            <a:endParaRPr lang="ru-RU" sz="1300" dirty="0">
              <a:solidFill>
                <a:srgbClr val="FF0000"/>
              </a:solidFill>
              <a:latin typeface="Segoe UI Light" panose="020B0502040204020203" pitchFamily="34" charset="0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7011262" y="6412248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06A0700-71D2-4E7A-B3E4-862F58DA4695}" type="slidenum">
              <a:rPr lang="ru-RU" sz="1200">
                <a:solidFill>
                  <a:schemeClr val="bg1"/>
                </a:solidFill>
                <a:latin typeface="Calibri" pitchFamily="34" charset="0"/>
              </a:rPr>
              <a:pPr algn="r"/>
              <a:t>10</a:t>
            </a:fld>
            <a:endParaRPr lang="ru-RU" sz="1200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261146"/>
              </p:ext>
            </p:extLst>
          </p:nvPr>
        </p:nvGraphicFramePr>
        <p:xfrm>
          <a:off x="215516" y="1268760"/>
          <a:ext cx="4968552" cy="2146173"/>
        </p:xfrm>
        <a:graphic>
          <a:graphicData uri="http://schemas.openxmlformats.org/drawingml/2006/table">
            <a:tbl>
              <a:tblPr/>
              <a:tblGrid>
                <a:gridCol w="1377705"/>
                <a:gridCol w="543390"/>
                <a:gridCol w="468953"/>
                <a:gridCol w="468953"/>
                <a:gridCol w="489371"/>
                <a:gridCol w="432048"/>
                <a:gridCol w="432048"/>
                <a:gridCol w="756084"/>
              </a:tblGrid>
              <a:tr h="12382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Территория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г. к 1992 г., раз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1992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2000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2005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РФ, </a:t>
                      </a:r>
                      <a:r>
                        <a:rPr lang="ru-RU" sz="1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 чел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1532,6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887,7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813,2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736,5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738,8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679,3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0,44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3F33"/>
                    </a:solidFill>
                  </a:tcPr>
                </a:tc>
              </a:tr>
              <a:tr h="27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СЗФО, </a:t>
                      </a:r>
                      <a:r>
                        <a:rPr lang="ru-RU" sz="1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 чел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233,0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116,8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104,8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95,8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87,4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0,38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3F33"/>
                    </a:solidFill>
                  </a:tcPr>
                </a:tc>
              </a:tr>
              <a:tr h="27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Республика Карелия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3340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1307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935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934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1113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0,33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3F33"/>
                    </a:solidFill>
                  </a:tcPr>
                </a:tc>
              </a:tr>
              <a:tr h="27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Республика Коми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2834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2170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2047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1806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1981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1468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0,52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3F33"/>
                    </a:solidFill>
                  </a:tcPr>
                </a:tc>
              </a:tr>
              <a:tr h="58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Архангельская область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1316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1496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1148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1107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999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0,45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3F33"/>
                    </a:solidFill>
                  </a:tcPr>
                </a:tc>
              </a:tr>
              <a:tr h="27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Ненецкий авт. округ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1,08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3F33"/>
                    </a:solidFill>
                  </a:tcPr>
                </a:tc>
              </a:tr>
              <a:tr h="27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Вологодская область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1767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591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0,33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3F33"/>
                    </a:solidFill>
                  </a:tcPr>
                </a:tc>
              </a:tr>
              <a:tr h="27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Мурманская область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5065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2765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2345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2097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2342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1988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0,39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3F33"/>
                    </a:solidFill>
                  </a:tcPr>
                </a:tc>
              </a:tr>
              <a:tr h="27305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Источник: Росстат.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215516" y="764704"/>
            <a:ext cx="496855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dirty="0" smtClean="0">
                <a:solidFill>
                  <a:srgbClr val="0055A5"/>
                </a:solidFill>
                <a:latin typeface="Segoe UI Light" pitchFamily="34" charset="0"/>
                <a:cs typeface="Times New Roman" pitchFamily="18" charset="0"/>
              </a:rPr>
              <a:t>Численность персонала, занятого научными исследованиями и разработками, </a:t>
            </a:r>
            <a:r>
              <a:rPr lang="ru-RU" sz="1300" b="0" dirty="0" smtClean="0">
                <a:solidFill>
                  <a:srgbClr val="0055A5"/>
                </a:solidFill>
                <a:latin typeface="Segoe UI Light" pitchFamily="34" charset="0"/>
                <a:cs typeface="Times New Roman" pitchFamily="18" charset="0"/>
              </a:rPr>
              <a:t>чел.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15516" y="3537012"/>
            <a:ext cx="496855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dirty="0" smtClean="0">
                <a:solidFill>
                  <a:srgbClr val="0055A5"/>
                </a:solidFill>
                <a:latin typeface="Segoe UI Light" pitchFamily="34" charset="0"/>
                <a:cs typeface="Times New Roman" pitchFamily="18" charset="0"/>
              </a:rPr>
              <a:t>Численность </a:t>
            </a:r>
            <a:r>
              <a:rPr lang="ru-RU" sz="1300" dirty="0">
                <a:solidFill>
                  <a:srgbClr val="0055A5"/>
                </a:solidFill>
                <a:latin typeface="Segoe UI Light" pitchFamily="34" charset="0"/>
                <a:cs typeface="Times New Roman" pitchFamily="18" charset="0"/>
              </a:rPr>
              <a:t>студентов высших учебных заведений на 10 000 чел.  </a:t>
            </a:r>
            <a:r>
              <a:rPr lang="ru-RU" sz="1300" dirty="0" smtClean="0">
                <a:solidFill>
                  <a:srgbClr val="0055A5"/>
                </a:solidFill>
                <a:latin typeface="Segoe UI Light" pitchFamily="34" charset="0"/>
                <a:cs typeface="Times New Roman" pitchFamily="18" charset="0"/>
              </a:rPr>
              <a:t>населения</a:t>
            </a:r>
            <a:r>
              <a:rPr lang="ru-RU" sz="1300" dirty="0">
                <a:solidFill>
                  <a:srgbClr val="0055A5"/>
                </a:solidFill>
                <a:latin typeface="Segoe UI Light" pitchFamily="34" charset="0"/>
                <a:cs typeface="Times New Roman" pitchFamily="18" charset="0"/>
              </a:rPr>
              <a:t>, </a:t>
            </a:r>
            <a:r>
              <a:rPr lang="ru-RU" sz="1300" b="0" dirty="0">
                <a:solidFill>
                  <a:srgbClr val="0055A5"/>
                </a:solidFill>
                <a:latin typeface="Segoe UI Light" pitchFamily="34" charset="0"/>
                <a:cs typeface="Times New Roman" pitchFamily="18" charset="0"/>
              </a:rPr>
              <a:t>чел.</a:t>
            </a:r>
            <a:endParaRPr lang="ru-RU" sz="1300" b="0" dirty="0" smtClean="0">
              <a:solidFill>
                <a:srgbClr val="0055A5"/>
              </a:solidFill>
              <a:latin typeface="Segoe UI Light" pitchFamily="34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950117" y="3537012"/>
            <a:ext cx="2988332" cy="269304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300" dirty="0">
                <a:solidFill>
                  <a:srgbClr val="000066"/>
                </a:solidFill>
                <a:latin typeface="Segoe UI Light" pitchFamily="34" charset="0"/>
              </a:rPr>
              <a:t>В середины 2000-х гг. наблюдается устойчивое сокращение численности и студентов высших учебных заведений, которые </a:t>
            </a:r>
            <a:r>
              <a:rPr lang="ru-RU" sz="1300" dirty="0" smtClean="0">
                <a:solidFill>
                  <a:srgbClr val="000066"/>
                </a:solidFill>
                <a:latin typeface="Segoe UI Light" pitchFamily="34" charset="0"/>
              </a:rPr>
              <a:t>являются</a:t>
            </a:r>
            <a:r>
              <a:rPr lang="ru-RU" sz="1300" dirty="0">
                <a:solidFill>
                  <a:srgbClr val="000066"/>
                </a:solidFill>
                <a:latin typeface="Segoe UI Light" pitchFamily="34" charset="0"/>
              </a:rPr>
              <a:t> </a:t>
            </a:r>
            <a:r>
              <a:rPr lang="ru-RU" sz="1300" dirty="0" smtClean="0">
                <a:solidFill>
                  <a:srgbClr val="000066"/>
                </a:solidFill>
                <a:latin typeface="Segoe UI Light" pitchFamily="34" charset="0"/>
              </a:rPr>
              <a:t>«строительным </a:t>
            </a:r>
            <a:r>
              <a:rPr lang="ru-RU" sz="1300" dirty="0">
                <a:solidFill>
                  <a:srgbClr val="000066"/>
                </a:solidFill>
                <a:latin typeface="Segoe UI Light" pitchFamily="34" charset="0"/>
              </a:rPr>
              <a:t>материалом» инноваций. </a:t>
            </a:r>
            <a:endParaRPr lang="ru-RU" sz="1300" dirty="0" smtClean="0">
              <a:solidFill>
                <a:srgbClr val="000066"/>
              </a:solidFill>
              <a:latin typeface="Segoe UI Light" pitchFamily="34" charset="0"/>
            </a:endParaRPr>
          </a:p>
          <a:p>
            <a:pPr algn="just"/>
            <a:endParaRPr lang="ru-RU" sz="1300" dirty="0">
              <a:solidFill>
                <a:srgbClr val="FF0000"/>
              </a:solidFill>
              <a:latin typeface="Segoe UI Light" pitchFamily="34" charset="0"/>
            </a:endParaRPr>
          </a:p>
          <a:p>
            <a:pPr algn="just"/>
            <a:r>
              <a:rPr lang="ru-RU" sz="1300" dirty="0" smtClean="0">
                <a:solidFill>
                  <a:srgbClr val="FF0000"/>
                </a:solidFill>
                <a:latin typeface="Segoe UI Light" pitchFamily="34" charset="0"/>
              </a:rPr>
              <a:t>В </a:t>
            </a:r>
            <a:r>
              <a:rPr lang="ru-RU" sz="1300" dirty="0">
                <a:solidFill>
                  <a:srgbClr val="FF0000"/>
                </a:solidFill>
                <a:latin typeface="Segoe UI Light" pitchFamily="34" charset="0"/>
              </a:rPr>
              <a:t>частности, резкое сокращение количества студентов наблюдается с 2010 учебного года (в среднем по России – с 497 до 277 чел. на 10 000 чел. населения; Мурманской области – с 386 до 90 чел. </a:t>
            </a:r>
            <a:endParaRPr lang="ru-RU" sz="1300" dirty="0">
              <a:solidFill>
                <a:srgbClr val="00B050"/>
              </a:solidFill>
              <a:latin typeface="Segoe UI Light" panose="020B0502040204020203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395993"/>
              </p:ext>
            </p:extLst>
          </p:nvPr>
        </p:nvGraphicFramePr>
        <p:xfrm>
          <a:off x="215516" y="4024541"/>
          <a:ext cx="5616624" cy="2260092"/>
        </p:xfrm>
        <a:graphic>
          <a:graphicData uri="http://schemas.openxmlformats.org/drawingml/2006/table">
            <a:tbl>
              <a:tblPr firstRow="1" firstCol="1" bandRow="1"/>
              <a:tblGrid>
                <a:gridCol w="1512168"/>
                <a:gridCol w="612068"/>
                <a:gridCol w="468052"/>
                <a:gridCol w="576064"/>
                <a:gridCol w="504056"/>
                <a:gridCol w="468052"/>
                <a:gridCol w="504056"/>
                <a:gridCol w="468052"/>
                <a:gridCol w="504056"/>
              </a:tblGrid>
              <a:tr h="3784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Территория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1990/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1991 </a:t>
                      </a:r>
                      <a:endParaRPr lang="ru-RU" sz="10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г.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1995/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1996 уч. г.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2000/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2001 уч. г.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2005/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2006 уч. г.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2010/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2011 уч. г.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2018/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2019 уч. г.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2020/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уч. г.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 г. к 1990 г., раз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РФ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190,9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188,1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323,4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277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1,45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СЗФО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221,9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205,1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375,1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1,37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Республика Карелия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126,3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135,6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233,6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Республика Коми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85,2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112,7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185,6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188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Архангельская область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92,2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107,6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234,1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162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153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1,66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Ненецкий авт. округ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Вологодская область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120,4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141,4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162,9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159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162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1,35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Мурманская область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77,9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195,3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1,67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">
                <a:tc gridSpan="9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Источник: рассчитано автором по данным Росстата.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75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07504" y="303310"/>
            <a:ext cx="90364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Segoe UI Light" panose="020B0502040204020203" pitchFamily="34" charset="0"/>
              </a:rPr>
              <a:t>Показатели инновационного развития субъектов Европейского Севера России в </a:t>
            </a:r>
            <a:r>
              <a:rPr lang="ru-RU" sz="14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1990-2020 </a:t>
            </a:r>
            <a:r>
              <a:rPr lang="ru-RU" sz="1400" dirty="0">
                <a:solidFill>
                  <a:schemeClr val="bg1"/>
                </a:solidFill>
                <a:latin typeface="Segoe UI Light" panose="020B0502040204020203" pitchFamily="34" charset="0"/>
              </a:rPr>
              <a:t>гг.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524339" y="1340768"/>
            <a:ext cx="3348372" cy="209288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300" dirty="0">
                <a:solidFill>
                  <a:srgbClr val="00B050"/>
                </a:solidFill>
                <a:latin typeface="Segoe UI Light" pitchFamily="34" charset="0"/>
              </a:rPr>
              <a:t>По паритету покупательной способности: в 2017 году в Швеции он составлял 3,25%, Дании – 2,87%, Финляндии – 2,75%, Исландии – 2,03%, Норвегии – 2,03%, Канаде – 1,53% </a:t>
            </a:r>
          </a:p>
          <a:p>
            <a:pPr algn="just"/>
            <a:endParaRPr lang="ru-RU" sz="1300" b="0" dirty="0">
              <a:latin typeface="Segoe UI Light" pitchFamily="34" charset="0"/>
            </a:endParaRPr>
          </a:p>
          <a:p>
            <a:pPr algn="just"/>
            <a:r>
              <a:rPr lang="ru-RU" sz="1300" dirty="0">
                <a:latin typeface="Segoe UI Light" pitchFamily="34" charset="0"/>
              </a:rPr>
              <a:t>Источник</a:t>
            </a:r>
            <a:r>
              <a:rPr lang="ru-RU" sz="1300" b="0" dirty="0">
                <a:latin typeface="Segoe UI Light" pitchFamily="34" charset="0"/>
              </a:rPr>
              <a:t>: </a:t>
            </a:r>
            <a:r>
              <a:rPr lang="ru-RU" sz="1300" b="0" dirty="0" err="1">
                <a:latin typeface="Segoe UI Light" pitchFamily="34" charset="0"/>
              </a:rPr>
              <a:t>Гохберг</a:t>
            </a:r>
            <a:r>
              <a:rPr lang="ru-RU" sz="1300" b="0" dirty="0">
                <a:latin typeface="Segoe UI Light" pitchFamily="34" charset="0"/>
              </a:rPr>
              <a:t>  Л.М.,  </a:t>
            </a:r>
            <a:r>
              <a:rPr lang="ru-RU" sz="1300" b="0" dirty="0" err="1">
                <a:latin typeface="Segoe UI Light" pitchFamily="34" charset="0"/>
              </a:rPr>
              <a:t>Дитковский</a:t>
            </a:r>
            <a:r>
              <a:rPr lang="ru-RU" sz="1300" b="0" dirty="0">
                <a:latin typeface="Segoe UI Light" pitchFamily="34" charset="0"/>
              </a:rPr>
              <a:t>  К.А.,  Дьяченко  Е.Л.  Индикаторы  науки:  2019.  /  Статистический сборник. – М.: НИУ ВШЭ, 2019. С</a:t>
            </a:r>
            <a:r>
              <a:rPr lang="en-US" sz="1300" b="0" dirty="0">
                <a:latin typeface="Segoe UI Light" pitchFamily="34" charset="0"/>
              </a:rPr>
              <a:t>. 277.</a:t>
            </a:r>
            <a:endParaRPr lang="ru-RU" sz="1300" dirty="0">
              <a:solidFill>
                <a:srgbClr val="00B050"/>
              </a:solidFill>
              <a:latin typeface="Segoe UI Light" panose="020B0502040204020203" pitchFamily="34" charset="0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7011262" y="6412248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06A0700-71D2-4E7A-B3E4-862F58DA4695}" type="slidenum">
              <a:rPr lang="ru-RU" sz="1200">
                <a:solidFill>
                  <a:schemeClr val="bg1"/>
                </a:solidFill>
                <a:latin typeface="Calibri" pitchFamily="34" charset="0"/>
              </a:rPr>
              <a:pPr algn="r"/>
              <a:t>11</a:t>
            </a:fld>
            <a:endParaRPr lang="ru-RU" sz="1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5516" y="910715"/>
            <a:ext cx="4968552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dirty="0">
                <a:solidFill>
                  <a:srgbClr val="0055A5"/>
                </a:solidFill>
                <a:latin typeface="Segoe UI Light" pitchFamily="34" charset="0"/>
                <a:cs typeface="Times New Roman" pitchFamily="18" charset="0"/>
              </a:rPr>
              <a:t>Доля внутренних затрат на исследования и разработки в ВРП, </a:t>
            </a:r>
            <a:r>
              <a:rPr lang="ru-RU" sz="1300" b="0" dirty="0">
                <a:solidFill>
                  <a:srgbClr val="0055A5"/>
                </a:solidFill>
                <a:latin typeface="Segoe UI Light" pitchFamily="34" charset="0"/>
                <a:cs typeface="Times New Roman" pitchFamily="18" charset="0"/>
              </a:rPr>
              <a:t>%</a:t>
            </a:r>
            <a:r>
              <a:rPr lang="ru-RU" sz="1300" dirty="0">
                <a:solidFill>
                  <a:srgbClr val="0055A5"/>
                </a:solidFill>
                <a:latin typeface="Segoe UI Light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15516" y="3537012"/>
            <a:ext cx="4968552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dirty="0" smtClean="0">
                <a:solidFill>
                  <a:srgbClr val="0055A5"/>
                </a:solidFill>
                <a:latin typeface="Segoe UI Light" pitchFamily="34" charset="0"/>
                <a:cs typeface="Times New Roman" pitchFamily="18" charset="0"/>
              </a:rPr>
              <a:t>Коэффициент изобретательской активности </a:t>
            </a:r>
          </a:p>
          <a:p>
            <a:pPr algn="ctr"/>
            <a:r>
              <a:rPr lang="ru-RU" sz="1300" b="0" dirty="0" smtClean="0">
                <a:solidFill>
                  <a:srgbClr val="0055A5"/>
                </a:solidFill>
                <a:latin typeface="Segoe UI Light" pitchFamily="34" charset="0"/>
                <a:cs typeface="Times New Roman" pitchFamily="18" charset="0"/>
              </a:rPr>
              <a:t>(число отечественных патентных заявок на изобретения, поданных в России в расчете на 10 тыс. человек населения)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444284"/>
              </p:ext>
            </p:extLst>
          </p:nvPr>
        </p:nvGraphicFramePr>
        <p:xfrm>
          <a:off x="287524" y="4257092"/>
          <a:ext cx="5055869" cy="1916748"/>
        </p:xfrm>
        <a:graphic>
          <a:graphicData uri="http://schemas.openxmlformats.org/drawingml/2006/table">
            <a:tbl>
              <a:tblPr/>
              <a:tblGrid>
                <a:gridCol w="1512168"/>
                <a:gridCol w="468052"/>
                <a:gridCol w="468052"/>
                <a:gridCol w="407156"/>
                <a:gridCol w="503790"/>
                <a:gridCol w="503790"/>
                <a:gridCol w="481482"/>
                <a:gridCol w="711379"/>
              </a:tblGrid>
              <a:tr h="1536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Территория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г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к  1997 г., раз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1997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2000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2005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2010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РФ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1,90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2,28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2,83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1,62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0,44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СЗФО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1,56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2,38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2,56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1,63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3,67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Республика Карелия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0,85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3F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0,73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Республика Коми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0,54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3F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-0,01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Архангельская область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0,69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3F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0,39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Вологодская область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0,90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0,70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3F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Мурманская область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0,31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3F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-0,31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Источник: рассчитано автором по данным Росстата.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287524" y="6211669"/>
            <a:ext cx="504056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Segoe UI Light" pitchFamily="34" charset="0"/>
              </a:rPr>
              <a:t>Примечание</a:t>
            </a:r>
            <a:r>
              <a:rPr lang="ru-RU" sz="1200" b="0" dirty="0" smtClean="0">
                <a:latin typeface="Segoe UI Light" pitchFamily="34" charset="0"/>
              </a:rPr>
              <a:t>: по уровню развития КИА Роспатентом выделяется три группы регионов: высокий (выше или равно 3), средний (2-3), низкий (1-2), критически низкий (ниже 1). </a:t>
            </a:r>
            <a:endParaRPr lang="ru-RU" sz="1200" b="0" dirty="0">
              <a:latin typeface="Segoe UI Light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507596" y="4509120"/>
            <a:ext cx="3492896" cy="149271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300" dirty="0" smtClean="0">
                <a:solidFill>
                  <a:srgbClr val="FF0000"/>
                </a:solidFill>
                <a:latin typeface="Segoe UI Light" pitchFamily="34" charset="0"/>
              </a:rPr>
              <a:t>Все регионы Европейского Севера России по показателю изобретательской активности населения относятся к категории с критически низким уровнем значений.</a:t>
            </a:r>
          </a:p>
          <a:p>
            <a:pPr algn="just"/>
            <a:endParaRPr lang="ru-RU" sz="1300" dirty="0" smtClean="0">
              <a:solidFill>
                <a:srgbClr val="FF0000"/>
              </a:solidFill>
              <a:latin typeface="Segoe UI Light" pitchFamily="34" charset="0"/>
            </a:endParaRPr>
          </a:p>
          <a:p>
            <a:pPr algn="just"/>
            <a:r>
              <a:rPr lang="ru-RU" sz="1300" dirty="0" smtClean="0">
                <a:solidFill>
                  <a:srgbClr val="00B050"/>
                </a:solidFill>
                <a:latin typeface="Segoe UI Light" panose="020B0502040204020203" pitchFamily="34" charset="0"/>
              </a:rPr>
              <a:t>В Швеции он составляет более 6, Финляндии – 7, Дании – 5, Норвегии – 4 единиц</a:t>
            </a:r>
            <a:endParaRPr lang="ru-RU" sz="1300" dirty="0">
              <a:solidFill>
                <a:srgbClr val="00B050"/>
              </a:solidFill>
              <a:latin typeface="Segoe UI Light" panose="020B0502040204020203" pitchFamily="34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476554"/>
              </p:ext>
            </p:extLst>
          </p:nvPr>
        </p:nvGraphicFramePr>
        <p:xfrm>
          <a:off x="272083" y="1257147"/>
          <a:ext cx="4974590" cy="2330531"/>
        </p:xfrm>
        <a:graphic>
          <a:graphicData uri="http://schemas.openxmlformats.org/drawingml/2006/table">
            <a:tbl>
              <a:tblPr/>
              <a:tblGrid>
                <a:gridCol w="1539875"/>
                <a:gridCol w="609600"/>
                <a:gridCol w="460375"/>
                <a:gridCol w="521335"/>
                <a:gridCol w="484656"/>
                <a:gridCol w="504056"/>
                <a:gridCol w="854693"/>
              </a:tblGrid>
              <a:tr h="16505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Территория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г. к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1998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г., раз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1998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РФ*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0,95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1,25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0,30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СЗФО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1,48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1,86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1,79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1,78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1,46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-0,02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Республика Карелия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0,33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Республика Коми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0,34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Архангельская область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т.ч. Ненецкий автономный округ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н.д.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Вологодская область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Мурманская область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0,63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0,36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-0,15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71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Источник: рассчитано автором по данным Росстата.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 к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ВВП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582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Номер слайда 4"/>
          <p:cNvSpPr txBox="1">
            <a:spLocks noGrp="1"/>
          </p:cNvSpPr>
          <p:nvPr/>
        </p:nvSpPr>
        <p:spPr bwMode="auto">
          <a:xfrm>
            <a:off x="7004248" y="6678013"/>
            <a:ext cx="2133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06A0700-71D2-4E7A-B3E4-862F58DA4695}" type="slidenum">
              <a:rPr lang="ru-RU" sz="1200">
                <a:latin typeface="Calibri" pitchFamily="34" charset="0"/>
              </a:rPr>
              <a:pPr algn="r"/>
              <a:t>12</a:t>
            </a:fld>
            <a:endParaRPr lang="ru-RU" sz="1200" dirty="0">
              <a:latin typeface="Calibri" pitchFamily="34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719572" y="2528900"/>
            <a:ext cx="8229600" cy="122413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charset="0"/>
              <a:buNone/>
              <a:defRPr/>
            </a:pPr>
            <a:r>
              <a:rPr lang="ru-RU" sz="2200" dirty="0" smtClean="0">
                <a:solidFill>
                  <a:schemeClr val="tx2"/>
                </a:solidFill>
              </a:rPr>
              <a:t>Согласование </a:t>
            </a:r>
            <a:r>
              <a:rPr lang="ru-RU" sz="2200" dirty="0" smtClean="0">
                <a:solidFill>
                  <a:schemeClr val="tx2"/>
                </a:solidFill>
              </a:rPr>
              <a:t>и комплементарная реализация нацпроектов «Наука и университеты» и «Производительность труда» для обеспечения технологического суверенитета России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54277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Номер слайда 4"/>
          <p:cNvSpPr txBox="1">
            <a:spLocks noGrp="1"/>
          </p:cNvSpPr>
          <p:nvPr/>
        </p:nvSpPr>
        <p:spPr bwMode="auto">
          <a:xfrm>
            <a:off x="6732588" y="6412248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06A0700-71D2-4E7A-B3E4-862F58DA4695}" type="slidenum">
              <a:rPr lang="ru-RU" sz="1200">
                <a:solidFill>
                  <a:schemeClr val="bg1"/>
                </a:solidFill>
                <a:latin typeface="Calibri" pitchFamily="34" charset="0"/>
              </a:rPr>
              <a:pPr algn="r"/>
              <a:t>13</a:t>
            </a:fld>
            <a:endParaRPr lang="ru-RU" sz="1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90771" y="209258"/>
            <a:ext cx="877371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7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В условиях </a:t>
            </a:r>
            <a:r>
              <a:rPr lang="ru-RU" sz="1700" dirty="0" err="1" smtClean="0">
                <a:solidFill>
                  <a:schemeClr val="bg1"/>
                </a:solidFill>
                <a:latin typeface="Segoe UI Light" panose="020B0502040204020203" pitchFamily="34" charset="0"/>
              </a:rPr>
              <a:t>санкционного</a:t>
            </a:r>
            <a:r>
              <a:rPr lang="ru-RU" sz="17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 давления и существующих вызовов приоритет </a:t>
            </a:r>
            <a:r>
              <a:rPr lang="ru-RU" sz="17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должен быть на обеспечение технологического суверенитета России</a:t>
            </a:r>
            <a:endParaRPr lang="ru-RU" sz="17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3" y="1095206"/>
            <a:ext cx="4038078" cy="4401205"/>
          </a:xfrm>
          <a:prstGeom prst="rect">
            <a:avLst/>
          </a:prstGeom>
          <a:ln w="158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400" b="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«…На </a:t>
            </a:r>
            <a:r>
              <a:rPr lang="ru-RU" sz="1400" b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мой взгляд, сквозной, объединяющий нашу работу принцип развития – это достижение </a:t>
            </a:r>
            <a:r>
              <a:rPr lang="ru-RU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настоящего технологического суверенитета</a:t>
            </a:r>
            <a:r>
              <a:rPr lang="ru-RU" sz="14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создание целостной системы экономического развития, которая по критически важным составляющим не зависит от иностранных институтов</a:t>
            </a:r>
            <a:r>
              <a:rPr lang="ru-RU" sz="1400" b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Нам нужно выстраивать все сферы жизни на качественно новом технологическом уровне и при этом быть не просто пользователями чужих решений, а иметь технологические ключи к созданию товаров и услуг следующих </a:t>
            </a:r>
            <a:r>
              <a:rPr lang="ru-RU" sz="1400" b="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поколений».</a:t>
            </a:r>
          </a:p>
          <a:p>
            <a:pPr algn="r"/>
            <a:endParaRPr lang="ru-RU" sz="1400" b="0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В.В. Путин, Президент РФ</a:t>
            </a:r>
          </a:p>
          <a:p>
            <a:pPr algn="r"/>
            <a:r>
              <a:rPr lang="ru-RU" sz="1400" b="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// Пленарное заседание  </a:t>
            </a:r>
            <a:r>
              <a:rPr lang="en-US" sz="1400" b="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XXV</a:t>
            </a:r>
            <a:r>
              <a:rPr lang="ru-RU" sz="1400" b="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Петербургского </a:t>
            </a:r>
            <a:r>
              <a:rPr lang="ru-RU" sz="1400" b="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международного экономического форума, </a:t>
            </a:r>
            <a:r>
              <a:rPr lang="ru-RU" sz="1400" b="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17.06.2022</a:t>
            </a:r>
          </a:p>
          <a:p>
            <a:pPr algn="r"/>
            <a:r>
              <a:rPr lang="en-US" sz="1400" b="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ru-RU" sz="1400" b="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b="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1400" b="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1400" b="0" i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www.kremlin.ru</a:t>
            </a:r>
            <a:r>
              <a:rPr lang="en-US" sz="1400" b="0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/events/president/transcripts/68669</a:t>
            </a:r>
            <a:endParaRPr lang="ru-RU" sz="1400" b="0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\\fs\usefold\sia\Desktop\Путин ВВ на ПМЭФ 202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22" r="15920"/>
          <a:stretch/>
        </p:blipFill>
        <p:spPr bwMode="auto">
          <a:xfrm>
            <a:off x="5251172" y="1232756"/>
            <a:ext cx="3317272" cy="3949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015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" y="908720"/>
            <a:ext cx="5209321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u="sng" dirty="0">
                <a:solidFill>
                  <a:srgbClr val="FF0000"/>
                </a:solidFill>
              </a:rPr>
              <a:t>Приоритет</a:t>
            </a:r>
            <a:r>
              <a:rPr lang="ru-RU" sz="1400" dirty="0"/>
              <a:t> </a:t>
            </a:r>
            <a:r>
              <a:rPr lang="ru-RU" sz="1400" dirty="0">
                <a:solidFill>
                  <a:srgbClr val="FF0000"/>
                </a:solidFill>
              </a:rPr>
              <a:t>–</a:t>
            </a:r>
            <a:r>
              <a:rPr lang="ru-RU" sz="1400" dirty="0"/>
              <a:t> </a:t>
            </a:r>
            <a:r>
              <a:rPr lang="ru-RU" sz="1400" dirty="0">
                <a:solidFill>
                  <a:srgbClr val="FF0000"/>
                </a:solidFill>
              </a:rPr>
              <a:t>защита внутреннего рынка, ликвидация нарушений логистических и производственных цепочек</a:t>
            </a:r>
          </a:p>
          <a:p>
            <a:pPr algn="ctr"/>
            <a:r>
              <a:rPr lang="ru-RU" sz="1400" dirty="0"/>
              <a:t> </a:t>
            </a:r>
          </a:p>
          <a:p>
            <a:pPr marL="342900" indent="-342900" algn="ctr">
              <a:buAutoNum type="arabicPeriod"/>
            </a:pPr>
            <a:r>
              <a:rPr lang="ru-RU" sz="1400" dirty="0"/>
              <a:t>Меры поддержки для системообразующих организаций:</a:t>
            </a:r>
          </a:p>
          <a:p>
            <a:r>
              <a:rPr lang="ru-RU" sz="1200" b="0" dirty="0"/>
              <a:t>- субсидии для возмещения затрат на производство и реализацию товаров, выполнение работ, оказание услуг;</a:t>
            </a:r>
          </a:p>
          <a:p>
            <a:r>
              <a:rPr lang="ru-RU" sz="1200" b="0" dirty="0"/>
              <a:t>- госгарантии по кредитам и облигационным займам на производственную деятельность, капвложения либо погашение ранее выданных на те же цели кредитов и займов и др.</a:t>
            </a:r>
          </a:p>
          <a:p>
            <a:pPr marL="171450" indent="-171450">
              <a:buFontTx/>
              <a:buChar char="-"/>
            </a:pPr>
            <a:endParaRPr lang="ru-RU" sz="1200" b="0" dirty="0"/>
          </a:p>
          <a:p>
            <a:pPr algn="ctr"/>
            <a:r>
              <a:rPr lang="ru-RU" sz="1400" dirty="0">
                <a:ea typeface="Tahoma" pitchFamily="34" charset="0"/>
                <a:cs typeface="Tahoma" pitchFamily="34" charset="0"/>
              </a:rPr>
              <a:t>2. Меры поддержки для малого и среднего предпринимательства:</a:t>
            </a:r>
          </a:p>
          <a:p>
            <a:pPr algn="just"/>
            <a:r>
              <a:rPr lang="ru-RU" sz="1200" b="0" dirty="0"/>
              <a:t>- субсидии на возмещение субъектам МСП затрат на оплату банковских комиссий;</a:t>
            </a:r>
          </a:p>
          <a:p>
            <a:pPr marL="171450" indent="-171450" algn="just">
              <a:buFontTx/>
              <a:buChar char="-"/>
            </a:pPr>
            <a:r>
              <a:rPr lang="ru-RU" sz="1200" b="0" dirty="0"/>
              <a:t>льготные кредиты (13,5-15% годовых) и каникулы;</a:t>
            </a:r>
          </a:p>
          <a:p>
            <a:pPr marL="171450" indent="-171450" algn="just">
              <a:buFontTx/>
              <a:buChar char="-"/>
            </a:pPr>
            <a:r>
              <a:rPr lang="ru-RU" sz="1200" b="0" dirty="0"/>
              <a:t> мораторий на банковские проверки и др.</a:t>
            </a:r>
          </a:p>
          <a:p>
            <a:pPr algn="ctr"/>
            <a:endParaRPr lang="ru-RU" b="0" dirty="0"/>
          </a:p>
          <a:p>
            <a:pPr algn="ctr"/>
            <a:r>
              <a:rPr lang="ru-RU" sz="1400" dirty="0"/>
              <a:t>3. Поддержка инжиниринга и инноваций</a:t>
            </a:r>
            <a:r>
              <a:rPr lang="ru-RU" b="0" dirty="0"/>
              <a:t>:</a:t>
            </a:r>
          </a:p>
          <a:p>
            <a:pPr algn="just"/>
            <a:r>
              <a:rPr lang="ru-RU" sz="1200" b="0" dirty="0"/>
              <a:t>- </a:t>
            </a:r>
            <a:r>
              <a:rPr lang="ru-RU" sz="1200" b="0" dirty="0" err="1"/>
              <a:t>грантовое</a:t>
            </a:r>
            <a:r>
              <a:rPr lang="ru-RU" sz="1200" b="0" dirty="0"/>
              <a:t> финансирование через АНО «Центр поддержки инжиниринга и инноваций» российским технологическим компаниям на выпуск инновационной продукции (федеральный проект «Взлет - от </a:t>
            </a:r>
            <a:r>
              <a:rPr lang="ru-RU" sz="1200" b="0" dirty="0" err="1"/>
              <a:t>стартапа</a:t>
            </a:r>
            <a:r>
              <a:rPr lang="ru-RU" sz="1200" b="0" dirty="0"/>
              <a:t> до IPO»).</a:t>
            </a:r>
          </a:p>
          <a:p>
            <a:endParaRPr lang="ru-RU" sz="1200" b="0" dirty="0"/>
          </a:p>
          <a:p>
            <a:pPr algn="ctr"/>
            <a:r>
              <a:rPr lang="ru-RU" sz="1200" dirty="0"/>
              <a:t>4. Меры поддержки для аграриев:</a:t>
            </a:r>
          </a:p>
          <a:p>
            <a:pPr algn="ctr"/>
            <a:r>
              <a:rPr lang="ru-RU" sz="1200" b="0" dirty="0"/>
              <a:t>- механизм льготного кредитования, программы льготного лизинга сельскохозяйственной техники и др.</a:t>
            </a: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193868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В ответ на существующие 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вызовы в 2022 г.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был 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принят 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Антикризисный 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план 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Правительства РФ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Light" panose="020B0502040204020203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71078" y="4149080"/>
            <a:ext cx="3172449" cy="193899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200" dirty="0"/>
              <a:t>Председатель Правительства РФ </a:t>
            </a:r>
          </a:p>
          <a:p>
            <a:pPr algn="ctr"/>
            <a:r>
              <a:rPr lang="ru-RU" sz="1200" dirty="0"/>
              <a:t>М. </a:t>
            </a:r>
            <a:r>
              <a:rPr lang="ru-RU" sz="1200" dirty="0" err="1"/>
              <a:t>Мишустин</a:t>
            </a:r>
            <a:r>
              <a:rPr lang="ru-RU" sz="1200" dirty="0"/>
              <a:t>, 15.03.2022 г.</a:t>
            </a:r>
          </a:p>
          <a:p>
            <a:pPr algn="just"/>
            <a:endParaRPr lang="ru-RU" sz="1200" b="0" dirty="0"/>
          </a:p>
          <a:p>
            <a:pPr algn="just"/>
            <a:r>
              <a:rPr lang="ru-RU" sz="1200" b="0" dirty="0"/>
              <a:t>«По поручениям Президента подготовлен целый комплекс мер … он будет постоянно пополняться и выпускаться поэтапно в зависимости от ситуации. Общий объем финансирования оценивается примерно в 1 триллион рублей»</a:t>
            </a:r>
          </a:p>
        </p:txBody>
      </p:sp>
      <p:pic>
        <p:nvPicPr>
          <p:cNvPr id="6147" name="Picture 3" descr="\\fs\usefold\edr\Desktop\мишусти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1078" y="1304764"/>
            <a:ext cx="3172449" cy="256035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омер слайда 4"/>
          <p:cNvSpPr txBox="1">
            <a:spLocks noGrp="1"/>
          </p:cNvSpPr>
          <p:nvPr/>
        </p:nvSpPr>
        <p:spPr bwMode="auto">
          <a:xfrm>
            <a:off x="6732588" y="6412248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06A0700-71D2-4E7A-B3E4-862F58DA4695}" type="slidenum">
              <a:rPr lang="ru-RU" sz="1400">
                <a:solidFill>
                  <a:schemeClr val="bg1"/>
                </a:solidFill>
                <a:latin typeface="Calibri" pitchFamily="34" charset="0"/>
              </a:rPr>
              <a:pPr algn="r"/>
              <a:t>14</a:t>
            </a:fld>
            <a:endParaRPr lang="ru-RU" sz="14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08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Номер слайда 4"/>
          <p:cNvSpPr txBox="1">
            <a:spLocks noGrp="1"/>
          </p:cNvSpPr>
          <p:nvPr/>
        </p:nvSpPr>
        <p:spPr bwMode="auto">
          <a:xfrm>
            <a:off x="7004248" y="6678013"/>
            <a:ext cx="2133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06A0700-71D2-4E7A-B3E4-862F58DA4695}" type="slidenum">
              <a:rPr lang="ru-RU" sz="1200">
                <a:latin typeface="Calibri" pitchFamily="34" charset="0"/>
              </a:rPr>
              <a:pPr algn="r"/>
              <a:t>15</a:t>
            </a:fld>
            <a:endParaRPr lang="ru-RU" sz="1200" dirty="0">
              <a:latin typeface="Calibri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90771" y="224647"/>
            <a:ext cx="87737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Драйвером экономики в условиях </a:t>
            </a:r>
            <a:r>
              <a:rPr lang="ru-RU" sz="1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импортозамещения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 могут быть межрегиональные вертикально интегрированные компании (ВИК), производящие инновационную продукцию</a:t>
            </a:r>
            <a:endParaRPr lang="ru-RU" sz="16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591714" y="2348880"/>
            <a:ext cx="4372774" cy="381642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/>
              <a:t>Мультипликатор </a:t>
            </a:r>
            <a:r>
              <a:rPr lang="ru-RU" sz="1200" dirty="0"/>
              <a:t>добавленной стоимости </a:t>
            </a:r>
            <a:r>
              <a:rPr lang="ru-RU" sz="1200" b="0" dirty="0" smtClean="0"/>
              <a:t>- отношение </a:t>
            </a:r>
            <a:r>
              <a:rPr lang="ru-RU" sz="1200" b="0" dirty="0"/>
              <a:t>совокупной величины товарной массы, произведенной предприятием, к стоимости первичных сырьевых ресурсов, вовлеченных в хозяйственный оборот: </a:t>
            </a:r>
          </a:p>
          <a:p>
            <a:pPr algn="ctr"/>
            <a:endParaRPr lang="ru-RU" sz="1400" dirty="0" smtClean="0"/>
          </a:p>
          <a:p>
            <a:pPr algn="ctr"/>
            <a:r>
              <a:rPr lang="ru-RU" sz="1600" i="1" dirty="0" err="1" smtClean="0"/>
              <a:t>М</a:t>
            </a:r>
            <a:r>
              <a:rPr lang="ru-RU" sz="1600" i="1" baseline="-25000" dirty="0" err="1" smtClean="0"/>
              <a:t>i</a:t>
            </a:r>
            <a:r>
              <a:rPr lang="ru-RU" sz="1600" i="1" dirty="0" smtClean="0"/>
              <a:t> </a:t>
            </a:r>
            <a:r>
              <a:rPr lang="ru-RU" sz="1600" i="1" dirty="0"/>
              <a:t>= </a:t>
            </a:r>
            <a:r>
              <a:rPr lang="ru-RU" sz="1600" i="1" dirty="0" err="1"/>
              <a:t>ТМ</a:t>
            </a:r>
            <a:r>
              <a:rPr lang="ru-RU" sz="1600" i="1" baseline="-25000" dirty="0" err="1"/>
              <a:t>i</a:t>
            </a:r>
            <a:r>
              <a:rPr lang="ru-RU" sz="1600" i="1" dirty="0"/>
              <a:t> </a:t>
            </a:r>
            <a:r>
              <a:rPr lang="ru-RU" sz="1600" i="1" dirty="0" smtClean="0"/>
              <a:t>/ </a:t>
            </a:r>
            <a:r>
              <a:rPr lang="ru-RU" sz="1600" i="1" dirty="0" err="1"/>
              <a:t>C</a:t>
            </a:r>
            <a:r>
              <a:rPr lang="ru-RU" sz="1600" i="1" baseline="-25000" dirty="0" err="1"/>
              <a:t>i</a:t>
            </a:r>
            <a:endParaRPr lang="ru-RU" sz="1600" i="1" baseline="-25000" dirty="0"/>
          </a:p>
          <a:p>
            <a:pPr algn="just"/>
            <a:endParaRPr lang="ru-RU" sz="1200" b="0" dirty="0" smtClean="0"/>
          </a:p>
          <a:p>
            <a:pPr algn="just"/>
            <a:r>
              <a:rPr lang="ru-RU" sz="1000" b="0" i="1" dirty="0" smtClean="0"/>
              <a:t>где:</a:t>
            </a:r>
          </a:p>
          <a:p>
            <a:pPr algn="just"/>
            <a:endParaRPr lang="ru-RU" sz="1000" b="0" i="1" dirty="0"/>
          </a:p>
          <a:p>
            <a:pPr algn="just"/>
            <a:r>
              <a:rPr lang="ru-RU" sz="1000" b="0" i="1" dirty="0" err="1" smtClean="0"/>
              <a:t>Мi</a:t>
            </a:r>
            <a:r>
              <a:rPr lang="ru-RU" sz="1000" b="0" i="1" dirty="0" smtClean="0"/>
              <a:t> </a:t>
            </a:r>
            <a:r>
              <a:rPr lang="ru-RU" sz="1000" b="0" dirty="0"/>
              <a:t>– мультипликатор добавленной стоимости i-</a:t>
            </a:r>
            <a:r>
              <a:rPr lang="ru-RU" sz="1000" b="0" dirty="0" err="1"/>
              <a:t>го</a:t>
            </a:r>
            <a:r>
              <a:rPr lang="ru-RU" sz="1000" b="0" dirty="0"/>
              <a:t> хозяйствующего субъекта; </a:t>
            </a:r>
          </a:p>
          <a:p>
            <a:pPr algn="just"/>
            <a:endParaRPr lang="ru-RU" sz="1000" b="0" i="1" dirty="0" smtClean="0"/>
          </a:p>
          <a:p>
            <a:pPr algn="just"/>
            <a:r>
              <a:rPr lang="ru-RU" sz="1000" b="0" i="1" dirty="0" err="1" smtClean="0"/>
              <a:t>ТМi</a:t>
            </a:r>
            <a:r>
              <a:rPr lang="ru-RU" sz="1000" b="0" dirty="0" smtClean="0"/>
              <a:t> </a:t>
            </a:r>
            <a:r>
              <a:rPr lang="ru-RU" sz="1000" b="0" dirty="0"/>
              <a:t>– совокупная величина товарной массы, произведенной i-м предприятием (выручка, полученная от продажи продукции, произведенной хозяйствующим субъектом на всех стадиях его технологической цепочки); </a:t>
            </a:r>
          </a:p>
          <a:p>
            <a:pPr algn="just"/>
            <a:endParaRPr lang="ru-RU" sz="1000" b="0" i="1" dirty="0" smtClean="0"/>
          </a:p>
          <a:p>
            <a:pPr algn="just"/>
            <a:r>
              <a:rPr lang="ru-RU" sz="1000" b="0" i="1" dirty="0" err="1" smtClean="0"/>
              <a:t>Сi</a:t>
            </a:r>
            <a:r>
              <a:rPr lang="ru-RU" sz="1000" b="0" dirty="0" smtClean="0"/>
              <a:t> </a:t>
            </a:r>
            <a:r>
              <a:rPr lang="ru-RU" sz="1000" b="0" dirty="0"/>
              <a:t>– стоимость первичных сырьевых ресурсов, вовлеченных в хозяйственный оборот i-</a:t>
            </a:r>
            <a:r>
              <a:rPr lang="ru-RU" sz="1000" b="0" dirty="0" err="1"/>
              <a:t>го</a:t>
            </a:r>
            <a:r>
              <a:rPr lang="ru-RU" sz="1000" b="0" dirty="0"/>
              <a:t> предприятия (стоимость сырья, материалов, комплектующих, которые используются в качестве первичных ресурсов при производстве на первом этапе цепочки). </a:t>
            </a:r>
            <a:endParaRPr lang="ru-RU" sz="12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039755"/>
              </p:ext>
            </p:extLst>
          </p:nvPr>
        </p:nvGraphicFramePr>
        <p:xfrm>
          <a:off x="201697" y="2020354"/>
          <a:ext cx="4217701" cy="4348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Лист" r:id="rId3" imgW="4572000" imgH="4181666" progId="Excel.Sheet.12">
                  <p:embed/>
                </p:oleObj>
              </mc:Choice>
              <mc:Fallback>
                <p:oleObj name="Лист" r:id="rId3" imgW="4572000" imgH="4181666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97" y="2020354"/>
                        <a:ext cx="4217701" cy="43488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6369184"/>
            <a:ext cx="4747828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000" b="0" dirty="0"/>
              <a:t>Рис. </a:t>
            </a:r>
            <a:r>
              <a:rPr lang="ru-RU" sz="1000" dirty="0" smtClean="0"/>
              <a:t>Значения </a:t>
            </a:r>
            <a:r>
              <a:rPr lang="ru-RU" sz="1000" dirty="0"/>
              <a:t>мультипликатора добавленной стоимости крупных отечественных и зарубежных ВИК (2021 г.)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0771" y="1016732"/>
            <a:ext cx="8773717" cy="109260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300" b="0" dirty="0" smtClean="0">
                <a:solidFill>
                  <a:srgbClr val="FF0000"/>
                </a:solidFill>
              </a:rPr>
              <a:t>Длина технологической цепочки на предприятиях России остается весьма короткой – они производят продукцию лишь нескольких переделов</a:t>
            </a:r>
            <a:r>
              <a:rPr lang="ru-RU" sz="1300" b="0" dirty="0" smtClean="0"/>
              <a:t>. </a:t>
            </a:r>
          </a:p>
          <a:p>
            <a:pPr algn="just"/>
            <a:endParaRPr lang="ru-RU" sz="1300" b="0" dirty="0"/>
          </a:p>
          <a:p>
            <a:pPr algn="just"/>
            <a:r>
              <a:rPr lang="ru-RU" sz="1300" b="0" dirty="0" smtClean="0"/>
              <a:t>Об этом, в частности, </a:t>
            </a:r>
            <a:r>
              <a:rPr lang="ru-RU" sz="1300" b="0" dirty="0" smtClean="0">
                <a:solidFill>
                  <a:srgbClr val="FF0000"/>
                </a:solidFill>
              </a:rPr>
              <a:t>свидетельствуют полученные данные мультипликатора добавленной стоимости (</a:t>
            </a:r>
            <a:r>
              <a:rPr lang="ru-RU" sz="1300" b="0" i="1" dirty="0" smtClean="0">
                <a:solidFill>
                  <a:srgbClr val="FF0000"/>
                </a:solidFill>
              </a:rPr>
              <a:t>рис.</a:t>
            </a:r>
            <a:r>
              <a:rPr lang="ru-RU" sz="1300" b="0" dirty="0" smtClean="0">
                <a:solidFill>
                  <a:srgbClr val="FF0000"/>
                </a:solidFill>
              </a:rPr>
              <a:t>) и анализ выпускаемой ими продукции (</a:t>
            </a:r>
            <a:r>
              <a:rPr lang="ru-RU" sz="1300" b="0" i="1" dirty="0" smtClean="0">
                <a:solidFill>
                  <a:srgbClr val="FF0000"/>
                </a:solidFill>
              </a:rPr>
              <a:t>следующий слайд</a:t>
            </a:r>
            <a:r>
              <a:rPr lang="ru-RU" sz="1300" b="0" dirty="0" smtClean="0">
                <a:solidFill>
                  <a:srgbClr val="FF0000"/>
                </a:solidFill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8861804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Номер слайда 4"/>
          <p:cNvSpPr txBox="1">
            <a:spLocks noGrp="1"/>
          </p:cNvSpPr>
          <p:nvPr/>
        </p:nvSpPr>
        <p:spPr bwMode="auto">
          <a:xfrm>
            <a:off x="7004248" y="6495450"/>
            <a:ext cx="2133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06A0700-71D2-4E7A-B3E4-862F58DA4695}" type="slidenum">
              <a:rPr lang="ru-RU" sz="1200">
                <a:solidFill>
                  <a:schemeClr val="bg1"/>
                </a:solidFill>
                <a:latin typeface="Calibri" pitchFamily="34" charset="0"/>
              </a:rPr>
              <a:pPr algn="r"/>
              <a:t>16</a:t>
            </a:fld>
            <a:endParaRPr lang="ru-RU" sz="1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90771" y="224647"/>
            <a:ext cx="87737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В свою очередь продукция «верхних» этажей  ведущих зарубежных </a:t>
            </a: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вертикально интегрированных 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компаний является инновационной</a:t>
            </a:r>
            <a:endParaRPr lang="ru-RU" sz="16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352555"/>
              </p:ext>
            </p:extLst>
          </p:nvPr>
        </p:nvGraphicFramePr>
        <p:xfrm>
          <a:off x="251520" y="839240"/>
          <a:ext cx="8568952" cy="5446433"/>
        </p:xfrm>
        <a:graphic>
          <a:graphicData uri="http://schemas.openxmlformats.org/drawingml/2006/table">
            <a:tbl>
              <a:tblPr firstRow="1" firstCol="1" bandRow="1"/>
              <a:tblGrid>
                <a:gridCol w="1620180"/>
                <a:gridCol w="6948772"/>
              </a:tblGrid>
              <a:tr h="88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Компания</a:t>
                      </a:r>
                    </a:p>
                  </a:txBody>
                  <a:tcPr marL="28938" marR="28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Продукция</a:t>
                      </a:r>
                    </a:p>
                  </a:txBody>
                  <a:tcPr marL="28938" marR="28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74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</a:rPr>
                        <a:t>Химическая промышленность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8938" marR="28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 1. ПАО «ФосАгро» (</a:t>
                      </a:r>
                      <a: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  <a:t>Россия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)</a:t>
                      </a:r>
                    </a:p>
                  </a:txBody>
                  <a:tcPr marL="28938" marR="28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Более </a:t>
                      </a:r>
                      <a:r>
                        <a:rPr lang="ru-RU" sz="1000" i="1">
                          <a:effectLst/>
                          <a:latin typeface="Times New Roman"/>
                          <a:ea typeface="Calibri"/>
                        </a:rPr>
                        <a:t>50 марок</a:t>
                      </a: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 гранулированных и жидких минеральных удобрений; кормовые добавки; фосфогипс для сельского хозяйства; технические фосфаты; индустриальные продукты.</a:t>
                      </a:r>
                    </a:p>
                  </a:txBody>
                  <a:tcPr marL="28938" marR="28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7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2. ПАО «СИБУР Холдинг» (</a:t>
                      </a:r>
                      <a: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  <a:t>Россия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)</a:t>
                      </a:r>
                    </a:p>
                  </a:txBody>
                  <a:tcPr marL="28938" marR="28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Переработка широкой фракции легких углеводородов и производство целого ряда продуктов нефтехимии: сжиженные углеводородные газы, бутиловые спирты, 2-этилгексанол, 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этилбензол 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технический, стирол, метил-трет-бутиловый эфир, ПСВ, </a:t>
                      </a:r>
                      <a:r>
                        <a:rPr lang="ru-RU" sz="1000" dirty="0" err="1">
                          <a:effectLst/>
                          <a:latin typeface="Times New Roman"/>
                          <a:ea typeface="Calibri"/>
                        </a:rPr>
                        <a:t>экологичный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 пластификатор ДОТФ и др.</a:t>
                      </a:r>
                    </a:p>
                  </a:txBody>
                  <a:tcPr marL="28938" marR="28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7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3. Nutrien (</a:t>
                      </a:r>
                      <a:r>
                        <a:rPr lang="ru-RU" sz="1000" i="1">
                          <a:effectLst/>
                          <a:latin typeface="Times New Roman"/>
                          <a:ea typeface="Calibri"/>
                        </a:rPr>
                        <a:t>Канада</a:t>
                      </a: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)</a:t>
                      </a:r>
                    </a:p>
                  </a:txBody>
                  <a:tcPr marL="28938" marR="28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Крупнейший в мире производитель карбоната калия и второй по величине производитель азота. Компания предоставляет </a:t>
                      </a:r>
                      <a:r>
                        <a:rPr lang="ru-RU" sz="10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комплексные решения для сельского хозяйства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, включая </a:t>
                      </a:r>
                      <a:r>
                        <a:rPr lang="ru-RU" sz="10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питательные вещества, средства защиты растений, семена, услуги и цифровые инструменты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.</a:t>
                      </a:r>
                    </a:p>
                  </a:txBody>
                  <a:tcPr marL="28938" marR="28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74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  <a:latin typeface="Times New Roman"/>
                          <a:ea typeface="Calibri"/>
                        </a:rPr>
                        <a:t>Нефтегазодобыча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</a:rPr>
                        <a:t> и переработка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8938" marR="28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37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1. ПАО «ЛУКОЙЛ» (</a:t>
                      </a:r>
                      <a:r>
                        <a:rPr lang="ru-RU" sz="1000" i="1">
                          <a:effectLst/>
                          <a:latin typeface="Times New Roman"/>
                          <a:ea typeface="Calibri"/>
                        </a:rPr>
                        <a:t>Россия</a:t>
                      </a: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)</a:t>
                      </a:r>
                    </a:p>
                  </a:txBody>
                  <a:tcPr marL="28938" marR="28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Нефтепродукты (бензин и дизельное топливо; сжиженный углеводородный газ; битум; мазут; кокс), нефтехимия (полимеры, продукция пиролиза и органического синтеза), производство и продажа масел и технических жидкостей; топливо для реактивных двигателей; выработка и поставка тепловой энергии.</a:t>
                      </a:r>
                    </a:p>
                  </a:txBody>
                  <a:tcPr marL="28938" marR="28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7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2. Shell plc (</a:t>
                      </a:r>
                      <a:r>
                        <a:rPr lang="ru-RU" sz="1000" i="1">
                          <a:effectLst/>
                          <a:latin typeface="Times New Roman"/>
                          <a:ea typeface="Calibri"/>
                        </a:rPr>
                        <a:t>Великобритания</a:t>
                      </a: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)</a:t>
                      </a:r>
                    </a:p>
                  </a:txBody>
                  <a:tcPr marL="28938" marR="28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Комплексное освоение ресурсов природного газа, включая производство СПГ, газожидкостной конверсии; производство водорода; нефтепереработка и сбыт готовой продукции (топливо для дорожного, авиационного и морского транспорта; </a:t>
                      </a:r>
                      <a:r>
                        <a:rPr lang="ru-RU" sz="1000" dirty="0" err="1">
                          <a:effectLst/>
                          <a:latin typeface="Times New Roman"/>
                          <a:ea typeface="Calibri"/>
                        </a:rPr>
                        <a:t>низкоуглеродные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 виды топлива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: </a:t>
                      </a:r>
                      <a:r>
                        <a:rPr lang="ru-RU" sz="1000" i="1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биотопливо</a:t>
                      </a:r>
                      <a:r>
                        <a:rPr lang="ru-RU" sz="10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, возобновляемый природный газ (RNG), водород и зарядка электромобилей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;  смазочные материалы, битум, серу) и </a:t>
                      </a:r>
                      <a:r>
                        <a:rPr lang="ru-RU" sz="10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разработка новых проектов и деятельность в сфере НИОКР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 (повышение эффективности разведки запасов углеводородов; </a:t>
                      </a:r>
                      <a:r>
                        <a:rPr lang="ru-RU" sz="10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нефтеотдачи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 пласта; технопарки «Шелл»).</a:t>
                      </a:r>
                    </a:p>
                  </a:txBody>
                  <a:tcPr marL="28938" marR="28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3. Exxon Mobile (</a:t>
                      </a:r>
                      <a:r>
                        <a:rPr lang="ru-RU" sz="1000" i="1">
                          <a:effectLst/>
                          <a:latin typeface="Times New Roman"/>
                          <a:ea typeface="Calibri"/>
                        </a:rPr>
                        <a:t>США</a:t>
                      </a: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)</a:t>
                      </a:r>
                    </a:p>
                  </a:txBody>
                  <a:tcPr marL="28938" marR="28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Производит широкий ассортимент нефтехимической продукции. Является </a:t>
                      </a:r>
                      <a: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  <a:t>одним из крупнейших в мире производителей олефинов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 (этилена и пропилена) и полиолефинов (полиэтилена и полипропилена) </a:t>
                      </a:r>
                      <a:r>
                        <a:rPr lang="ru-RU" sz="1000" i="1" dirty="0">
                          <a:effectLst/>
                          <a:latin typeface="Times New Roman"/>
                          <a:ea typeface="Calibri"/>
                        </a:rPr>
                        <a:t>для производства синтетических тканей, автостроения и других видов машиностроения; синтетический каучук, пластик, ароматические соединения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, присадки к горюче-смазочным материалам.</a:t>
                      </a:r>
                    </a:p>
                  </a:txBody>
                  <a:tcPr marL="28938" marR="28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74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</a:rPr>
                        <a:t>Лесопромышленный комплекс (ЛПК)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8938" marR="28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1. ПАО «Сегежа Групп» / </a:t>
                      </a: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Segezha Group</a:t>
                      </a: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 (</a:t>
                      </a:r>
                      <a:r>
                        <a:rPr lang="ru-RU" sz="1000" i="1">
                          <a:effectLst/>
                          <a:latin typeface="Times New Roman"/>
                          <a:ea typeface="Calibri"/>
                        </a:rPr>
                        <a:t>Россия</a:t>
                      </a: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)</a:t>
                      </a:r>
                    </a:p>
                  </a:txBody>
                  <a:tcPr marL="28938" marR="28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Крафт-бумага, бумажная упаковка, фанера, </a:t>
                      </a:r>
                      <a:r>
                        <a:rPr lang="en-US" sz="1000" dirty="0">
                          <a:effectLst/>
                          <a:latin typeface="Times New Roman"/>
                          <a:ea typeface="Calibri"/>
                        </a:rPr>
                        <a:t>CLT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-панели, клееная балка, пиломатериалы, </a:t>
                      </a:r>
                      <a:r>
                        <a:rPr lang="ru-RU" sz="1000" dirty="0" err="1">
                          <a:effectLst/>
                          <a:latin typeface="Times New Roman"/>
                          <a:ea typeface="Calibri"/>
                        </a:rPr>
                        <a:t>домокомплекты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, ДВП, </a:t>
                      </a:r>
                      <a:r>
                        <a:rPr lang="ru-RU" sz="1000" dirty="0" err="1">
                          <a:effectLst/>
                          <a:latin typeface="Times New Roman"/>
                          <a:ea typeface="Calibri"/>
                        </a:rPr>
                        <a:t>биотопливо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, лесохимия.</a:t>
                      </a:r>
                    </a:p>
                  </a:txBody>
                  <a:tcPr marL="28938" marR="28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2. UPM-Kymmene (</a:t>
                      </a:r>
                      <a:r>
                        <a:rPr lang="ru-RU" sz="1000" i="1">
                          <a:effectLst/>
                          <a:latin typeface="Times New Roman"/>
                          <a:ea typeface="Calibri"/>
                        </a:rPr>
                        <a:t>Финляндия</a:t>
                      </a:r>
                      <a:r>
                        <a:rPr lang="ru-RU" sz="1000">
                          <a:effectLst/>
                          <a:latin typeface="Times New Roman"/>
                          <a:ea typeface="Calibri"/>
                        </a:rPr>
                        <a:t>)</a:t>
                      </a:r>
                    </a:p>
                  </a:txBody>
                  <a:tcPr marL="28938" marR="28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Целлюлоза, пиломатериалы, самоклеящиеся этикеточные материалы, </a:t>
                      </a:r>
                      <a:r>
                        <a:rPr lang="ru-RU" sz="1000" b="1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чистоцеллюлозные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 и полиграфические сорта бумаги, </a:t>
                      </a:r>
                      <a:r>
                        <a:rPr lang="ru-RU" sz="1000" b="1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биотопливо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ru-RU" sz="1000" b="1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биохимикаты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, биомедицинские продукты – </a:t>
                      </a:r>
                      <a:r>
                        <a:rPr lang="ru-RU" sz="1000" b="1" u="sng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регенеративная медицина 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(биосовместимые гидрогели,  </a:t>
                      </a:r>
                      <a:r>
                        <a:rPr lang="ru-RU" sz="1000" b="1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нанофибриллярная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 целлюлоза (гель для инъекций, </a:t>
                      </a:r>
                      <a:r>
                        <a:rPr lang="ru-RU" sz="1000" b="1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биочернила</a:t>
                      </a: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 для печати, покрытия, перевязочные материалы для ран и сублимированные).  </a:t>
                      </a:r>
                    </a:p>
                  </a:txBody>
                  <a:tcPr marL="28938" marR="289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48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</a:rPr>
                        <a:t>Составлено автором на основе материалов официальных сайтов компаний и их годовых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отчетов</a:t>
                      </a:r>
                      <a:r>
                        <a:rPr lang="ru-RU" sz="1000" baseline="0" dirty="0" smtClean="0">
                          <a:effectLst/>
                          <a:latin typeface="Times New Roman"/>
                          <a:ea typeface="Calibri"/>
                        </a:rPr>
                        <a:t> за 2021 г.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8938" marR="28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14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768308"/>
            <a:ext cx="6284417" cy="383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3508" y="4437112"/>
            <a:ext cx="8928992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0" dirty="0"/>
              <a:t>Рис.</a:t>
            </a:r>
            <a:r>
              <a:rPr lang="ru-RU" sz="1200" dirty="0"/>
              <a:t> Уровни технологической готовности </a:t>
            </a:r>
            <a:r>
              <a:rPr lang="ru-RU" sz="1200" dirty="0" smtClean="0"/>
              <a:t>инновационного продукта </a:t>
            </a:r>
            <a:r>
              <a:rPr lang="ru-RU" sz="1200" dirty="0"/>
              <a:t>(TRL) </a:t>
            </a:r>
          </a:p>
          <a:p>
            <a:endParaRPr lang="ru-RU" sz="900" b="0" i="1" dirty="0" smtClean="0"/>
          </a:p>
          <a:p>
            <a:pPr algn="just"/>
            <a:r>
              <a:rPr lang="ru-RU" sz="900" b="0" i="1" dirty="0" smtClean="0"/>
              <a:t>Источник</a:t>
            </a:r>
            <a:r>
              <a:rPr lang="ru-RU" sz="900" b="0" dirty="0"/>
              <a:t>: Филимонов А.В. </a:t>
            </a:r>
            <a:r>
              <a:rPr lang="en-US" sz="900" b="0" dirty="0"/>
              <a:t>TRL</a:t>
            </a:r>
            <a:r>
              <a:rPr lang="ru-RU" sz="900" b="0" dirty="0"/>
              <a:t>/</a:t>
            </a:r>
            <a:r>
              <a:rPr lang="en-US" sz="900" b="0" dirty="0"/>
              <a:t>MRL</a:t>
            </a:r>
            <a:r>
              <a:rPr lang="ru-RU" sz="900" b="0" dirty="0"/>
              <a:t>/</a:t>
            </a:r>
            <a:r>
              <a:rPr lang="en-US" sz="900" b="0" dirty="0"/>
              <a:t>CRL</a:t>
            </a:r>
            <a:r>
              <a:rPr lang="ru-RU" sz="900" b="0" dirty="0"/>
              <a:t>. Вопросы календарного и финансового планирования. </a:t>
            </a:r>
            <a:r>
              <a:rPr lang="ru-RU" sz="900" b="0" dirty="0" err="1"/>
              <a:t>Росатом</a:t>
            </a:r>
            <a:r>
              <a:rPr lang="ru-RU" sz="900" b="0" dirty="0"/>
              <a:t>. 2018. </a:t>
            </a:r>
            <a:r>
              <a:rPr lang="en-US" sz="900" b="0" dirty="0"/>
              <a:t>URL:  </a:t>
            </a:r>
            <a:r>
              <a:rPr lang="en-US" sz="900" b="0" u="sng" dirty="0">
                <a:hlinkClick r:id="rId3"/>
              </a:rPr>
              <a:t>http://www.innov-rosatom.ru/upload/medialibrary/62c/4_TRL_%D0%A4%D0%B8%D0%BB%D0%B8%D0%BC%D0%BE%D0%BD%D0%BE%D0%B2.pdf</a:t>
            </a:r>
            <a:endParaRPr lang="ru-RU" sz="900" b="0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90771" y="193869"/>
            <a:ext cx="87737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Интеграция науки, бизнеса и органов власти позволяет преодолеть «долину смерти» в инновационном процессе</a:t>
            </a:r>
            <a:endParaRPr lang="ru-RU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7524" y="5229200"/>
            <a:ext cx="8784975" cy="120032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200" b="0" dirty="0"/>
              <a:t>В</a:t>
            </a:r>
            <a:r>
              <a:rPr lang="ru-RU" sz="1200" b="0" dirty="0" smtClean="0"/>
              <a:t> </a:t>
            </a:r>
            <a:r>
              <a:rPr lang="ru-RU" sz="1200" b="0" dirty="0"/>
              <a:t>основе </a:t>
            </a:r>
            <a:r>
              <a:rPr lang="ru-RU" sz="1200" b="0" dirty="0" smtClean="0"/>
              <a:t>зарождения инноваций в технологическом процессе лежит </a:t>
            </a:r>
            <a:r>
              <a:rPr lang="ru-RU" sz="1200" b="0" dirty="0">
                <a:solidFill>
                  <a:srgbClr val="FF0000"/>
                </a:solidFill>
              </a:rPr>
              <a:t>эффективное взаимодействие основных </a:t>
            </a:r>
            <a:r>
              <a:rPr lang="ru-RU" sz="1200" b="0" dirty="0" err="1">
                <a:solidFill>
                  <a:srgbClr val="FF0000"/>
                </a:solidFill>
              </a:rPr>
              <a:t>акторов</a:t>
            </a:r>
            <a:r>
              <a:rPr lang="ru-RU" sz="1200" b="0" dirty="0">
                <a:solidFill>
                  <a:srgbClr val="FF0000"/>
                </a:solidFill>
              </a:rPr>
              <a:t> </a:t>
            </a:r>
            <a:r>
              <a:rPr lang="ru-RU" sz="1200" b="0" dirty="0" smtClean="0">
                <a:solidFill>
                  <a:srgbClr val="FF0000"/>
                </a:solidFill>
              </a:rPr>
              <a:t>(науки, </a:t>
            </a:r>
            <a:r>
              <a:rPr lang="ru-RU" sz="1200" b="0" dirty="0">
                <a:solidFill>
                  <a:srgbClr val="FF0000"/>
                </a:solidFill>
              </a:rPr>
              <a:t>власти, бизнеса)</a:t>
            </a:r>
            <a:r>
              <a:rPr lang="ru-RU" sz="1200" b="0" dirty="0"/>
              <a:t> в рамках модели «тройной спирали» Г. </a:t>
            </a:r>
            <a:r>
              <a:rPr lang="ru-RU" sz="1200" b="0" dirty="0" err="1" smtClean="0"/>
              <a:t>Ицковица</a:t>
            </a:r>
            <a:r>
              <a:rPr lang="ru-RU" sz="1200" b="0" dirty="0" smtClean="0"/>
              <a:t>. Это позволяет </a:t>
            </a:r>
            <a:r>
              <a:rPr lang="ru-RU" sz="1200" b="0" dirty="0"/>
              <a:t>им преодолеть «долину смерти» (TRL 6-7) в линейке инновационного </a:t>
            </a:r>
            <a:r>
              <a:rPr lang="ru-RU" sz="1200" b="0" dirty="0" smtClean="0"/>
              <a:t>процесса. </a:t>
            </a:r>
          </a:p>
          <a:p>
            <a:pPr algn="just"/>
            <a:endParaRPr lang="ru-RU" sz="1200" b="0" dirty="0"/>
          </a:p>
          <a:p>
            <a:pPr algn="just"/>
            <a:r>
              <a:rPr lang="ru-RU" sz="1200" b="0" dirty="0" smtClean="0"/>
              <a:t>В связи с этим важной задачей является </a:t>
            </a:r>
            <a:r>
              <a:rPr lang="ru-RU" sz="1200" b="0" dirty="0" smtClean="0">
                <a:solidFill>
                  <a:srgbClr val="FF0000"/>
                </a:solidFill>
              </a:rPr>
              <a:t>согласование и комплементарная реализация нацпроектов «Наука и университеты», «Производительность труда» и их инструментального обеспечения.</a:t>
            </a:r>
          </a:p>
        </p:txBody>
      </p:sp>
      <p:sp>
        <p:nvSpPr>
          <p:cNvPr id="6" name="Номер слайда 4"/>
          <p:cNvSpPr txBox="1">
            <a:spLocks noGrp="1"/>
          </p:cNvSpPr>
          <p:nvPr/>
        </p:nvSpPr>
        <p:spPr bwMode="auto">
          <a:xfrm>
            <a:off x="7004248" y="6495450"/>
            <a:ext cx="2133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06A0700-71D2-4E7A-B3E4-862F58DA4695}" type="slidenum">
              <a:rPr lang="ru-RU" sz="1200">
                <a:solidFill>
                  <a:schemeClr val="bg1"/>
                </a:solidFill>
                <a:latin typeface="Calibri" pitchFamily="34" charset="0"/>
              </a:rPr>
              <a:pPr algn="r"/>
              <a:t>17</a:t>
            </a:fld>
            <a:endParaRPr lang="ru-RU" sz="12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62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90771" y="224647"/>
            <a:ext cx="87737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600" u="sng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Проблема</a:t>
            </a:r>
            <a:r>
              <a:rPr lang="ru-RU" sz="16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: существующие институты и инструменты поддержки инновационной деятельности не могут «протащить» все стадии </a:t>
            </a:r>
            <a:r>
              <a:rPr lang="en-US" sz="16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TRL 1-9</a:t>
            </a:r>
            <a:endParaRPr lang="ru-RU" sz="16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123808"/>
              </p:ext>
            </p:extLst>
          </p:nvPr>
        </p:nvGraphicFramePr>
        <p:xfrm>
          <a:off x="273529" y="853756"/>
          <a:ext cx="8762967" cy="4584294"/>
        </p:xfrm>
        <a:graphic>
          <a:graphicData uri="http://schemas.openxmlformats.org/drawingml/2006/table">
            <a:tbl>
              <a:tblPr firstRow="1" firstCol="1" bandRow="1"/>
              <a:tblGrid>
                <a:gridCol w="1304881"/>
                <a:gridCol w="1031462"/>
                <a:gridCol w="1316003"/>
                <a:gridCol w="1137581"/>
                <a:gridCol w="1164728"/>
                <a:gridCol w="900100"/>
                <a:gridCol w="864096"/>
                <a:gridCol w="1044116"/>
              </a:tblGrid>
              <a:tr h="5955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Базовые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процессы/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Инструменты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Проблемная коммуникация </a:t>
                      </a:r>
                      <a:r>
                        <a:rPr lang="ru-RU" sz="10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стейкхолдеров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Программмирование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деятельности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Проектирование: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декомпозиция и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планирование,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платформизация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деятельности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Проектирование: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протоколы и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стандарты,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«приемка» на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каждом этапе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Реализация: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TRL 1-6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Реализация: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TRL 7-9+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Особенности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97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Научно-образовательный центр (НОЦ)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+/–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+/–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+/–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TRL 1-9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+/-</a:t>
                      </a: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+/–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ориентация на мировую повестку, участие региона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41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Инжиниринговые центры 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(ИЦ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TRL 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+/-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преодоление «долины смерти»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5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Инновационный научно-технологический центр (ИНТЦ)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+/-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TRL 1-9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специальные правовые режимы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41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 Центры компетенций НТИ               (ЦК НТИ)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+/–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+/-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+/-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TRL 1-9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+/–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консорциум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73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 Комплексные научно-технические программы полного инновационного цикла (КНТП)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+/-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TRL 1-9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+/–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сетевая модель реализации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Постановление Правительства РФ №218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+/-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TRL 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+/–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производство высокотехнологическое продукции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534" marR="455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03264" y="5589240"/>
            <a:ext cx="8733232" cy="692497"/>
          </a:xfrm>
          <a:prstGeom prst="rect">
            <a:avLst/>
          </a:prstGeom>
          <a:solidFill>
            <a:schemeClr val="bg1"/>
          </a:solidFill>
          <a:ln w="158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300" b="0" dirty="0" smtClean="0"/>
              <a:t>Проблема заключается не только в недостаточной эффективности применения на практике данных инструментов, но и в том, что </a:t>
            </a:r>
            <a:r>
              <a:rPr lang="ru-RU" sz="1300" b="0" dirty="0" smtClean="0">
                <a:solidFill>
                  <a:srgbClr val="FF0000"/>
                </a:solidFill>
              </a:rPr>
              <a:t>в отдельности они в принципе не позволяют реализовать все базовые процессы в генерации инноваций.</a:t>
            </a:r>
          </a:p>
        </p:txBody>
      </p:sp>
    </p:spTree>
    <p:extLst>
      <p:ext uri="{BB962C8B-B14F-4D97-AF65-F5344CB8AC3E}">
        <p14:creationId xmlns:p14="http://schemas.microsoft.com/office/powerpoint/2010/main" val="133180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Номер слайда 4"/>
          <p:cNvSpPr txBox="1">
            <a:spLocks noGrp="1"/>
          </p:cNvSpPr>
          <p:nvPr/>
        </p:nvSpPr>
        <p:spPr bwMode="auto">
          <a:xfrm>
            <a:off x="7009455" y="6412247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06A0700-71D2-4E7A-B3E4-862F58DA4695}" type="slidenum">
              <a:rPr lang="ru-RU" sz="1200">
                <a:solidFill>
                  <a:schemeClr val="bg1"/>
                </a:solidFill>
                <a:latin typeface="Calibri" pitchFamily="34" charset="0"/>
              </a:rPr>
              <a:pPr algn="r"/>
              <a:t>19</a:t>
            </a:fld>
            <a:endParaRPr lang="ru-RU" sz="1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90771" y="247729"/>
            <a:ext cx="8773718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Центр </a:t>
            </a:r>
            <a:r>
              <a:rPr lang="ru-RU" sz="1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проектирования вертикальной /сетевой  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интеграции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новый инструмент </a:t>
            </a:r>
            <a:r>
              <a:rPr lang="ru-RU" sz="1400" dirty="0">
                <a:solidFill>
                  <a:schemeClr val="bg1"/>
                </a:solidFill>
                <a:latin typeface="Segoe UI Light" panose="020B0502040204020203" pitchFamily="34" charset="0"/>
              </a:rPr>
              <a:t>обеспечения </a:t>
            </a:r>
            <a:r>
              <a:rPr lang="ru-RU" sz="14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интеграции потенциала науки, бизнеса и органов власти для производства инновационной продукции</a:t>
            </a:r>
            <a:endParaRPr lang="ru-RU" sz="14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7524" y="944724"/>
            <a:ext cx="8676965" cy="4680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300" dirty="0">
                <a:solidFill>
                  <a:srgbClr val="FF0000"/>
                </a:solidFill>
              </a:rPr>
              <a:t>Может быть </a:t>
            </a:r>
            <a:r>
              <a:rPr lang="ru-RU" sz="1300" dirty="0" smtClean="0">
                <a:solidFill>
                  <a:srgbClr val="FF0000"/>
                </a:solidFill>
              </a:rPr>
              <a:t>создан: </a:t>
            </a:r>
            <a:r>
              <a:rPr lang="ru-RU" sz="1300" dirty="0">
                <a:solidFill>
                  <a:schemeClr val="tx1"/>
                </a:solidFill>
              </a:rPr>
              <a:t>на базе межрегиональных ассоциаций экономического взаимодействия, федеральных округов или </a:t>
            </a:r>
            <a:r>
              <a:rPr lang="ru-RU" sz="1300" dirty="0" smtClean="0">
                <a:solidFill>
                  <a:schemeClr val="tx1"/>
                </a:solidFill>
              </a:rPr>
              <a:t>Корпораций </a:t>
            </a:r>
            <a:r>
              <a:rPr lang="ru-RU" sz="1300" dirty="0">
                <a:solidFill>
                  <a:schemeClr val="tx1"/>
                </a:solidFill>
              </a:rPr>
              <a:t>развития макрорегионов </a:t>
            </a:r>
            <a:r>
              <a:rPr lang="ru-RU" sz="1300" dirty="0" smtClean="0">
                <a:solidFill>
                  <a:schemeClr val="tx1"/>
                </a:solidFill>
              </a:rPr>
              <a:t>(Дальнего </a:t>
            </a:r>
            <a:r>
              <a:rPr lang="ru-RU" sz="1300" dirty="0">
                <a:solidFill>
                  <a:schemeClr val="tx1"/>
                </a:solidFill>
              </a:rPr>
              <a:t>Востока и Арктики) с расширением их функционала.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33517" y="1556792"/>
            <a:ext cx="8725139" cy="6840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300" dirty="0">
                <a:solidFill>
                  <a:srgbClr val="FF0000"/>
                </a:solidFill>
              </a:rPr>
              <a:t>Ключевая задача</a:t>
            </a:r>
            <a:r>
              <a:rPr lang="ru-RU" sz="1300" dirty="0" smtClean="0">
                <a:solidFill>
                  <a:srgbClr val="FF0000"/>
                </a:solidFill>
              </a:rPr>
              <a:t>:  </a:t>
            </a:r>
            <a:r>
              <a:rPr lang="ru-RU" sz="1300" dirty="0" smtClean="0">
                <a:solidFill>
                  <a:schemeClr val="tx1"/>
                </a:solidFill>
              </a:rPr>
              <a:t>определение </a:t>
            </a:r>
            <a:r>
              <a:rPr lang="ru-RU" sz="1300" dirty="0">
                <a:solidFill>
                  <a:schemeClr val="tx1"/>
                </a:solidFill>
              </a:rPr>
              <a:t>перспективных направлений диверсификации и модернизации экономики регионов на основе </a:t>
            </a:r>
            <a:r>
              <a:rPr lang="ru-RU" sz="1300" dirty="0">
                <a:solidFill>
                  <a:srgbClr val="FF0000"/>
                </a:solidFill>
              </a:rPr>
              <a:t>удлинения технологических цепочек</a:t>
            </a:r>
            <a:r>
              <a:rPr lang="ru-RU" sz="1300" dirty="0">
                <a:solidFill>
                  <a:schemeClr val="tx1"/>
                </a:solidFill>
              </a:rPr>
              <a:t>, поиска новых производственных и продовольственных ниш путем консолидации потенциала территорий в рамках </a:t>
            </a:r>
            <a:r>
              <a:rPr lang="ru-RU" sz="1300" dirty="0">
                <a:solidFill>
                  <a:srgbClr val="FF0000"/>
                </a:solidFill>
              </a:rPr>
              <a:t>концепции «умной» специализации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896961"/>
              </p:ext>
            </p:extLst>
          </p:nvPr>
        </p:nvGraphicFramePr>
        <p:xfrm>
          <a:off x="277909" y="2634296"/>
          <a:ext cx="7709712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862"/>
                <a:gridCol w="625585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Процессы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Функции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4761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Arial Narrow" pitchFamily="34" charset="0"/>
                        </a:rPr>
                        <a:t>1. Проблемная коммуникация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err="1" smtClean="0">
                          <a:latin typeface="Arial Narrow" pitchFamily="34" charset="0"/>
                        </a:rPr>
                        <a:t>стейкхолдеров</a:t>
                      </a:r>
                      <a:endParaRPr lang="ru-RU" sz="12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 Narrow" pitchFamily="34" charset="0"/>
                        </a:rPr>
                        <a:t>- организация коммуникации </a:t>
                      </a:r>
                      <a:r>
                        <a:rPr lang="ru-RU" sz="1200" dirty="0" err="1" smtClean="0">
                          <a:latin typeface="Arial Narrow" pitchFamily="34" charset="0"/>
                        </a:rPr>
                        <a:t>стейкхолдеров</a:t>
                      </a:r>
                      <a:r>
                        <a:rPr lang="ru-RU" sz="1200" dirty="0" smtClean="0">
                          <a:latin typeface="Arial Narrow" pitchFamily="34" charset="0"/>
                        </a:rPr>
                        <a:t>;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Arial Narrow" pitchFamily="34" charset="0"/>
                        </a:rPr>
                        <a:t>- определение </a:t>
                      </a:r>
                      <a:r>
                        <a:rPr lang="ru-RU" sz="1200" dirty="0" err="1" smtClean="0">
                          <a:latin typeface="Arial Narrow" pitchFamily="34" charset="0"/>
                        </a:rPr>
                        <a:t>стейкхолдерами</a:t>
                      </a:r>
                      <a:r>
                        <a:rPr lang="ru-RU" sz="1200" dirty="0" smtClean="0">
                          <a:latin typeface="Arial Narrow" pitchFamily="34" charset="0"/>
                        </a:rPr>
                        <a:t> (хозяйствующие субъекты из различных отраслей, региональные и местные органы власти, наука) предметной области проектирования цепочек добавленной стоимости (ЦДС);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Arial Narrow" pitchFamily="34" charset="0"/>
                        </a:rPr>
                        <a:t>- </a:t>
                      </a:r>
                      <a:r>
                        <a:rPr lang="ru-RU" sz="1200" dirty="0" err="1" smtClean="0">
                          <a:latin typeface="Arial Narrow" pitchFamily="34" charset="0"/>
                        </a:rPr>
                        <a:t>приоритезация</a:t>
                      </a:r>
                      <a:r>
                        <a:rPr lang="ru-RU" sz="1200" dirty="0" smtClean="0">
                          <a:latin typeface="Arial Narrow" pitchFamily="34" charset="0"/>
                        </a:rPr>
                        <a:t> развития ЦДС.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1572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Arial Narrow" pitchFamily="34" charset="0"/>
                        </a:rPr>
                        <a:t>2. </a:t>
                      </a:r>
                      <a:r>
                        <a:rPr lang="ru-RU" sz="1200" b="1" dirty="0" err="1" smtClean="0">
                          <a:latin typeface="Arial Narrow" pitchFamily="34" charset="0"/>
                        </a:rPr>
                        <a:t>Продюсирование</a:t>
                      </a:r>
                      <a:endParaRPr lang="ru-RU" sz="12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Arial Narrow" pitchFamily="34" charset="0"/>
                        </a:rPr>
                        <a:t>- маркетинговые исследования;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Arial Narrow" pitchFamily="34" charset="0"/>
                        </a:rPr>
                        <a:t>- стратегия развития и определение барьеров реализации проекта.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121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Arial Narrow" pitchFamily="34" charset="0"/>
                        </a:rPr>
                        <a:t>3. Проектирование</a:t>
                      </a:r>
                      <a:endParaRPr lang="ru-RU" sz="12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Arial Narrow" pitchFamily="34" charset="0"/>
                        </a:rPr>
                        <a:t>- построение общей архитектуры системы;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Arial Narrow" pitchFamily="34" charset="0"/>
                        </a:rPr>
                        <a:t>- определение состава участников проекта;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Arial Narrow" pitchFamily="34" charset="0"/>
                        </a:rPr>
                        <a:t>- определение источников финансирования;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Arial Narrow" pitchFamily="34" charset="0"/>
                        </a:rPr>
                        <a:t>- стандартизация, разработка протоколов взаимодействия.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8644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Arial Narrow" pitchFamily="34" charset="0"/>
                        </a:rPr>
                        <a:t>4. Реализация проекта</a:t>
                      </a:r>
                      <a:endParaRPr lang="ru-RU" sz="12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Narrow" pitchFamily="34" charset="0"/>
                        </a:rPr>
                        <a:t>- прохождение всех стадий (TRL 1-9) реализации инновационного проекта;</a:t>
                      </a:r>
                    </a:p>
                    <a:p>
                      <a:r>
                        <a:rPr lang="ru-RU" sz="1200" dirty="0" smtClean="0">
                          <a:latin typeface="Arial Narrow" pitchFamily="34" charset="0"/>
                        </a:rPr>
                        <a:t>- создание производственной базы;</a:t>
                      </a:r>
                    </a:p>
                    <a:p>
                      <a:r>
                        <a:rPr lang="ru-RU" sz="1200" dirty="0" smtClean="0">
                          <a:latin typeface="Arial Narrow" pitchFamily="34" charset="0"/>
                        </a:rPr>
                        <a:t>- массовое производство инновационного продукта.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Arial Narrow" pitchFamily="34" charset="0"/>
                        </a:rPr>
                        <a:t>5. Управление</a:t>
                      </a:r>
                    </a:p>
                    <a:p>
                      <a:r>
                        <a:rPr lang="ru-RU" sz="1200" b="1" dirty="0" smtClean="0">
                          <a:latin typeface="Arial Narrow" pitchFamily="34" charset="0"/>
                        </a:rPr>
                        <a:t>жизненным циклом</a:t>
                      </a:r>
                    </a:p>
                    <a:p>
                      <a:r>
                        <a:rPr lang="ru-RU" sz="1200" b="1" dirty="0" smtClean="0">
                          <a:latin typeface="Arial Narrow" pitchFamily="34" charset="0"/>
                        </a:rPr>
                        <a:t>продукта</a:t>
                      </a:r>
                      <a:endParaRPr lang="ru-RU" sz="12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Narrow" pitchFamily="34" charset="0"/>
                        </a:rPr>
                        <a:t>- сопровождение;</a:t>
                      </a:r>
                    </a:p>
                    <a:p>
                      <a:r>
                        <a:rPr lang="ru-RU" sz="1200" dirty="0" smtClean="0">
                          <a:latin typeface="Arial Narrow" pitchFamily="34" charset="0"/>
                        </a:rPr>
                        <a:t>- улучшение;</a:t>
                      </a:r>
                    </a:p>
                    <a:p>
                      <a:r>
                        <a:rPr lang="ru-RU" sz="1200" dirty="0" smtClean="0">
                          <a:latin typeface="Arial Narrow" pitchFamily="34" charset="0"/>
                        </a:rPr>
                        <a:t>- утилизация.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31398" y="2341908"/>
            <a:ext cx="8316925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dirty="0" smtClean="0"/>
              <a:t>Базовые </a:t>
            </a:r>
            <a:r>
              <a:rPr lang="ru-RU" sz="1300" dirty="0"/>
              <a:t>процессы и функции Центра </a:t>
            </a:r>
            <a:r>
              <a:rPr lang="ru-RU" sz="1300" dirty="0" smtClean="0"/>
              <a:t>проектирования вертикальной </a:t>
            </a:r>
            <a:r>
              <a:rPr lang="ru-RU" sz="1300" dirty="0"/>
              <a:t>(сетевой) интеграции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71500" y="3068960"/>
            <a:ext cx="119271" cy="3132348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076255" y="2780490"/>
            <a:ext cx="324036" cy="33488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Научно-образовательный центр (НОЦ)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477523" y="4002521"/>
            <a:ext cx="324036" cy="25922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Инжиниринговый центр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6770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Номер слайда 4"/>
          <p:cNvSpPr txBox="1">
            <a:spLocks noGrp="1"/>
          </p:cNvSpPr>
          <p:nvPr/>
        </p:nvSpPr>
        <p:spPr bwMode="auto">
          <a:xfrm>
            <a:off x="6776724" y="6412247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06A0700-71D2-4E7A-B3E4-862F58DA4695}" type="slidenum">
              <a:rPr lang="ru-RU" sz="1600">
                <a:solidFill>
                  <a:schemeClr val="bg1"/>
                </a:solidFill>
                <a:latin typeface="Calibri" pitchFamily="34" charset="0"/>
              </a:rPr>
              <a:pPr algn="r"/>
              <a:t>2</a:t>
            </a:fld>
            <a:endParaRPr lang="ru-RU" sz="1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01489" y="224644"/>
            <a:ext cx="87737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Особенности смены технологических укладов в мировой экономике и РФ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Light" panose="020B0502040204020203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49866" y="4919392"/>
            <a:ext cx="8676965" cy="113877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400" dirty="0" smtClean="0">
                <a:solidFill>
                  <a:srgbClr val="FF0000"/>
                </a:solidFill>
                <a:latin typeface="Segoe UI Light" panose="020B0502040204020203" pitchFamily="34" charset="0"/>
              </a:rPr>
              <a:t>Доля технологических укладов в экономике:</a:t>
            </a:r>
          </a:p>
          <a:p>
            <a:pPr algn="ctr"/>
            <a:r>
              <a:rPr lang="ru-RU" sz="1400" dirty="0" smtClean="0">
                <a:solidFill>
                  <a:srgbClr val="FF0000"/>
                </a:solidFill>
                <a:latin typeface="Segoe UI Light" panose="020B0502040204020203" pitchFamily="34" charset="0"/>
              </a:rPr>
              <a:t>США</a:t>
            </a:r>
            <a:r>
              <a:rPr lang="ru-RU" sz="1400" b="0" dirty="0" smtClean="0">
                <a:latin typeface="Segoe UI Light" panose="020B0502040204020203" pitchFamily="34" charset="0"/>
              </a:rPr>
              <a:t>:   </a:t>
            </a:r>
            <a:r>
              <a:rPr lang="en-US" sz="1400" i="1" dirty="0" smtClean="0">
                <a:latin typeface="Segoe UI Light" panose="020B0502040204020203" pitchFamily="34" charset="0"/>
              </a:rPr>
              <a:t>IV </a:t>
            </a:r>
            <a:r>
              <a:rPr lang="ru-RU" sz="1400" i="1" dirty="0" smtClean="0">
                <a:latin typeface="Segoe UI Light" panose="020B0502040204020203" pitchFamily="34" charset="0"/>
              </a:rPr>
              <a:t>уклад – 20%; </a:t>
            </a:r>
            <a:r>
              <a:rPr lang="en-US" sz="1400" i="1" dirty="0" smtClean="0">
                <a:latin typeface="Segoe UI Light" panose="020B0502040204020203" pitchFamily="34" charset="0"/>
              </a:rPr>
              <a:t>V </a:t>
            </a:r>
            <a:r>
              <a:rPr lang="ru-RU" sz="1400" i="1" dirty="0" smtClean="0">
                <a:latin typeface="Segoe UI Light" panose="020B0502040204020203" pitchFamily="34" charset="0"/>
              </a:rPr>
              <a:t>уклад – 60%, </a:t>
            </a:r>
            <a:r>
              <a:rPr lang="en-US" sz="1400" b="0" dirty="0" smtClean="0">
                <a:latin typeface="Segoe UI Light" panose="020B0502040204020203" pitchFamily="34" charset="0"/>
              </a:rPr>
              <a:t>VI</a:t>
            </a:r>
            <a:r>
              <a:rPr lang="ru-RU" sz="1400" b="0" dirty="0" smtClean="0">
                <a:latin typeface="Segoe UI Light" panose="020B0502040204020203" pitchFamily="34" charset="0"/>
              </a:rPr>
              <a:t> уклад - 5% </a:t>
            </a:r>
          </a:p>
          <a:p>
            <a:pPr algn="ctr"/>
            <a:r>
              <a:rPr lang="ru-RU" sz="1400" dirty="0">
                <a:solidFill>
                  <a:srgbClr val="FF0000"/>
                </a:solidFill>
                <a:latin typeface="Segoe UI Light" panose="020B0502040204020203" pitchFamily="34" charset="0"/>
              </a:rPr>
              <a:t>РФ</a:t>
            </a:r>
            <a:r>
              <a:rPr lang="ru-RU" sz="1400" b="0" dirty="0">
                <a:latin typeface="Segoe UI Light" panose="020B0502040204020203" pitchFamily="34" charset="0"/>
              </a:rPr>
              <a:t>: </a:t>
            </a:r>
            <a:r>
              <a:rPr lang="ru-RU" sz="1400" b="0" dirty="0" smtClean="0">
                <a:latin typeface="Segoe UI Light" panose="020B0502040204020203" pitchFamily="34" charset="0"/>
              </a:rPr>
              <a:t>  </a:t>
            </a:r>
            <a:r>
              <a:rPr lang="en-US" sz="1400" i="1" dirty="0" smtClean="0">
                <a:latin typeface="Segoe UI Light" panose="020B0502040204020203" pitchFamily="34" charset="0"/>
              </a:rPr>
              <a:t>III </a:t>
            </a:r>
            <a:r>
              <a:rPr lang="ru-RU" sz="1400" i="1" dirty="0" smtClean="0">
                <a:latin typeface="Segoe UI Light" panose="020B0502040204020203" pitchFamily="34" charset="0"/>
              </a:rPr>
              <a:t>уклад – 30%; IV </a:t>
            </a:r>
            <a:r>
              <a:rPr lang="ru-RU" sz="1400" i="1" dirty="0">
                <a:latin typeface="Segoe UI Light" panose="020B0502040204020203" pitchFamily="34" charset="0"/>
              </a:rPr>
              <a:t>уклад – </a:t>
            </a:r>
            <a:r>
              <a:rPr lang="ru-RU" sz="1400" i="1" dirty="0" smtClean="0">
                <a:latin typeface="Segoe UI Light" panose="020B0502040204020203" pitchFamily="34" charset="0"/>
              </a:rPr>
              <a:t>50</a:t>
            </a:r>
            <a:r>
              <a:rPr lang="ru-RU" sz="1400" i="1" dirty="0">
                <a:latin typeface="Segoe UI Light" panose="020B0502040204020203" pitchFamily="34" charset="0"/>
              </a:rPr>
              <a:t>%; </a:t>
            </a:r>
            <a:r>
              <a:rPr lang="ru-RU" sz="1400" b="0" dirty="0">
                <a:latin typeface="Segoe UI Light" panose="020B0502040204020203" pitchFamily="34" charset="0"/>
              </a:rPr>
              <a:t>V уклад – </a:t>
            </a:r>
            <a:r>
              <a:rPr lang="ru-RU" sz="1400" b="0" dirty="0" smtClean="0">
                <a:latin typeface="Segoe UI Light" panose="020B0502040204020203" pitchFamily="34" charset="0"/>
              </a:rPr>
              <a:t>10%</a:t>
            </a:r>
          </a:p>
          <a:p>
            <a:pPr marL="171450" indent="-171450" algn="r">
              <a:buFont typeface="Symbol"/>
              <a:buChar char="ã"/>
            </a:pPr>
            <a:r>
              <a:rPr lang="ru-RU" sz="1200" b="0" dirty="0" err="1" smtClean="0">
                <a:latin typeface="Segoe UI Light" panose="020B0502040204020203" pitchFamily="34" charset="0"/>
                <a:sym typeface="Symbol"/>
              </a:rPr>
              <a:t>Башина</a:t>
            </a:r>
            <a:r>
              <a:rPr lang="ru-RU" sz="1200" b="0" dirty="0" smtClean="0">
                <a:latin typeface="Segoe UI Light" panose="020B0502040204020203" pitchFamily="34" charset="0"/>
                <a:sym typeface="Symbol"/>
              </a:rPr>
              <a:t> О.Э., 2020</a:t>
            </a:r>
          </a:p>
          <a:p>
            <a:pPr algn="just">
              <a:tabLst>
                <a:tab pos="447675" algn="l"/>
              </a:tabLst>
            </a:pPr>
            <a:r>
              <a:rPr lang="ru-RU" sz="1400" b="0" dirty="0" smtClean="0">
                <a:solidFill>
                  <a:srgbClr val="0055A5"/>
                </a:solidFill>
                <a:latin typeface="Segoe UI Light" panose="020B0502040204020203" pitchFamily="34" charset="0"/>
                <a:sym typeface="Symbol"/>
              </a:rPr>
              <a:t>	</a:t>
            </a:r>
            <a:r>
              <a:rPr lang="ru-RU" sz="1400" dirty="0" smtClean="0">
                <a:solidFill>
                  <a:srgbClr val="FF0000"/>
                </a:solidFill>
                <a:latin typeface="Segoe UI Light" panose="020B0502040204020203" pitchFamily="34" charset="0"/>
                <a:sym typeface="Symbol"/>
              </a:rPr>
              <a:t>. </a:t>
            </a:r>
            <a:endParaRPr lang="ru-RU" sz="1400" dirty="0">
              <a:solidFill>
                <a:srgbClr val="FF0000"/>
              </a:solidFill>
              <a:latin typeface="Segoe UI Light" panose="020B0502040204020203" pitchFamily="34" charset="0"/>
            </a:endParaRPr>
          </a:p>
        </p:txBody>
      </p:sp>
      <p:pic>
        <p:nvPicPr>
          <p:cNvPr id="5122" name="Picture 2" descr="\\fs\usefold\edr\Desktop\Арктика 2020\2021\Грант Президента\VI интернет-конференция\технологические уклады_обрезан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61" y="965212"/>
            <a:ext cx="8285175" cy="181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807929" y="2779987"/>
            <a:ext cx="75608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0055A5"/>
                </a:solidFill>
                <a:latin typeface="Segoe UI Light" pitchFamily="34" charset="0"/>
                <a:cs typeface="Times New Roman" pitchFamily="18" charset="0"/>
              </a:rPr>
              <a:t>Технологические уклады мировой экономики  </a:t>
            </a:r>
            <a:endParaRPr lang="ru-RU" sz="1400" dirty="0">
              <a:solidFill>
                <a:srgbClr val="0055A5"/>
              </a:solidFill>
              <a:latin typeface="Segoe UI Light" pitchFamily="34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248508"/>
              </p:ext>
            </p:extLst>
          </p:nvPr>
        </p:nvGraphicFramePr>
        <p:xfrm>
          <a:off x="201489" y="3140968"/>
          <a:ext cx="8773718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353"/>
                <a:gridCol w="1141919"/>
                <a:gridCol w="910299"/>
                <a:gridCol w="1274419"/>
                <a:gridCol w="1565714"/>
                <a:gridCol w="1420066"/>
                <a:gridCol w="1611948"/>
              </a:tblGrid>
              <a:tr h="132295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II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III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IV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V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VI</a:t>
                      </a:r>
                      <a:endParaRPr lang="ru-RU" sz="1200" dirty="0"/>
                    </a:p>
                  </a:txBody>
                  <a:tcPr/>
                </a:tc>
              </a:tr>
              <a:tr h="58954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Arial Narrow" pitchFamily="34" charset="0"/>
                        </a:rPr>
                        <a:t>Главная отрасль</a:t>
                      </a:r>
                      <a:endParaRPr lang="ru-RU" sz="12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 Narrow" pitchFamily="34" charset="0"/>
                        </a:rPr>
                        <a:t>Текстильная</a:t>
                      </a:r>
                      <a:r>
                        <a:rPr lang="ru-RU" sz="1100" baseline="0" dirty="0" smtClean="0">
                          <a:latin typeface="Arial Narrow" pitchFamily="34" charset="0"/>
                        </a:rPr>
                        <a:t> промышленность</a:t>
                      </a:r>
                      <a:endParaRPr lang="ru-RU" sz="11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 Narrow" pitchFamily="34" charset="0"/>
                        </a:rPr>
                        <a:t>Транспорт,</a:t>
                      </a:r>
                      <a:r>
                        <a:rPr lang="ru-RU" sz="1100" baseline="0" dirty="0" smtClean="0">
                          <a:latin typeface="Arial Narrow" pitchFamily="34" charset="0"/>
                        </a:rPr>
                        <a:t> черная металлургия</a:t>
                      </a:r>
                      <a:endParaRPr lang="ru-RU" sz="11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 Narrow" pitchFamily="34" charset="0"/>
                        </a:rPr>
                        <a:t>Тяжелое машиностроение</a:t>
                      </a:r>
                      <a:r>
                        <a:rPr lang="ru-RU" sz="1100" baseline="0" dirty="0" smtClean="0">
                          <a:latin typeface="Arial Narrow" pitchFamily="34" charset="0"/>
                        </a:rPr>
                        <a:t> э</a:t>
                      </a:r>
                      <a:r>
                        <a:rPr lang="ru-RU" sz="1100" dirty="0" smtClean="0">
                          <a:latin typeface="Arial Narrow" pitchFamily="34" charset="0"/>
                        </a:rPr>
                        <a:t>лектротехническая</a:t>
                      </a:r>
                      <a:r>
                        <a:rPr lang="ru-RU" sz="1100" baseline="0" dirty="0" smtClean="0">
                          <a:latin typeface="Arial Narrow" pitchFamily="34" charset="0"/>
                        </a:rPr>
                        <a:t> промышленность</a:t>
                      </a:r>
                      <a:endParaRPr lang="ru-RU" sz="11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 Narrow" pitchFamily="34" charset="0"/>
                        </a:rPr>
                        <a:t>Автомобилестроение,</a:t>
                      </a:r>
                      <a:r>
                        <a:rPr lang="ru-RU" sz="1100" baseline="0" dirty="0" smtClean="0">
                          <a:latin typeface="Arial Narrow" pitchFamily="34" charset="0"/>
                        </a:rPr>
                        <a:t> цветная металлургия, нефтепереработка  </a:t>
                      </a:r>
                      <a:endParaRPr lang="ru-RU" sz="11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 Narrow" pitchFamily="34" charset="0"/>
                        </a:rPr>
                        <a:t>Электроника</a:t>
                      </a:r>
                      <a:r>
                        <a:rPr lang="ru-RU" sz="1100" baseline="0" dirty="0" smtClean="0">
                          <a:latin typeface="Arial Narrow" pitchFamily="34" charset="0"/>
                        </a:rPr>
                        <a:t> и микроэлектроника, ИТ, генная инженерия, телекоммуникации.</a:t>
                      </a:r>
                      <a:endParaRPr lang="ru-RU" sz="11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 Narrow" pitchFamily="34" charset="0"/>
                        </a:rPr>
                        <a:t>Нано-</a:t>
                      </a:r>
                      <a:r>
                        <a:rPr lang="ru-RU" sz="1100" baseline="0" dirty="0" smtClean="0">
                          <a:latin typeface="Arial Narrow" pitchFamily="34" charset="0"/>
                        </a:rPr>
                        <a:t> и биотехнологии, молекулярные, клеточные технологии, </a:t>
                      </a:r>
                      <a:r>
                        <a:rPr lang="ru-RU" sz="1100" baseline="0" dirty="0" err="1" smtClean="0">
                          <a:latin typeface="Arial Narrow" pitchFamily="34" charset="0"/>
                        </a:rPr>
                        <a:t>нанобионика</a:t>
                      </a:r>
                      <a:endParaRPr lang="ru-RU" sz="11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Arial Narrow" pitchFamily="34" charset="0"/>
                        </a:rPr>
                        <a:t>Ключевой фактор развития</a:t>
                      </a:r>
                      <a:endParaRPr lang="ru-RU" sz="12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 Narrow" pitchFamily="34" charset="0"/>
                        </a:rPr>
                        <a:t>Текстильные</a:t>
                      </a:r>
                      <a:r>
                        <a:rPr lang="ru-RU" sz="1100" baseline="0" dirty="0" smtClean="0">
                          <a:latin typeface="Arial Narrow" pitchFamily="34" charset="0"/>
                        </a:rPr>
                        <a:t> машины</a:t>
                      </a:r>
                      <a:endParaRPr lang="ru-RU" sz="11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 Narrow" pitchFamily="34" charset="0"/>
                        </a:rPr>
                        <a:t>Паровой</a:t>
                      </a:r>
                      <a:r>
                        <a:rPr lang="ru-RU" sz="1100" baseline="0" dirty="0" smtClean="0">
                          <a:latin typeface="Arial Narrow" pitchFamily="34" charset="0"/>
                        </a:rPr>
                        <a:t> двигатель</a:t>
                      </a:r>
                      <a:endParaRPr lang="ru-RU" sz="11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 Narrow" pitchFamily="34" charset="0"/>
                        </a:rPr>
                        <a:t>Электродвигатель</a:t>
                      </a:r>
                      <a:endParaRPr lang="ru-RU" sz="11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 Narrow" pitchFamily="34" charset="0"/>
                        </a:rPr>
                        <a:t>Двигательно внутреннего</a:t>
                      </a:r>
                      <a:r>
                        <a:rPr lang="ru-RU" sz="1100" baseline="0" dirty="0" smtClean="0">
                          <a:latin typeface="Arial Narrow" pitchFamily="34" charset="0"/>
                        </a:rPr>
                        <a:t> сгорания, нефтехимия</a:t>
                      </a:r>
                      <a:endParaRPr lang="ru-RU" sz="11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 Narrow" pitchFamily="34" charset="0"/>
                        </a:rPr>
                        <a:t>Микроэлектронные компоненты</a:t>
                      </a:r>
                      <a:endParaRPr lang="ru-RU" sz="11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 Narrow" pitchFamily="34" charset="0"/>
                        </a:rPr>
                        <a:t>Микроэлектронные компоненты</a:t>
                      </a:r>
                      <a:endParaRPr lang="ru-RU" sz="11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43178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/>
          <p:cNvSpPr txBox="1">
            <a:spLocks noGrp="1"/>
          </p:cNvSpPr>
          <p:nvPr/>
        </p:nvSpPr>
        <p:spPr bwMode="auto">
          <a:xfrm>
            <a:off x="6732588" y="6417332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06A0700-71D2-4E7A-B3E4-862F58DA4695}" type="slidenum">
              <a:rPr lang="ru-RU" sz="1200">
                <a:solidFill>
                  <a:schemeClr val="bg1"/>
                </a:solidFill>
                <a:latin typeface="Calibri" pitchFamily="34" charset="0"/>
              </a:rPr>
              <a:pPr algn="r"/>
              <a:t>20</a:t>
            </a:fld>
            <a:endParaRPr lang="ru-RU" sz="1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17512" y="25289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altLang="ru-RU" sz="3600" dirty="0" smtClean="0">
                <a:solidFill>
                  <a:srgbClr val="E31E24"/>
                </a:solidFill>
                <a:latin typeface="Segoe UI Ligh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Спасибо за внимание</a:t>
            </a:r>
            <a:endParaRPr lang="ru-RU" altLang="ru-RU" sz="3600" dirty="0">
              <a:solidFill>
                <a:srgbClr val="E31E24"/>
              </a:solidFill>
              <a:latin typeface="Segoe UI Light" panose="020B0502040204020203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4185086"/>
            <a:ext cx="9144000" cy="2268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solidFill>
                  <a:srgbClr val="002060"/>
                </a:solidFill>
                <a:latin typeface="Segoe UI Light" panose="020B0502040204020203" pitchFamily="34" charset="0"/>
              </a:rPr>
              <a:t>Кожевников  Сергей Александрович</a:t>
            </a:r>
            <a:br>
              <a:rPr lang="ru-RU" sz="1400" dirty="0" smtClean="0">
                <a:solidFill>
                  <a:srgbClr val="002060"/>
                </a:solidFill>
                <a:latin typeface="Segoe UI Light" panose="020B0502040204020203" pitchFamily="34" charset="0"/>
              </a:rPr>
            </a:br>
            <a:r>
              <a:rPr lang="ru-RU" sz="1400" b="0" dirty="0">
                <a:solidFill>
                  <a:srgbClr val="002060"/>
                </a:solidFill>
                <a:latin typeface="Segoe UI Light" panose="020B0502040204020203" pitchFamily="34" charset="0"/>
              </a:rPr>
              <a:t>Лаборатория </a:t>
            </a:r>
            <a:r>
              <a:rPr lang="ru-RU" sz="1400" b="0" dirty="0" smtClean="0">
                <a:solidFill>
                  <a:srgbClr val="002060"/>
                </a:solidFill>
                <a:latin typeface="Segoe UI Light" panose="020B0502040204020203" pitchFamily="34" charset="0"/>
              </a:rPr>
              <a:t>пространственного развития и размещения производительных сил</a:t>
            </a:r>
            <a:endParaRPr lang="ru-RU" sz="1400" b="0" dirty="0">
              <a:solidFill>
                <a:srgbClr val="002060"/>
              </a:solidFill>
              <a:latin typeface="Segoe UI Light" panose="020B0502040204020203" pitchFamily="34" charset="0"/>
            </a:endParaRPr>
          </a:p>
          <a:p>
            <a:r>
              <a:rPr lang="ru-RU" sz="1400" b="0" dirty="0">
                <a:solidFill>
                  <a:srgbClr val="002060"/>
                </a:solidFill>
                <a:latin typeface="Segoe UI Light" panose="020B0502040204020203" pitchFamily="34" charset="0"/>
              </a:rPr>
              <a:t>Отдел проблем социально-экономического развития </a:t>
            </a:r>
            <a:br>
              <a:rPr lang="ru-RU" sz="1400" b="0" dirty="0">
                <a:solidFill>
                  <a:srgbClr val="002060"/>
                </a:solidFill>
                <a:latin typeface="Segoe UI Light" panose="020B0502040204020203" pitchFamily="34" charset="0"/>
              </a:rPr>
            </a:br>
            <a:r>
              <a:rPr lang="ru-RU" sz="1400" b="0" dirty="0">
                <a:solidFill>
                  <a:srgbClr val="002060"/>
                </a:solidFill>
                <a:latin typeface="Segoe UI Light" panose="020B0502040204020203" pitchFamily="34" charset="0"/>
              </a:rPr>
              <a:t>и управления в территориальных системах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Segoe UI Light" panose="020B0502040204020203" pitchFamily="34" charset="0"/>
              </a:rPr>
              <a:t>Вологодский научный центр РАН</a:t>
            </a:r>
          </a:p>
          <a:p>
            <a:endParaRPr lang="ru-RU" sz="900" b="0" dirty="0" smtClean="0">
              <a:solidFill>
                <a:srgbClr val="002060"/>
              </a:solidFill>
              <a:latin typeface="Segoe UI Light" panose="020B0502040204020203" pitchFamily="34" charset="0"/>
            </a:endParaRPr>
          </a:p>
          <a:p>
            <a:r>
              <a:rPr lang="ru-RU" sz="1400" b="0" dirty="0" smtClean="0">
                <a:solidFill>
                  <a:srgbClr val="002060"/>
                </a:solidFill>
                <a:latin typeface="Segoe UI Light" panose="020B0502040204020203" pitchFamily="34" charset="0"/>
              </a:rPr>
              <a:t>Россия</a:t>
            </a:r>
            <a:r>
              <a:rPr lang="ru-RU" sz="1400" b="0" dirty="0">
                <a:solidFill>
                  <a:srgbClr val="002060"/>
                </a:solidFill>
                <a:latin typeface="Segoe UI Light" panose="020B0502040204020203" pitchFamily="34" charset="0"/>
              </a:rPr>
              <a:t>, 160014, г. Вологда, ул. </a:t>
            </a:r>
            <a:r>
              <a:rPr lang="ru-RU" sz="1400" b="0" dirty="0" smtClean="0">
                <a:solidFill>
                  <a:srgbClr val="002060"/>
                </a:solidFill>
                <a:latin typeface="Segoe UI Light" panose="020B0502040204020203" pitchFamily="34" charset="0"/>
              </a:rPr>
              <a:t>Гоголя, </a:t>
            </a:r>
            <a:r>
              <a:rPr lang="ru-RU" sz="1400" b="0" dirty="0">
                <a:solidFill>
                  <a:srgbClr val="002060"/>
                </a:solidFill>
                <a:latin typeface="Segoe UI Light" panose="020B0502040204020203" pitchFamily="34" charset="0"/>
              </a:rPr>
              <a:t>д. </a:t>
            </a:r>
            <a:r>
              <a:rPr lang="ru-RU" sz="1400" b="0" dirty="0" smtClean="0">
                <a:solidFill>
                  <a:srgbClr val="002060"/>
                </a:solidFill>
                <a:latin typeface="Segoe UI Light" panose="020B0502040204020203" pitchFamily="34" charset="0"/>
              </a:rPr>
              <a:t>49</a:t>
            </a:r>
            <a:br>
              <a:rPr lang="ru-RU" sz="1400" b="0" dirty="0" smtClean="0">
                <a:solidFill>
                  <a:srgbClr val="002060"/>
                </a:solidFill>
                <a:latin typeface="Segoe UI Light" panose="020B0502040204020203" pitchFamily="34" charset="0"/>
              </a:rPr>
            </a:br>
            <a:r>
              <a:rPr lang="en-US" sz="1400" b="0" dirty="0" smtClean="0">
                <a:solidFill>
                  <a:srgbClr val="002060"/>
                </a:solidFill>
                <a:latin typeface="Segoe UI Light" panose="020B0502040204020203" pitchFamily="34" charset="0"/>
              </a:rPr>
              <a:t>8</a:t>
            </a:r>
            <a:r>
              <a:rPr lang="ru-RU" sz="1400" b="0" dirty="0" smtClean="0">
                <a:solidFill>
                  <a:srgbClr val="002060"/>
                </a:solidFill>
                <a:latin typeface="Segoe UI Light" panose="020B0502040204020203" pitchFamily="34" charset="0"/>
              </a:rPr>
              <a:t>-(921</a:t>
            </a:r>
            <a:r>
              <a:rPr lang="en-US" sz="1400" b="0" dirty="0" smtClean="0">
                <a:solidFill>
                  <a:srgbClr val="002060"/>
                </a:solidFill>
                <a:latin typeface="Segoe UI Light" panose="020B0502040204020203" pitchFamily="34" charset="0"/>
              </a:rPr>
              <a:t>) </a:t>
            </a:r>
            <a:r>
              <a:rPr lang="ru-RU" sz="1400" b="0" dirty="0" smtClean="0">
                <a:solidFill>
                  <a:srgbClr val="002060"/>
                </a:solidFill>
                <a:latin typeface="Segoe UI Light" panose="020B0502040204020203" pitchFamily="34" charset="0"/>
              </a:rPr>
              <a:t>129-00-75</a:t>
            </a:r>
            <a:br>
              <a:rPr lang="ru-RU" sz="1400" b="0" dirty="0" smtClean="0">
                <a:solidFill>
                  <a:srgbClr val="002060"/>
                </a:solidFill>
                <a:latin typeface="Segoe UI Light" panose="020B0502040204020203" pitchFamily="34" charset="0"/>
              </a:rPr>
            </a:br>
            <a:r>
              <a:rPr lang="en-US" sz="1400" b="0" dirty="0" smtClean="0">
                <a:solidFill>
                  <a:srgbClr val="002060"/>
                </a:solidFill>
                <a:latin typeface="Segoe UI Light" panose="020B0502040204020203" pitchFamily="34" charset="0"/>
              </a:rPr>
              <a:t>kozhevnikov_sa@bk.ru</a:t>
            </a:r>
            <a:endParaRPr lang="ru-RU" sz="1400" b="0" dirty="0">
              <a:solidFill>
                <a:srgbClr val="002060"/>
              </a:solidFill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730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Номер слайда 4"/>
          <p:cNvSpPr txBox="1">
            <a:spLocks noGrp="1"/>
          </p:cNvSpPr>
          <p:nvPr/>
        </p:nvSpPr>
        <p:spPr bwMode="auto">
          <a:xfrm>
            <a:off x="6732588" y="6412248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06A0700-71D2-4E7A-B3E4-862F58DA4695}" type="slidenum">
              <a:rPr lang="ru-RU" sz="1200">
                <a:solidFill>
                  <a:schemeClr val="bg1"/>
                </a:solidFill>
                <a:latin typeface="Calibri" pitchFamily="34" charset="0"/>
              </a:rPr>
              <a:pPr algn="r"/>
              <a:t>3</a:t>
            </a:fld>
            <a:endParaRPr lang="ru-RU" sz="1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90771" y="324673"/>
            <a:ext cx="8773718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9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Место регионов Севера в пространственном развитии современной России</a:t>
            </a:r>
            <a:endParaRPr lang="ru-RU" sz="19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2764" y="1124744"/>
            <a:ext cx="502930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latin typeface="Segoe UI Light" pitchFamily="34" charset="0"/>
              </a:rPr>
              <a:t>Россия – северная </a:t>
            </a:r>
            <a:r>
              <a:rPr lang="ru-RU" sz="1600" dirty="0">
                <a:solidFill>
                  <a:srgbClr val="FF0000"/>
                </a:solidFill>
                <a:latin typeface="Segoe UI Light" pitchFamily="34" charset="0"/>
              </a:rPr>
              <a:t>страна </a:t>
            </a:r>
            <a:endParaRPr lang="ru-RU" sz="1600" dirty="0" smtClean="0">
              <a:solidFill>
                <a:srgbClr val="FF0000"/>
              </a:solidFill>
              <a:latin typeface="Segoe UI Light" pitchFamily="34" charset="0"/>
            </a:endParaRPr>
          </a:p>
          <a:p>
            <a:pPr algn="ctr"/>
            <a:r>
              <a:rPr lang="ru-RU" sz="1600" b="0" dirty="0" smtClean="0">
                <a:latin typeface="Segoe UI Light" pitchFamily="34" charset="0"/>
              </a:rPr>
              <a:t>(</a:t>
            </a:r>
            <a:r>
              <a:rPr lang="ru-RU" sz="1600" b="0" dirty="0">
                <a:latin typeface="Segoe UI Light" pitchFamily="34" charset="0"/>
              </a:rPr>
              <a:t>к зоне </a:t>
            </a:r>
            <a:r>
              <a:rPr lang="ru-RU" sz="1600" b="0" dirty="0" smtClean="0">
                <a:latin typeface="Segoe UI Light" pitchFamily="34" charset="0"/>
              </a:rPr>
              <a:t>Севера и приравненным к ним местностям относится </a:t>
            </a:r>
            <a:r>
              <a:rPr lang="ru-RU" sz="1600" b="0" dirty="0">
                <a:latin typeface="Segoe UI Light" pitchFamily="34" charset="0"/>
              </a:rPr>
              <a:t>порядка </a:t>
            </a:r>
            <a:r>
              <a:rPr lang="ru-RU" sz="1600" b="0" dirty="0">
                <a:solidFill>
                  <a:srgbClr val="FF0000"/>
                </a:solidFill>
                <a:latin typeface="Segoe UI Light" pitchFamily="34" charset="0"/>
              </a:rPr>
              <a:t>65% площади </a:t>
            </a:r>
            <a:r>
              <a:rPr lang="ru-RU" sz="1600" b="0" dirty="0" smtClean="0">
                <a:solidFill>
                  <a:srgbClr val="FF0000"/>
                </a:solidFill>
                <a:latin typeface="Segoe UI Light" pitchFamily="34" charset="0"/>
              </a:rPr>
              <a:t>страны</a:t>
            </a:r>
            <a:r>
              <a:rPr lang="ru-RU" sz="1600" b="0" dirty="0">
                <a:latin typeface="Segoe UI Light" pitchFamily="34" charset="0"/>
              </a:rPr>
              <a:t>)</a:t>
            </a:r>
            <a:endParaRPr lang="ru-RU" sz="1600" b="0" dirty="0" smtClean="0">
              <a:latin typeface="Segoe UI Light" pitchFamily="34" charset="0"/>
            </a:endParaRPr>
          </a:p>
          <a:p>
            <a:pPr algn="just"/>
            <a:endParaRPr lang="ru-RU" sz="1400" b="0" dirty="0">
              <a:latin typeface="Segoe UI Light" pitchFamily="34" charset="0"/>
            </a:endParaRPr>
          </a:p>
          <a:p>
            <a:pPr algn="just"/>
            <a:r>
              <a:rPr lang="ru-RU" sz="1400" b="0" dirty="0" smtClean="0">
                <a:latin typeface="Segoe UI Light" pitchFamily="34" charset="0"/>
              </a:rPr>
              <a:t>Северные </a:t>
            </a:r>
            <a:r>
              <a:rPr lang="ru-RU" sz="1400" b="0" dirty="0">
                <a:latin typeface="Segoe UI Light" pitchFamily="34" charset="0"/>
              </a:rPr>
              <a:t>регионы России в соответствии с </a:t>
            </a:r>
            <a:r>
              <a:rPr lang="ru-RU" sz="1400" b="0" dirty="0" smtClean="0">
                <a:latin typeface="Segoe UI Light" pitchFamily="34" charset="0"/>
              </a:rPr>
              <a:t>действующим </a:t>
            </a:r>
            <a:r>
              <a:rPr lang="ru-RU" sz="1400" b="0" dirty="0">
                <a:latin typeface="Segoe UI Light" pitchFamily="34" charset="0"/>
              </a:rPr>
              <a:t>законодательством  </a:t>
            </a:r>
            <a:r>
              <a:rPr lang="ru-RU" sz="1400" b="0" dirty="0" smtClean="0">
                <a:latin typeface="Segoe UI Light" pitchFamily="34" charset="0"/>
              </a:rPr>
              <a:t>включают:</a:t>
            </a:r>
          </a:p>
          <a:p>
            <a:pPr algn="just"/>
            <a:endParaRPr lang="ru-RU" sz="1400" i="1" dirty="0" smtClean="0">
              <a:solidFill>
                <a:srgbClr val="FF0000"/>
              </a:solidFill>
              <a:latin typeface="Segoe UI Light" pitchFamily="34" charset="0"/>
            </a:endParaRPr>
          </a:p>
          <a:p>
            <a:pPr algn="just"/>
            <a:r>
              <a:rPr lang="ru-RU" sz="1400" i="1" dirty="0" smtClean="0">
                <a:solidFill>
                  <a:srgbClr val="FF0000"/>
                </a:solidFill>
                <a:latin typeface="Segoe UI Light" pitchFamily="34" charset="0"/>
              </a:rPr>
              <a:t>13 субъектов РФ</a:t>
            </a:r>
            <a:r>
              <a:rPr lang="ru-RU" sz="1400" b="0" dirty="0">
                <a:latin typeface="Segoe UI Light" pitchFamily="34" charset="0"/>
              </a:rPr>
              <a:t> </a:t>
            </a:r>
            <a:r>
              <a:rPr lang="ru-RU" sz="1400" b="0" u="sng" dirty="0" smtClean="0">
                <a:latin typeface="Segoe UI Light" pitchFamily="34" charset="0"/>
              </a:rPr>
              <a:t>полностью</a:t>
            </a:r>
            <a:r>
              <a:rPr lang="ru-RU" sz="1400" b="0" dirty="0" smtClean="0">
                <a:latin typeface="Segoe UI Light" pitchFamily="34" charset="0"/>
              </a:rPr>
              <a:t> </a:t>
            </a:r>
            <a:r>
              <a:rPr lang="ru-RU" sz="1400" b="0" dirty="0">
                <a:latin typeface="Segoe UI Light" pitchFamily="34" charset="0"/>
              </a:rPr>
              <a:t>относятся к районам Крайнего Севера и местностям, приравненным к ним (</a:t>
            </a:r>
            <a:r>
              <a:rPr lang="ru-RU" sz="1400" dirty="0" smtClean="0">
                <a:solidFill>
                  <a:srgbClr val="FF0000"/>
                </a:solidFill>
                <a:latin typeface="Segoe UI Light" pitchFamily="34" charset="0"/>
              </a:rPr>
              <a:t>Республики </a:t>
            </a:r>
            <a:r>
              <a:rPr lang="ru-RU" sz="1400" dirty="0">
                <a:solidFill>
                  <a:srgbClr val="FF0000"/>
                </a:solidFill>
                <a:latin typeface="Segoe UI Light" pitchFamily="34" charset="0"/>
              </a:rPr>
              <a:t>Карелия</a:t>
            </a:r>
            <a:r>
              <a:rPr lang="ru-RU" sz="1400" b="0" dirty="0">
                <a:solidFill>
                  <a:srgbClr val="FF0000"/>
                </a:solidFill>
                <a:latin typeface="Segoe UI Light" pitchFamily="34" charset="0"/>
              </a:rPr>
              <a:t>, </a:t>
            </a:r>
            <a:r>
              <a:rPr lang="ru-RU" sz="1400" dirty="0" smtClean="0">
                <a:solidFill>
                  <a:srgbClr val="FF0000"/>
                </a:solidFill>
                <a:latin typeface="Segoe UI Light" pitchFamily="34" charset="0"/>
              </a:rPr>
              <a:t>Коми</a:t>
            </a:r>
            <a:r>
              <a:rPr lang="ru-RU" sz="1400" b="0" dirty="0">
                <a:solidFill>
                  <a:srgbClr val="FF0000"/>
                </a:solidFill>
                <a:latin typeface="Segoe UI Light" pitchFamily="34" charset="0"/>
              </a:rPr>
              <a:t>, </a:t>
            </a:r>
            <a:r>
              <a:rPr lang="ru-RU" sz="1400" b="0" dirty="0" smtClean="0">
                <a:latin typeface="Segoe UI Light" pitchFamily="34" charset="0"/>
              </a:rPr>
              <a:t>Якутия, Тыва, </a:t>
            </a:r>
            <a:r>
              <a:rPr lang="ru-RU" sz="1400" dirty="0" smtClean="0">
                <a:solidFill>
                  <a:srgbClr val="FF0000"/>
                </a:solidFill>
                <a:latin typeface="Segoe UI Light" pitchFamily="34" charset="0"/>
              </a:rPr>
              <a:t>Архангельская, Мурманская</a:t>
            </a:r>
            <a:r>
              <a:rPr lang="ru-RU" sz="1400" b="0" dirty="0" smtClean="0">
                <a:solidFill>
                  <a:srgbClr val="FF0000"/>
                </a:solidFill>
                <a:latin typeface="Segoe UI Light" pitchFamily="34" charset="0"/>
              </a:rPr>
              <a:t>, </a:t>
            </a:r>
            <a:r>
              <a:rPr lang="ru-RU" sz="1400" b="0" dirty="0" smtClean="0">
                <a:latin typeface="Segoe UI Light" pitchFamily="34" charset="0"/>
              </a:rPr>
              <a:t>Магаданская, Сахалинская области</a:t>
            </a:r>
            <a:r>
              <a:rPr lang="ru-RU" sz="1400" b="0" dirty="0" smtClean="0">
                <a:solidFill>
                  <a:srgbClr val="FF0000"/>
                </a:solidFill>
                <a:latin typeface="Segoe UI Light" pitchFamily="34" charset="0"/>
              </a:rPr>
              <a:t>, </a:t>
            </a:r>
            <a:r>
              <a:rPr lang="ru-RU" sz="1400" dirty="0" smtClean="0">
                <a:solidFill>
                  <a:srgbClr val="FF0000"/>
                </a:solidFill>
                <a:latin typeface="Segoe UI Light" pitchFamily="34" charset="0"/>
              </a:rPr>
              <a:t>Ненецкий</a:t>
            </a:r>
            <a:r>
              <a:rPr lang="ru-RU" sz="1400" b="0" dirty="0" smtClean="0">
                <a:latin typeface="Segoe UI Light" pitchFamily="34" charset="0"/>
              </a:rPr>
              <a:t>, Ханты-Мансийский, Ямало-Ненецкий, </a:t>
            </a:r>
            <a:r>
              <a:rPr lang="ru-RU" sz="1400" b="0" dirty="0">
                <a:latin typeface="Segoe UI Light" pitchFamily="34" charset="0"/>
              </a:rPr>
              <a:t>Чукотский АО</a:t>
            </a:r>
            <a:r>
              <a:rPr lang="ru-RU" sz="1400" b="0" dirty="0" smtClean="0">
                <a:latin typeface="Segoe UI Light" pitchFamily="34" charset="0"/>
              </a:rPr>
              <a:t>, </a:t>
            </a:r>
            <a:r>
              <a:rPr lang="ru-RU" sz="1400" b="0" dirty="0">
                <a:latin typeface="Segoe UI Light" pitchFamily="34" charset="0"/>
              </a:rPr>
              <a:t>Камчатский </a:t>
            </a:r>
            <a:r>
              <a:rPr lang="ru-RU" sz="1400" b="0" dirty="0" smtClean="0">
                <a:latin typeface="Segoe UI Light" pitchFamily="34" charset="0"/>
              </a:rPr>
              <a:t>край);</a:t>
            </a:r>
          </a:p>
          <a:p>
            <a:pPr algn="just"/>
            <a:endParaRPr lang="ru-RU" sz="1400" i="1" dirty="0" smtClean="0">
              <a:solidFill>
                <a:srgbClr val="FF0000"/>
              </a:solidFill>
              <a:latin typeface="Segoe UI Light" pitchFamily="34" charset="0"/>
            </a:endParaRPr>
          </a:p>
          <a:p>
            <a:pPr algn="just"/>
            <a:r>
              <a:rPr lang="ru-RU" sz="1400" i="1" dirty="0" smtClean="0">
                <a:solidFill>
                  <a:srgbClr val="FF0000"/>
                </a:solidFill>
                <a:latin typeface="Segoe UI Light" pitchFamily="34" charset="0"/>
              </a:rPr>
              <a:t>11 </a:t>
            </a:r>
            <a:r>
              <a:rPr lang="ru-RU" sz="1400" i="1" dirty="0">
                <a:solidFill>
                  <a:srgbClr val="FF0000"/>
                </a:solidFill>
                <a:latin typeface="Segoe UI Light" pitchFamily="34" charset="0"/>
              </a:rPr>
              <a:t>субъектов</a:t>
            </a:r>
            <a:r>
              <a:rPr lang="ru-RU" sz="1400" b="0" dirty="0">
                <a:latin typeface="Segoe UI Light" pitchFamily="34" charset="0"/>
              </a:rPr>
              <a:t>, территории которых </a:t>
            </a:r>
            <a:r>
              <a:rPr lang="ru-RU" sz="1400" b="0" u="sng" dirty="0">
                <a:latin typeface="Segoe UI Light" pitchFamily="34" charset="0"/>
              </a:rPr>
              <a:t>частично</a:t>
            </a:r>
            <a:r>
              <a:rPr lang="ru-RU" sz="1400" b="0" dirty="0">
                <a:latin typeface="Segoe UI Light" pitchFamily="34" charset="0"/>
              </a:rPr>
              <a:t> </a:t>
            </a:r>
            <a:r>
              <a:rPr lang="ru-RU" sz="1400" b="0" dirty="0" smtClean="0">
                <a:latin typeface="Segoe UI Light" pitchFamily="34" charset="0"/>
              </a:rPr>
              <a:t>относятся </a:t>
            </a:r>
            <a:r>
              <a:rPr lang="ru-RU" sz="1400" b="0" dirty="0">
                <a:latin typeface="Segoe UI Light" pitchFamily="34" charset="0"/>
              </a:rPr>
              <a:t>к районам Крайнего Севера и местностям, </a:t>
            </a:r>
            <a:r>
              <a:rPr lang="ru-RU" sz="1400" b="0" dirty="0" smtClean="0">
                <a:latin typeface="Segoe UI Light" pitchFamily="34" charset="0"/>
              </a:rPr>
              <a:t>приравненным </a:t>
            </a:r>
            <a:r>
              <a:rPr lang="ru-RU" sz="1400" b="0" dirty="0">
                <a:latin typeface="Segoe UI Light" pitchFamily="34" charset="0"/>
              </a:rPr>
              <a:t>к ним (</a:t>
            </a:r>
            <a:r>
              <a:rPr lang="ru-RU" sz="1400" b="0" dirty="0" smtClean="0">
                <a:latin typeface="Segoe UI Light" pitchFamily="34" charset="0"/>
              </a:rPr>
              <a:t>Республики </a:t>
            </a:r>
            <a:r>
              <a:rPr lang="ru-RU" sz="1400" b="0" dirty="0">
                <a:latin typeface="Segoe UI Light" pitchFamily="34" charset="0"/>
              </a:rPr>
              <a:t>Алтай</a:t>
            </a:r>
            <a:r>
              <a:rPr lang="ru-RU" sz="1400" b="0" dirty="0" smtClean="0">
                <a:latin typeface="Segoe UI Light" pitchFamily="34" charset="0"/>
              </a:rPr>
              <a:t>, Бурятия, Амурская, Иркутская, Томская, Тюменская области, Забайкальский, Красноярский, Пермский, Приморский, Хабаровский края). </a:t>
            </a:r>
          </a:p>
          <a:p>
            <a:pPr algn="just"/>
            <a:endParaRPr lang="ru-RU" sz="1400" b="0" dirty="0" smtClean="0">
              <a:latin typeface="Segoe UI Light" pitchFamily="34" charset="0"/>
            </a:endParaRPr>
          </a:p>
        </p:txBody>
      </p:sp>
      <p:pic>
        <p:nvPicPr>
          <p:cNvPr id="6" name="Рисунок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8" t="4533" b="7048"/>
          <a:stretch>
            <a:fillRect/>
          </a:stretch>
        </p:blipFill>
        <p:spPr bwMode="auto">
          <a:xfrm>
            <a:off x="5214714" y="1556792"/>
            <a:ext cx="3897312" cy="279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1"/>
          <p:cNvSpPr>
            <a:spLocks noChangeArrowheads="1"/>
          </p:cNvSpPr>
          <p:nvPr/>
        </p:nvSpPr>
        <p:spPr bwMode="auto">
          <a:xfrm>
            <a:off x="5400091" y="4349205"/>
            <a:ext cx="3607061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Segoe UI Light" pitchFamily="34" charset="0"/>
              </a:rPr>
              <a:t>Границы Европейского Севера </a:t>
            </a:r>
            <a:r>
              <a:rPr lang="ru-RU" sz="1200" b="1" dirty="0" smtClean="0">
                <a:latin typeface="Segoe UI Light" pitchFamily="34" charset="0"/>
              </a:rPr>
              <a:t>России (ЕСР)*</a:t>
            </a:r>
            <a:endParaRPr lang="ru-RU" sz="1200" dirty="0">
              <a:latin typeface="Segoe UI Light" pitchFamily="34" charset="0"/>
            </a:endParaRPr>
          </a:p>
          <a:p>
            <a:pPr algn="just"/>
            <a:endParaRPr lang="ru-RU" sz="1000" i="1" dirty="0" smtClean="0">
              <a:latin typeface="Segoe UI Light" pitchFamily="34" charset="0"/>
            </a:endParaRPr>
          </a:p>
          <a:p>
            <a:pPr algn="just"/>
            <a:r>
              <a:rPr lang="ru-RU" sz="1000" b="0" i="1" dirty="0" smtClean="0">
                <a:latin typeface="Segoe UI Light" pitchFamily="34" charset="0"/>
              </a:rPr>
              <a:t>Примечание</a:t>
            </a:r>
            <a:r>
              <a:rPr lang="ru-RU" sz="1000" b="0" dirty="0">
                <a:latin typeface="Segoe UI Light" pitchFamily="34" charset="0"/>
              </a:rPr>
              <a:t>: в данной работе состав ЕСР рассматривается в границах, состав которых представлен в действующем Общероссийском классификаторе экономических регионов. ОК 024-95 (утв. Постановлением Госстандарта России от 27.12.1995 г. № 640</a:t>
            </a:r>
            <a:r>
              <a:rPr lang="ru-RU" sz="1000" b="0" dirty="0" smtClean="0">
                <a:latin typeface="Segoe UI Light" pitchFamily="34" charset="0"/>
              </a:rPr>
              <a:t>) и соответствует границам Северного экономического района.</a:t>
            </a:r>
            <a:endParaRPr lang="ru-RU" sz="1000" b="0" dirty="0">
              <a:latin typeface="Segoe U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8997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Номер слайда 4"/>
          <p:cNvSpPr txBox="1">
            <a:spLocks noGrp="1"/>
          </p:cNvSpPr>
          <p:nvPr/>
        </p:nvSpPr>
        <p:spPr bwMode="auto">
          <a:xfrm>
            <a:off x="6732588" y="6412248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06A0700-71D2-4E7A-B3E4-862F58DA4695}" type="slidenum">
              <a:rPr lang="ru-RU" sz="1600">
                <a:solidFill>
                  <a:schemeClr val="bg1"/>
                </a:solidFill>
                <a:latin typeface="Calibri" pitchFamily="34" charset="0"/>
              </a:rPr>
              <a:pPr algn="r"/>
              <a:t>4</a:t>
            </a:fld>
            <a:endParaRPr lang="ru-RU" sz="1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193867"/>
            <a:ext cx="92165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Экономика 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северных регионов, которые составляют 2/3 площади России, тоже 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может быть высокотехнологичной: 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опыт Карелии 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и соседней Финляндии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Light" panose="020B0502040204020203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58768" y="4839737"/>
            <a:ext cx="877371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defTabSz="444500"/>
            <a:r>
              <a:rPr lang="ru-RU" sz="1600" dirty="0" smtClean="0">
                <a:solidFill>
                  <a:srgbClr val="FF0000"/>
                </a:solidFill>
                <a:latin typeface="Segoe UI Light" panose="020B0502040204020203" pitchFamily="34" charset="0"/>
              </a:rPr>
              <a:t>	Расходы </a:t>
            </a:r>
            <a:r>
              <a:rPr lang="ru-RU" sz="1600" dirty="0">
                <a:solidFill>
                  <a:srgbClr val="FF0000"/>
                </a:solidFill>
                <a:latin typeface="Segoe UI Light" panose="020B0502040204020203" pitchFamily="34" charset="0"/>
              </a:rPr>
              <a:t>на НИОКР на душу населения</a:t>
            </a:r>
            <a:r>
              <a:rPr lang="ru-RU" sz="1600" b="0" dirty="0" smtClean="0">
                <a:latin typeface="Segoe UI Light" panose="020B0502040204020203" pitchFamily="34" charset="0"/>
              </a:rPr>
              <a:t> в </a:t>
            </a:r>
            <a:r>
              <a:rPr lang="ru-RU" sz="1600" b="0" dirty="0">
                <a:latin typeface="Segoe UI Light" panose="020B0502040204020203" pitchFamily="34" charset="0"/>
              </a:rPr>
              <a:t>Северной </a:t>
            </a:r>
            <a:r>
              <a:rPr lang="ru-RU" sz="1600" b="0" dirty="0" err="1">
                <a:latin typeface="Segoe UI Light" panose="020B0502040204020203" pitchFamily="34" charset="0"/>
              </a:rPr>
              <a:t>Остроботнии</a:t>
            </a:r>
            <a:r>
              <a:rPr lang="ru-RU" sz="1600" b="0" dirty="0">
                <a:latin typeface="Segoe UI Light" panose="020B0502040204020203" pitchFamily="34" charset="0"/>
              </a:rPr>
              <a:t> </a:t>
            </a:r>
            <a:r>
              <a:rPr lang="ru-RU" sz="1600" b="0" dirty="0" smtClean="0">
                <a:latin typeface="Segoe UI Light" panose="020B0502040204020203" pitchFamily="34" charset="0"/>
              </a:rPr>
              <a:t>в 2019 г. составили </a:t>
            </a:r>
            <a:r>
              <a:rPr lang="ru-RU" sz="1600" b="0" dirty="0">
                <a:latin typeface="Segoe UI Light" panose="020B0502040204020203" pitchFamily="34" charset="0"/>
              </a:rPr>
              <a:t>1773 евро, Северной Карелии – </a:t>
            </a:r>
            <a:r>
              <a:rPr lang="ru-RU" sz="1600" b="0" dirty="0" smtClean="0">
                <a:latin typeface="Segoe UI Light" panose="020B0502040204020203" pitchFamily="34" charset="0"/>
              </a:rPr>
              <a:t>613, </a:t>
            </a:r>
            <a:r>
              <a:rPr lang="ru-RU" sz="1600" b="0" dirty="0" err="1">
                <a:latin typeface="Segoe UI Light" panose="020B0502040204020203" pitchFamily="34" charset="0"/>
              </a:rPr>
              <a:t>Кайнуу</a:t>
            </a:r>
            <a:r>
              <a:rPr lang="ru-RU" sz="1600" b="0" dirty="0">
                <a:latin typeface="Segoe UI Light" panose="020B0502040204020203" pitchFamily="34" charset="0"/>
              </a:rPr>
              <a:t> – </a:t>
            </a:r>
            <a:r>
              <a:rPr lang="ru-RU" sz="1600" b="0" dirty="0" smtClean="0">
                <a:latin typeface="Segoe UI Light" panose="020B0502040204020203" pitchFamily="34" charset="0"/>
              </a:rPr>
              <a:t>412, </a:t>
            </a:r>
            <a:r>
              <a:rPr lang="ru-RU" sz="1600" b="0" dirty="0">
                <a:latin typeface="Segoe UI Light" panose="020B0502040204020203" pitchFamily="34" charset="0"/>
              </a:rPr>
              <a:t>а в Республике Карелия – лишь 22 евро (1770 руб., то есть </a:t>
            </a:r>
            <a:r>
              <a:rPr lang="ru-RU" sz="1600" dirty="0">
                <a:solidFill>
                  <a:srgbClr val="FF0000"/>
                </a:solidFill>
                <a:latin typeface="Segoe UI Light" panose="020B0502040204020203" pitchFamily="34" charset="0"/>
              </a:rPr>
              <a:t>меньше, чем в регионах Финляндии от 18 до 80 раз</a:t>
            </a:r>
            <a:r>
              <a:rPr lang="ru-RU" sz="1600" b="0" dirty="0" smtClean="0">
                <a:latin typeface="Segoe UI Light" panose="020B0502040204020203" pitchFamily="34" charset="0"/>
              </a:rPr>
              <a:t>).</a:t>
            </a:r>
          </a:p>
          <a:p>
            <a:pPr algn="just" defTabSz="444500">
              <a:tabLst>
                <a:tab pos="444500" algn="l"/>
              </a:tabLst>
            </a:pPr>
            <a:r>
              <a:rPr lang="ru-RU" sz="1600" b="0" dirty="0">
                <a:latin typeface="Segoe UI Light" panose="020B0502040204020203" pitchFamily="34" charset="0"/>
              </a:rPr>
              <a:t>	</a:t>
            </a:r>
            <a:endParaRPr lang="ru-RU" sz="1600" b="0" dirty="0" smtClean="0">
              <a:latin typeface="Segoe UI Light" panose="020B0502040204020203" pitchFamily="34" charset="0"/>
            </a:endParaRPr>
          </a:p>
          <a:p>
            <a:pPr algn="just" defTabSz="444500">
              <a:tabLst>
                <a:tab pos="444500" algn="l"/>
              </a:tabLst>
            </a:pPr>
            <a:r>
              <a:rPr lang="ru-RU" sz="1600" b="0" dirty="0">
                <a:latin typeface="Segoe UI Light" panose="020B0502040204020203" pitchFamily="34" charset="0"/>
              </a:rPr>
              <a:t>	</a:t>
            </a:r>
            <a:r>
              <a:rPr lang="ru-RU" sz="1600" b="0" dirty="0" smtClean="0">
                <a:latin typeface="Segoe UI Light" panose="020B0502040204020203" pitchFamily="34" charset="0"/>
              </a:rPr>
              <a:t>Все </a:t>
            </a:r>
            <a:r>
              <a:rPr lang="ru-RU" sz="1600" b="0" dirty="0">
                <a:latin typeface="Segoe UI Light" panose="020B0502040204020203" pitchFamily="34" charset="0"/>
              </a:rPr>
              <a:t>это </a:t>
            </a:r>
            <a:r>
              <a:rPr lang="ru-RU" sz="1600" dirty="0">
                <a:solidFill>
                  <a:srgbClr val="FF0000"/>
                </a:solidFill>
                <a:latin typeface="Segoe UI Light" panose="020B0502040204020203" pitchFamily="34" charset="0"/>
              </a:rPr>
              <a:t>консервирует устаревшую структуру </a:t>
            </a:r>
            <a:r>
              <a:rPr lang="ru-RU" sz="1600" dirty="0" smtClean="0">
                <a:solidFill>
                  <a:srgbClr val="FF0000"/>
                </a:solidFill>
                <a:latin typeface="Segoe UI Light" panose="020B0502040204020203" pitchFamily="34" charset="0"/>
              </a:rPr>
              <a:t>российской экономики </a:t>
            </a:r>
            <a:r>
              <a:rPr lang="ru-RU" sz="1600" b="0" dirty="0">
                <a:latin typeface="Segoe UI Light" panose="020B0502040204020203" pitchFamily="34" charset="0"/>
              </a:rPr>
              <a:t>и отношения с зарубежной </a:t>
            </a:r>
            <a:r>
              <a:rPr lang="ru-RU" sz="1600" b="0" dirty="0" smtClean="0">
                <a:latin typeface="Segoe UI Light" panose="020B0502040204020203" pitchFamily="34" charset="0"/>
              </a:rPr>
              <a:t>стороной </a:t>
            </a:r>
            <a:r>
              <a:rPr lang="ru-RU" sz="1600" b="0" dirty="0">
                <a:latin typeface="Segoe UI Light" panose="020B0502040204020203" pitchFamily="34" charset="0"/>
              </a:rPr>
              <a:t>на принципах сырьевого придатка.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4250899"/>
            <a:ext cx="363707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dirty="0" smtClean="0">
                <a:solidFill>
                  <a:srgbClr val="0055A5"/>
                </a:solidFill>
                <a:latin typeface="Segoe UI Light" pitchFamily="34" charset="0"/>
                <a:cs typeface="Times New Roman" pitchFamily="18" charset="0"/>
              </a:rPr>
              <a:t>Территория </a:t>
            </a:r>
            <a:r>
              <a:rPr lang="ru-RU" sz="1300" dirty="0" err="1" smtClean="0">
                <a:solidFill>
                  <a:srgbClr val="0055A5"/>
                </a:solidFill>
                <a:latin typeface="Segoe UI Light" pitchFamily="34" charset="0"/>
                <a:cs typeface="Times New Roman" pitchFamily="18" charset="0"/>
              </a:rPr>
              <a:t>Еврорегиона</a:t>
            </a:r>
            <a:r>
              <a:rPr lang="ru-RU" sz="1300" dirty="0" smtClean="0">
                <a:solidFill>
                  <a:srgbClr val="0055A5"/>
                </a:solidFill>
                <a:latin typeface="Segoe UI Light" pitchFamily="34" charset="0"/>
                <a:cs typeface="Times New Roman" pitchFamily="18" charset="0"/>
              </a:rPr>
              <a:t> «Карелия» как трансграничной интеграционной структуры </a:t>
            </a:r>
            <a:endParaRPr lang="ru-RU" sz="1300" dirty="0">
              <a:solidFill>
                <a:srgbClr val="0055A5"/>
              </a:solidFill>
              <a:latin typeface="Segoe UI Light" pitchFamily="34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8" y="1070234"/>
            <a:ext cx="3639415" cy="3180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908054"/>
              </p:ext>
            </p:extLst>
          </p:nvPr>
        </p:nvGraphicFramePr>
        <p:xfrm>
          <a:off x="3648903" y="1012622"/>
          <a:ext cx="5217285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3850"/>
                <a:gridCol w="259343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Segoe UI Light" pitchFamily="34" charset="0"/>
                        </a:rPr>
                        <a:t>Россия</a:t>
                      </a:r>
                    </a:p>
                  </a:txBody>
                  <a:tcPr>
                    <a:solidFill>
                      <a:srgbClr val="0055A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Segoe UI Light" pitchFamily="34" charset="0"/>
                        </a:rPr>
                        <a:t>Финляндия</a:t>
                      </a:r>
                      <a:endParaRPr lang="ru-RU" sz="1400" dirty="0">
                        <a:latin typeface="Segoe UI Light" pitchFamily="34" charset="0"/>
                      </a:endParaRPr>
                    </a:p>
                  </a:txBody>
                  <a:tcPr>
                    <a:solidFill>
                      <a:srgbClr val="0055A5"/>
                    </a:solidFill>
                  </a:tcPr>
                </a:tc>
              </a:tr>
              <a:tr h="13135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Segoe UI Light" pitchFamily="34" charset="0"/>
                        </a:rPr>
                        <a:t>Республика</a:t>
                      </a:r>
                      <a:r>
                        <a:rPr lang="ru-RU" sz="1300" baseline="0" dirty="0" smtClean="0">
                          <a:latin typeface="Segoe UI Light" pitchFamily="34" charset="0"/>
                        </a:rPr>
                        <a:t> Карелия</a:t>
                      </a:r>
                      <a:endParaRPr lang="ru-RU" sz="1300" dirty="0">
                        <a:latin typeface="Segoe U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Segoe UI Light" pitchFamily="34" charset="0"/>
                        </a:rPr>
                        <a:t>Провинции </a:t>
                      </a:r>
                      <a:r>
                        <a:rPr lang="ru-RU" sz="1300" dirty="0" err="1" smtClean="0">
                          <a:latin typeface="Segoe UI Light" pitchFamily="34" charset="0"/>
                        </a:rPr>
                        <a:t>Кайнуу</a:t>
                      </a:r>
                      <a:r>
                        <a:rPr lang="ru-RU" sz="1300" dirty="0" smtClean="0">
                          <a:latin typeface="Segoe UI Light" pitchFamily="34" charset="0"/>
                        </a:rPr>
                        <a:t>, Северная Карелия,  Северная </a:t>
                      </a:r>
                      <a:r>
                        <a:rPr lang="ru-RU" sz="1300" dirty="0" err="1" smtClean="0">
                          <a:latin typeface="Segoe UI Light" pitchFamily="34" charset="0"/>
                        </a:rPr>
                        <a:t>Остробония</a:t>
                      </a:r>
                      <a:endParaRPr lang="ru-RU" sz="1300" dirty="0">
                        <a:latin typeface="Segoe UI Light" pitchFamily="34" charset="0"/>
                      </a:endParaRPr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Segoe UI Light" pitchFamily="34" charset="0"/>
                        </a:rPr>
                        <a:t>Основные отрасли экономики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Segoe UI Light" pitchFamily="34" charset="0"/>
                      </a:endParaRPr>
                    </a:p>
                  </a:txBody>
                  <a:tcPr>
                    <a:solidFill>
                      <a:srgbClr val="0055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1781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Segoe UI Light" pitchFamily="34" charset="0"/>
                        </a:rPr>
                        <a:t>Лесная и горнодобывающая промышленность;  производство электроэнергии; пищевая и химическая промышленность, металлообработка, машиностроение и судостроение</a:t>
                      </a:r>
                      <a:endParaRPr lang="ru-RU" sz="1300" dirty="0">
                        <a:latin typeface="Segoe U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err="1" smtClean="0">
                          <a:latin typeface="Segoe UI Light" pitchFamily="34" charset="0"/>
                        </a:rPr>
                        <a:t>Фотоника</a:t>
                      </a:r>
                      <a:r>
                        <a:rPr lang="ru-RU" sz="1300" dirty="0" smtClean="0">
                          <a:latin typeface="Segoe UI Light" pitchFamily="34" charset="0"/>
                        </a:rPr>
                        <a:t>, ИКТ, разработка материалов для химической промышленности, деревянное домостроение,</a:t>
                      </a:r>
                      <a:r>
                        <a:rPr lang="ru-RU" sz="1300" baseline="0" dirty="0" smtClean="0">
                          <a:latin typeface="Segoe UI Light" pitchFamily="34" charset="0"/>
                        </a:rPr>
                        <a:t> </a:t>
                      </a:r>
                      <a:r>
                        <a:rPr lang="ru-RU" sz="1300" dirty="0" smtClean="0">
                          <a:latin typeface="Segoe UI Light" pitchFamily="34" charset="0"/>
                        </a:rPr>
                        <a:t>«синяя», лесная </a:t>
                      </a:r>
                      <a:r>
                        <a:rPr lang="ru-RU" sz="1300" dirty="0" err="1" smtClean="0">
                          <a:latin typeface="Segoe UI Light" pitchFamily="34" charset="0"/>
                        </a:rPr>
                        <a:t>биоэкономика</a:t>
                      </a:r>
                      <a:r>
                        <a:rPr lang="ru-RU" sz="1300" dirty="0" smtClean="0">
                          <a:latin typeface="Segoe UI Light" pitchFamily="34" charset="0"/>
                        </a:rPr>
                        <a:t>, распределенная </a:t>
                      </a:r>
                      <a:r>
                        <a:rPr lang="ru-RU" sz="1300" dirty="0" err="1" smtClean="0">
                          <a:latin typeface="Segoe UI Light" pitchFamily="34" charset="0"/>
                        </a:rPr>
                        <a:t>биопереработка</a:t>
                      </a:r>
                      <a:endParaRPr lang="ru-RU" sz="1300" dirty="0">
                        <a:latin typeface="Segoe UI Light" pitchFamily="34" charset="0"/>
                      </a:endParaRPr>
                    </a:p>
                  </a:txBody>
                  <a:tcPr/>
                </a:tc>
              </a:tr>
              <a:tr h="13441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Segoe UI Light" pitchFamily="34" charset="0"/>
                        </a:rPr>
                        <a:t>Доход домашних хозяйств на душу населения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latin typeface="Segoe UI Light" pitchFamily="34" charset="0"/>
                        </a:rPr>
                        <a:t>  (2019 г.), </a:t>
                      </a:r>
                    </a:p>
                    <a:p>
                      <a:pPr algn="ctr"/>
                      <a:r>
                        <a:rPr lang="ru-RU" sz="1400" i="1" baseline="0" dirty="0" smtClean="0">
                          <a:solidFill>
                            <a:schemeClr val="bg1"/>
                          </a:solidFill>
                          <a:latin typeface="Segoe UI Light" pitchFamily="34" charset="0"/>
                        </a:rPr>
                        <a:t>тыс. евро</a:t>
                      </a:r>
                      <a:endParaRPr lang="ru-RU" sz="1400" i="1" dirty="0">
                        <a:solidFill>
                          <a:schemeClr val="bg1"/>
                        </a:solidFill>
                        <a:latin typeface="Segoe UI Light" pitchFamily="34" charset="0"/>
                      </a:endParaRPr>
                    </a:p>
                  </a:txBody>
                  <a:tcPr>
                    <a:solidFill>
                      <a:srgbClr val="0055A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/>
                </a:tc>
              </a:tr>
              <a:tr h="15458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Segoe UI Light" pitchFamily="34" charset="0"/>
                        </a:rPr>
                        <a:t>18,5</a:t>
                      </a:r>
                      <a:endParaRPr lang="ru-RU" sz="1300" dirty="0">
                        <a:latin typeface="Segoe UI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Segoe UI Light" pitchFamily="34" charset="0"/>
                        </a:rPr>
                        <a:t>5,9</a:t>
                      </a:r>
                      <a:endParaRPr lang="ru-RU" sz="1300" dirty="0">
                        <a:latin typeface="Segoe UI Light" pitchFamily="34" charset="0"/>
                      </a:endParaRPr>
                    </a:p>
                  </a:txBody>
                  <a:tcPr/>
                </a:tc>
              </a:tr>
              <a:tr h="375033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000" dirty="0" smtClean="0">
                          <a:latin typeface="Segoe UI Light" pitchFamily="34" charset="0"/>
                        </a:rPr>
                        <a:t>Источник:</a:t>
                      </a:r>
                      <a:r>
                        <a:rPr lang="ru-RU" sz="1000" baseline="0" dirty="0" smtClean="0">
                          <a:latin typeface="Segoe UI Light" pitchFamily="34" charset="0"/>
                        </a:rPr>
                        <a:t> </a:t>
                      </a:r>
                      <a:r>
                        <a:rPr lang="ru-RU" sz="1000" dirty="0" smtClean="0">
                          <a:latin typeface="Segoe UI Light" pitchFamily="34" charset="0"/>
                        </a:rPr>
                        <a:t>Стратегия </a:t>
                      </a:r>
                      <a:r>
                        <a:rPr lang="ru-RU" sz="1000" dirty="0" err="1" smtClean="0">
                          <a:latin typeface="Segoe UI Light" pitchFamily="34" charset="0"/>
                        </a:rPr>
                        <a:t>Еврорегиона</a:t>
                      </a:r>
                      <a:r>
                        <a:rPr lang="ru-RU" sz="1000" dirty="0" smtClean="0">
                          <a:latin typeface="Segoe UI Light" pitchFamily="34" charset="0"/>
                        </a:rPr>
                        <a:t> «Карелия» на 2021-2027 гг.  URL: https://www.euregiokarelia.com</a:t>
                      </a:r>
                      <a:endParaRPr lang="ru-RU" sz="1000" dirty="0">
                        <a:latin typeface="Segoe UI Ligh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4803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Номер слайда 4"/>
          <p:cNvSpPr txBox="1">
            <a:spLocks noGrp="1"/>
          </p:cNvSpPr>
          <p:nvPr/>
        </p:nvSpPr>
        <p:spPr bwMode="auto">
          <a:xfrm>
            <a:off x="7010400" y="6376071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06A0700-71D2-4E7A-B3E4-862F58DA4695}" type="slidenum">
              <a:rPr lang="ru-RU" sz="1600">
                <a:solidFill>
                  <a:schemeClr val="bg1"/>
                </a:solidFill>
                <a:latin typeface="Calibri" pitchFamily="34" charset="0"/>
              </a:rPr>
              <a:pPr algn="r"/>
              <a:t>5</a:t>
            </a:fld>
            <a:endParaRPr lang="ru-RU" sz="1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332366"/>
            <a:ext cx="92165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Ключевые особенности развития инновационных центров северных стран мира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Light" panose="020B0502040204020203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814697"/>
              </p:ext>
            </p:extLst>
          </p:nvPr>
        </p:nvGraphicFramePr>
        <p:xfrm>
          <a:off x="107504" y="908720"/>
          <a:ext cx="8856984" cy="4658951"/>
        </p:xfrm>
        <a:graphic>
          <a:graphicData uri="http://schemas.openxmlformats.org/drawingml/2006/table">
            <a:tbl>
              <a:tblPr firstRow="1" firstCol="1" bandRow="1"/>
              <a:tblGrid>
                <a:gridCol w="1224136"/>
                <a:gridCol w="7632848"/>
              </a:tblGrid>
              <a:tr h="1337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Участник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77" marR="46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Особенности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77" marR="46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390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Университеты и научные организации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77" marR="468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1.1 </a:t>
                      </a: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Значительное количество </a:t>
                      </a:r>
                      <a:r>
                        <a:rPr lang="ru-RU" sz="13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междисциплинарных исследовательских центров, университетов</a:t>
                      </a: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; привлечение студентов, молодых исследователей со всего мира </a:t>
                      </a:r>
                      <a:r>
                        <a:rPr lang="ru-RU" sz="1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(в возрасте до 35 лет; в г. </a:t>
                      </a:r>
                      <a:r>
                        <a:rPr lang="ru-RU" sz="13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Лунд</a:t>
                      </a:r>
                      <a:r>
                        <a:rPr lang="ru-RU" sz="1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(Швеция) из 113 тыс. жителей города на студентов приходится 47 тыс. человек или 41,6</a:t>
                      </a:r>
                      <a:r>
                        <a:rPr lang="ru-RU" sz="13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%, </a:t>
                      </a:r>
                      <a:r>
                        <a:rPr lang="ru-RU" sz="1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г. </a:t>
                      </a:r>
                      <a:r>
                        <a:rPr lang="ru-RU" sz="13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Оулу</a:t>
                      </a:r>
                      <a:r>
                        <a:rPr lang="ru-RU" sz="1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(Финляндия) – из 250 тыс. жителей к студентам относится 25 тыс. чел. (10%); 21% жителей здесь моложе 18 лет при среднем возрасте города в 37,6 года).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1.2. </a:t>
                      </a: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Активное </a:t>
                      </a:r>
                      <a:r>
                        <a:rPr lang="ru-RU" sz="13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межуниверситетское сотрудничество</a:t>
                      </a: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для решения общих задач</a:t>
                      </a:r>
                      <a:r>
                        <a:rPr lang="ru-RU" sz="1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 реализуется оно, как правило, через  центр исследований и высшего образования по научно-техническому сотрудничеству со статусом общественной организации.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1.3. </a:t>
                      </a: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Реализация </a:t>
                      </a:r>
                      <a:r>
                        <a:rPr lang="ru-RU" sz="13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инженерных и исследовательских работ по заказу корпораций</a:t>
                      </a: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 иных бизнес-структур.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77" marR="46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52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Инновационные предприятия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77" marR="468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2.1. </a:t>
                      </a: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Предприятия привлекаются к составлению отвечающих требованиям рынка учебных программ и информируют учёных о востребованных инновациях </a:t>
                      </a:r>
                      <a:r>
                        <a:rPr lang="ru-RU" sz="1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для увеличения числа исследований по системе </a:t>
                      </a:r>
                      <a:r>
                        <a:rPr lang="ru-RU" sz="13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market-pull</a:t>
                      </a:r>
                      <a:r>
                        <a:rPr lang="ru-RU" sz="1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(модель «вытягивания спросом»), а не </a:t>
                      </a:r>
                      <a:r>
                        <a:rPr lang="ru-RU" sz="13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technology-push</a:t>
                      </a:r>
                      <a:r>
                        <a:rPr lang="ru-RU" sz="1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(«продавливания»).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2.2. </a:t>
                      </a: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Создание на базе исследовательских подразделений с предпринимателями новых совместных компаний и передача им технологий</a:t>
                      </a:r>
                      <a:r>
                        <a:rPr lang="ru-RU" sz="1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которые были разработаны внутри научных лабораторий; дальнейшая продажа таких компаний (спин-</a:t>
                      </a:r>
                      <a:r>
                        <a:rPr lang="ru-RU" sz="13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оффы</a:t>
                      </a:r>
                      <a:r>
                        <a:rPr lang="ru-RU" sz="1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 индустриальным партнерам.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2.3. Деятельность компаний отличается </a:t>
                      </a: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высокой степенью </a:t>
                      </a:r>
                      <a:r>
                        <a:rPr lang="ru-RU" sz="13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дополняемости</a:t>
                      </a: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 сконцентрирована на достаточно узком круге передовых технологий; развитие тесной кооперации крупных и малых предприятий.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77" marR="46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8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Органы власти 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всех</a:t>
                      </a:r>
                      <a:r>
                        <a:rPr lang="ru-RU" sz="12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уровней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77" marR="468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Взаимодействие с другими участниками в рамках </a:t>
                      </a: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модели </a:t>
                      </a:r>
                      <a:r>
                        <a:rPr lang="ru-RU" sz="13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частно</a:t>
                      </a: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-государственного партнерства, основанного на предоставлении инновационным проектам беспроцентных или условно-возвратных займов и пр..</a:t>
                      </a:r>
                      <a:endParaRPr lang="ru-RU" sz="13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77" marR="46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495550" y="1598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5725533"/>
            <a:ext cx="8748972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000" i="1" dirty="0" smtClean="0"/>
              <a:t>Источники</a:t>
            </a:r>
            <a:r>
              <a:rPr lang="ru-RU" sz="1000" b="0" dirty="0" smtClean="0"/>
              <a:t>: </a:t>
            </a:r>
            <a:r>
              <a:rPr lang="en-US" sz="1000" b="0" dirty="0" smtClean="0"/>
              <a:t>Spotlight </a:t>
            </a:r>
            <a:r>
              <a:rPr lang="en-US" sz="1000" b="0" dirty="0"/>
              <a:t>on Shenzhen // Nature. 2007. 27 September. URL: https://www.nature.com/articles/nj0181</a:t>
            </a:r>
          </a:p>
          <a:p>
            <a:pPr algn="just"/>
            <a:r>
              <a:rPr lang="en-US" sz="1000" b="0" dirty="0"/>
              <a:t> </a:t>
            </a:r>
            <a:r>
              <a:rPr lang="ru-RU" sz="1000" b="0" dirty="0" smtClean="0"/>
              <a:t>Калинина </a:t>
            </a:r>
            <a:r>
              <a:rPr lang="ru-RU" sz="1000" b="0" dirty="0"/>
              <a:t>М.Р., Кондратов Н.А. Инновационный вектор конкурентоспособности стран Северной Европы: опыт Швеции // Арктика и Север. 2018. № 33. С. 5–28.</a:t>
            </a:r>
          </a:p>
          <a:p>
            <a:pPr algn="just"/>
            <a:r>
              <a:rPr lang="ru-RU" sz="1000" b="0" dirty="0" smtClean="0"/>
              <a:t>Линдт </a:t>
            </a:r>
            <a:r>
              <a:rPr lang="ru-RU" sz="1000" b="0" dirty="0"/>
              <a:t>М. Как финский городок </a:t>
            </a:r>
            <a:r>
              <a:rPr lang="ru-RU" sz="1000" b="0" dirty="0" err="1"/>
              <a:t>Оулу</a:t>
            </a:r>
            <a:r>
              <a:rPr lang="ru-RU" sz="1000" b="0" dirty="0"/>
              <a:t> стал мировым центром технологий // Эксперт. 2018. №26 (1080). С 90-91. </a:t>
            </a:r>
            <a:r>
              <a:rPr lang="en-US" sz="1000" b="0" dirty="0"/>
              <a:t>URL: https://expert.ru/expert/2018/26/kak-finskij-gorodok-oulu-stal-mirovyim-tsentrom-tehnologij/ (</a:t>
            </a:r>
            <a:r>
              <a:rPr lang="ru-RU" sz="1000" b="0" dirty="0"/>
              <a:t>дата обращения 26.10.2020)</a:t>
            </a:r>
          </a:p>
          <a:p>
            <a:pPr algn="just"/>
            <a:r>
              <a:rPr lang="ru-RU" sz="1000" b="0" dirty="0"/>
              <a:t> </a:t>
            </a:r>
            <a:r>
              <a:rPr lang="en-US" sz="1000" b="0" dirty="0" smtClean="0"/>
              <a:t>Best </a:t>
            </a:r>
            <a:r>
              <a:rPr lang="en-US" sz="1000" b="0" dirty="0"/>
              <a:t>Practices for Industry-University Collaboration. URL: https://ras.mit.edu/sites/osp/files/uploads/bestpractices.pdf</a:t>
            </a:r>
          </a:p>
        </p:txBody>
      </p:sp>
    </p:spTree>
    <p:extLst>
      <p:ext uri="{BB962C8B-B14F-4D97-AF65-F5344CB8AC3E}">
        <p14:creationId xmlns:p14="http://schemas.microsoft.com/office/powerpoint/2010/main" val="18561910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4"/>
          <p:cNvSpPr>
            <a:spLocks noChangeArrowheads="1"/>
          </p:cNvSpPr>
          <p:nvPr/>
        </p:nvSpPr>
        <p:spPr bwMode="auto">
          <a:xfrm>
            <a:off x="235521" y="944724"/>
            <a:ext cx="87129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algn="ctr"/>
            <a:r>
              <a:rPr lang="ru-RU" sz="1600" dirty="0" smtClean="0"/>
              <a:t>                        </a:t>
            </a:r>
            <a:endParaRPr lang="ru-RU" sz="1200" b="0" dirty="0"/>
          </a:p>
        </p:txBody>
      </p:sp>
      <p:sp>
        <p:nvSpPr>
          <p:cNvPr id="50178" name="Номер слайда 4"/>
          <p:cNvSpPr txBox="1">
            <a:spLocks noGrp="1"/>
          </p:cNvSpPr>
          <p:nvPr/>
        </p:nvSpPr>
        <p:spPr bwMode="auto">
          <a:xfrm>
            <a:off x="6732588" y="6412248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06A0700-71D2-4E7A-B3E4-862F58DA4695}" type="slidenum">
              <a:rPr lang="ru-RU" sz="1200">
                <a:solidFill>
                  <a:schemeClr val="bg1"/>
                </a:solidFill>
                <a:latin typeface="Calibri" pitchFamily="34" charset="0"/>
              </a:rPr>
              <a:pPr algn="r"/>
              <a:t>6</a:t>
            </a:fld>
            <a:endParaRPr lang="ru-RU" sz="1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68313" y="2636838"/>
            <a:ext cx="8229600" cy="7493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charset="0"/>
              <a:buNone/>
              <a:defRPr/>
            </a:pPr>
            <a:r>
              <a:rPr lang="ru-RU" sz="2200" dirty="0" smtClean="0">
                <a:solidFill>
                  <a:schemeClr val="tx2"/>
                </a:solidFill>
                <a:latin typeface="Segoe UI Light" pitchFamily="34" charset="0"/>
              </a:rPr>
              <a:t>Особенности </a:t>
            </a:r>
            <a:r>
              <a:rPr lang="ru-RU" sz="2200" dirty="0" smtClean="0">
                <a:solidFill>
                  <a:schemeClr val="tx2"/>
                </a:solidFill>
                <a:latin typeface="Segoe UI Light" pitchFamily="34" charset="0"/>
              </a:rPr>
              <a:t>инновационного развития Европейского Севера </a:t>
            </a:r>
            <a:r>
              <a:rPr lang="ru-RU" sz="2200" dirty="0" smtClean="0">
                <a:solidFill>
                  <a:schemeClr val="tx2"/>
                </a:solidFill>
                <a:latin typeface="Segoe UI Light" pitchFamily="34" charset="0"/>
              </a:rPr>
              <a:t>России в 1990-2022 гг.</a:t>
            </a:r>
            <a:endParaRPr lang="ru-RU" dirty="0">
              <a:latin typeface="Segoe U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4405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Номер слайда 4"/>
          <p:cNvSpPr txBox="1">
            <a:spLocks noGrp="1"/>
          </p:cNvSpPr>
          <p:nvPr/>
        </p:nvSpPr>
        <p:spPr bwMode="auto">
          <a:xfrm>
            <a:off x="7016107" y="6472874"/>
            <a:ext cx="2133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06A0700-71D2-4E7A-B3E4-862F58DA4695}" type="slidenum">
              <a:rPr lang="ru-RU" sz="1200">
                <a:solidFill>
                  <a:schemeClr val="bg1"/>
                </a:solidFill>
                <a:latin typeface="Calibri" pitchFamily="34" charset="0"/>
              </a:rPr>
              <a:pPr algn="r"/>
              <a:t>7</a:t>
            </a:fld>
            <a:endParaRPr lang="ru-RU" sz="1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85141" y="172872"/>
            <a:ext cx="87737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Европейский Север России продолжает специализироваться преимущественно на отраслях природно-ресурсной экономики</a:t>
            </a:r>
            <a:endParaRPr lang="ru-RU" i="1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409825"/>
              </p:ext>
            </p:extLst>
          </p:nvPr>
        </p:nvGraphicFramePr>
        <p:xfrm>
          <a:off x="323849" y="1651896"/>
          <a:ext cx="8635009" cy="48443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7202"/>
                <a:gridCol w="7427807"/>
              </a:tblGrid>
              <a:tr h="1824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egoe UI Light" pitchFamily="34" charset="0"/>
                        </a:rPr>
                        <a:t>Субъект РФ</a:t>
                      </a:r>
                      <a:endParaRPr lang="ru-RU" sz="1000" dirty="0">
                        <a:effectLst/>
                        <a:latin typeface="Segoe UI Light" pitchFamily="34" charset="0"/>
                        <a:ea typeface="Calibri"/>
                        <a:cs typeface="Times New Roman"/>
                      </a:endParaRPr>
                    </a:p>
                  </a:txBody>
                  <a:tcPr marL="41767" marR="417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egoe UI Light" pitchFamily="34" charset="0"/>
                        </a:rPr>
                        <a:t>Виды экономической </a:t>
                      </a:r>
                      <a:r>
                        <a:rPr lang="ru-RU" sz="1000" dirty="0" smtClean="0">
                          <a:effectLst/>
                          <a:latin typeface="Segoe UI Light" pitchFamily="34" charset="0"/>
                        </a:rPr>
                        <a:t>деятельности*</a:t>
                      </a:r>
                      <a:endParaRPr lang="ru-RU" sz="1000" dirty="0">
                        <a:effectLst/>
                        <a:latin typeface="Segoe UI Light" pitchFamily="34" charset="0"/>
                        <a:ea typeface="Calibri"/>
                        <a:cs typeface="Times New Roman"/>
                      </a:endParaRPr>
                    </a:p>
                  </a:txBody>
                  <a:tcPr marL="41767" marR="41767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egoe UI Light" pitchFamily="34" charset="0"/>
                        </a:rPr>
                        <a:t>1. Республика Карелия</a:t>
                      </a:r>
                      <a:endParaRPr lang="ru-RU" sz="1000" dirty="0">
                        <a:effectLst/>
                        <a:latin typeface="Segoe UI Light" pitchFamily="34" charset="0"/>
                        <a:ea typeface="Calibri"/>
                        <a:cs typeface="Times New Roman"/>
                      </a:endParaRPr>
                    </a:p>
                  </a:txBody>
                  <a:tcPr marL="41767" marR="41767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None/>
                        <a:tabLst>
                          <a:tab pos="201930" algn="l"/>
                        </a:tabLst>
                      </a:pPr>
                      <a:r>
                        <a:rPr lang="ru-RU" sz="1000" dirty="0" smtClean="0">
                          <a:effectLst/>
                          <a:latin typeface="Segoe UI Light" pitchFamily="34" charset="0"/>
                        </a:rPr>
                        <a:t>– добыча </a:t>
                      </a:r>
                      <a:r>
                        <a:rPr lang="ru-RU" sz="1000" dirty="0">
                          <a:effectLst/>
                          <a:latin typeface="Segoe UI Light" pitchFamily="34" charset="0"/>
                        </a:rPr>
                        <a:t>и обогащение железных руд (32,8</a:t>
                      </a:r>
                      <a:r>
                        <a:rPr lang="ru-RU" sz="1000" dirty="0" smtClean="0">
                          <a:effectLst/>
                          <a:latin typeface="Segoe UI Light" pitchFamily="34" charset="0"/>
                        </a:rPr>
                        <a:t>)</a:t>
                      </a:r>
                      <a:r>
                        <a:rPr lang="ru-RU" sz="1000" b="1" dirty="0" smtClean="0">
                          <a:effectLst/>
                          <a:latin typeface="Segoe UI Light" pitchFamily="34" charset="0"/>
                        </a:rPr>
                        <a:t>*</a:t>
                      </a:r>
                      <a:r>
                        <a:rPr lang="ru-RU" sz="1000" dirty="0" smtClean="0">
                          <a:effectLst/>
                          <a:latin typeface="Segoe UI Light" pitchFamily="34" charset="0"/>
                        </a:rPr>
                        <a:t>; </a:t>
                      </a:r>
                      <a:r>
                        <a:rPr lang="ru-RU" sz="1000" dirty="0">
                          <a:effectLst/>
                          <a:latin typeface="Segoe UI Light" pitchFamily="34" charset="0"/>
                        </a:rPr>
                        <a:t>– добыча камня, песка и глины (16,9); </a:t>
                      </a:r>
                      <a:r>
                        <a:rPr lang="ru-RU" sz="1000" dirty="0" smtClean="0">
                          <a:effectLst/>
                          <a:latin typeface="Segoe UI Light" pitchFamily="34" charset="0"/>
                        </a:rPr>
                        <a:t>– производство </a:t>
                      </a:r>
                      <a:r>
                        <a:rPr lang="ru-RU" sz="1000" dirty="0">
                          <a:effectLst/>
                          <a:latin typeface="Segoe UI Light" pitchFamily="34" charset="0"/>
                        </a:rPr>
                        <a:t>целлюлозы, древесной массы, бумаги и картона (16,9); – рыболовство и рыбоводство (13,8); – лесозаготовки (12,0);</a:t>
                      </a:r>
                      <a:endParaRPr lang="ru-RU" sz="1000" dirty="0">
                        <a:effectLst/>
                        <a:latin typeface="Segoe UI Light" pitchFamily="34" charset="0"/>
                        <a:ea typeface="Calibri"/>
                      </a:endParaRPr>
                    </a:p>
                  </a:txBody>
                  <a:tcPr marL="41767" marR="41767" marT="0" marB="0"/>
                </a:tc>
              </a:tr>
              <a:tr h="581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egoe UI Light" pitchFamily="34" charset="0"/>
                        </a:rPr>
                        <a:t>2. Республика Коми</a:t>
                      </a:r>
                      <a:endParaRPr lang="ru-RU" sz="1000" dirty="0">
                        <a:effectLst/>
                        <a:latin typeface="Segoe UI Light" pitchFamily="34" charset="0"/>
                        <a:ea typeface="Calibri"/>
                        <a:cs typeface="Times New Roman"/>
                      </a:endParaRPr>
                    </a:p>
                  </a:txBody>
                  <a:tcPr marL="41767" marR="41767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None/>
                        <a:tabLst>
                          <a:tab pos="201295" algn="l"/>
                        </a:tabLst>
                      </a:pPr>
                      <a:r>
                        <a:rPr lang="ru-RU" sz="1000" dirty="0" smtClean="0">
                          <a:effectLst/>
                          <a:latin typeface="Segoe UI Light" pitchFamily="34" charset="0"/>
                        </a:rPr>
                        <a:t>– производство </a:t>
                      </a:r>
                      <a:r>
                        <a:rPr lang="ru-RU" sz="1000" dirty="0">
                          <a:effectLst/>
                          <a:latin typeface="Segoe UI Light" pitchFamily="34" charset="0"/>
                        </a:rPr>
                        <a:t>целлюлозы, древесной массы, бумаги и картона (16,9); – деятельность трубопроводного транспорта (8,4); – обработка древесины и производство изделий из дерева и пробки, кроме мебели, производство изделий из соломки и материалов для плетения (5,4); – добыча сырой нефти и нефтяного (попутного) газа (3,2); – добыча угля (2,5); – предоставление услуг в области добычи полезных ископаемых (2,4).</a:t>
                      </a:r>
                      <a:endParaRPr lang="ru-RU" sz="1000" dirty="0">
                        <a:effectLst/>
                        <a:latin typeface="Segoe UI Light" pitchFamily="34" charset="0"/>
                        <a:ea typeface="Calibri"/>
                      </a:endParaRPr>
                    </a:p>
                  </a:txBody>
                  <a:tcPr marL="41767" marR="41767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egoe UI Light" pitchFamily="34" charset="0"/>
                        </a:rPr>
                        <a:t>3. Архангельская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egoe UI Light" pitchFamily="34" charset="0"/>
                        </a:rPr>
                        <a:t>область</a:t>
                      </a:r>
                      <a:endParaRPr lang="ru-RU" sz="1000">
                        <a:effectLst/>
                        <a:latin typeface="Segoe UI Light" pitchFamily="34" charset="0"/>
                        <a:ea typeface="Calibri"/>
                        <a:cs typeface="Times New Roman"/>
                      </a:endParaRPr>
                    </a:p>
                  </a:txBody>
                  <a:tcPr marL="41767" marR="41767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None/>
                        <a:tabLst>
                          <a:tab pos="201295" algn="l"/>
                        </a:tabLst>
                      </a:pPr>
                      <a:r>
                        <a:rPr lang="ru-RU" sz="1000" dirty="0" smtClean="0">
                          <a:effectLst/>
                          <a:latin typeface="Segoe UI Light" pitchFamily="34" charset="0"/>
                        </a:rPr>
                        <a:t>– распиловка </a:t>
                      </a:r>
                      <a:r>
                        <a:rPr lang="ru-RU" sz="1000" dirty="0">
                          <a:effectLst/>
                          <a:latin typeface="Segoe UI Light" pitchFamily="34" charset="0"/>
                        </a:rPr>
                        <a:t>и строгание древесины (9,8); – производство целлюлозы, древесной массы, бумаги и картона (20,8); – производство прочих транспортных средств и оборудования (9,5); – лесозаготовки, предоставление услуг в области лесоводства и лесозаготовок (8,9); – охота, отлов и отстрел диких животных, включая предоставление услуг в этих областях (7,5); – добыча сырой нефти и нефтяного (попутного) газа (3,9); – деятельность внутреннего водного пассажирского транспорта (3,4).</a:t>
                      </a:r>
                      <a:endParaRPr lang="ru-RU" sz="1000" dirty="0">
                        <a:effectLst/>
                        <a:latin typeface="Segoe UI Light" pitchFamily="34" charset="0"/>
                        <a:ea typeface="Calibri"/>
                      </a:endParaRPr>
                    </a:p>
                  </a:txBody>
                  <a:tcPr marL="41767" marR="41767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Segoe UI Light" pitchFamily="34" charset="0"/>
                        </a:rPr>
                        <a:t>4. Ненецкий авт. округ</a:t>
                      </a:r>
                      <a:endParaRPr lang="ru-RU" sz="1000" dirty="0">
                        <a:effectLst/>
                        <a:latin typeface="Segoe UI Light" pitchFamily="34" charset="0"/>
                        <a:ea typeface="Calibri"/>
                        <a:cs typeface="Times New Roman"/>
                      </a:endParaRPr>
                    </a:p>
                  </a:txBody>
                  <a:tcPr marL="41767" marR="41767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None/>
                        <a:tabLst>
                          <a:tab pos="201295" algn="l"/>
                        </a:tabLst>
                      </a:pPr>
                      <a:r>
                        <a:rPr lang="ru-RU" sz="1000" dirty="0" smtClean="0">
                          <a:effectLst/>
                          <a:latin typeface="Segoe UI Light" pitchFamily="34" charset="0"/>
                        </a:rPr>
                        <a:t>– добыча </a:t>
                      </a:r>
                      <a:r>
                        <a:rPr lang="ru-RU" sz="1000" dirty="0">
                          <a:effectLst/>
                          <a:latin typeface="Segoe UI Light" pitchFamily="34" charset="0"/>
                        </a:rPr>
                        <a:t>сырой нефти и нефтяного (попутного) газа (18,5); – предоставление услуг в области добычи нефти и природного газа (13,9); – деятельность трубопроводного транспорта (1,9); – деятельность в области архитектуры, инженерных изысканий и предоставление технических консультаций в этих областях (1,2).</a:t>
                      </a:r>
                      <a:endParaRPr lang="ru-RU" sz="1000" dirty="0">
                        <a:effectLst/>
                        <a:latin typeface="Segoe UI Light" pitchFamily="34" charset="0"/>
                        <a:ea typeface="Calibri"/>
                      </a:endParaRPr>
                    </a:p>
                  </a:txBody>
                  <a:tcPr marL="41767" marR="41767" marT="0" marB="0"/>
                </a:tc>
              </a:tr>
              <a:tr h="259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egoe UI Light" pitchFamily="34" charset="0"/>
                        </a:rPr>
                        <a:t>5. Вологодская область</a:t>
                      </a:r>
                      <a:endParaRPr lang="ru-RU" sz="1000">
                        <a:effectLst/>
                        <a:latin typeface="Segoe UI Light" pitchFamily="34" charset="0"/>
                        <a:ea typeface="Calibri"/>
                        <a:cs typeface="Times New Roman"/>
                      </a:endParaRPr>
                    </a:p>
                  </a:txBody>
                  <a:tcPr marL="41767" marR="41767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None/>
                        <a:tabLst>
                          <a:tab pos="201295" algn="l"/>
                        </a:tabLst>
                      </a:pPr>
                      <a:r>
                        <a:rPr lang="ru-RU" sz="1000" dirty="0" smtClean="0">
                          <a:effectLst/>
                          <a:latin typeface="Segoe UI Light" pitchFamily="34" charset="0"/>
                        </a:rPr>
                        <a:t>– производство </a:t>
                      </a:r>
                      <a:r>
                        <a:rPr lang="ru-RU" sz="1000" dirty="0">
                          <a:effectLst/>
                          <a:latin typeface="Segoe UI Light" pitchFamily="34" charset="0"/>
                        </a:rPr>
                        <a:t>прочих стальных изделий первичной обработкой (15,7); – производство чугуна, стали и ферросплавов (15,5); – распиловка и строгание древесины (8,0); – лесозаготовки (7,6); – лесоводство и прочая лесохозяйственная деятельность (7,3); – производство основных химических веществ, удобрений и азотных соединений, пластмасс и синтетического каучука в первичных формах (6,8); – производство изделий из дерева, пробки, соломки и материалов для плетения (4,9); – производство молочной продукции (2,7); – смешанное сельское хозяйство (1,9); – животноводство (1,5)</a:t>
                      </a:r>
                      <a:endParaRPr lang="ru-RU" sz="1000" dirty="0">
                        <a:effectLst/>
                        <a:latin typeface="Segoe UI Light" pitchFamily="34" charset="0"/>
                        <a:ea typeface="Calibri"/>
                      </a:endParaRPr>
                    </a:p>
                  </a:txBody>
                  <a:tcPr marL="41767" marR="41767" marT="0" marB="0"/>
                </a:tc>
              </a:tr>
              <a:tr h="1508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Segoe UI Light" pitchFamily="34" charset="0"/>
                        </a:rPr>
                        <a:t>6. Мурманская область</a:t>
                      </a:r>
                      <a:endParaRPr lang="ru-RU" sz="1000">
                        <a:effectLst/>
                        <a:latin typeface="Segoe UI Light" pitchFamily="34" charset="0"/>
                        <a:ea typeface="Calibri"/>
                        <a:cs typeface="Times New Roman"/>
                      </a:endParaRPr>
                    </a:p>
                  </a:txBody>
                  <a:tcPr marL="41767" marR="41767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None/>
                        <a:tabLst>
                          <a:tab pos="201295" algn="l"/>
                        </a:tabLst>
                      </a:pPr>
                      <a:r>
                        <a:rPr lang="ru-RU" sz="1000" dirty="0" smtClean="0">
                          <a:effectLst/>
                          <a:latin typeface="Segoe UI Light" pitchFamily="34" charset="0"/>
                        </a:rPr>
                        <a:t>– рыболовство </a:t>
                      </a:r>
                      <a:r>
                        <a:rPr lang="ru-RU" sz="1000" dirty="0">
                          <a:effectLst/>
                          <a:latin typeface="Segoe UI Light" pitchFamily="34" charset="0"/>
                        </a:rPr>
                        <a:t>и рыбоводство (45,1); – разработка строительных проектов (строительство зданий, 30,9); – добыча и обогащение железных руд (20,1); – деятельность вспомогательная в сфере финансовых услуг и страхования (8,1); – производство основных драгоценных металлов и прочих цветных металлов, производство ядерного топлива (5,2</a:t>
                      </a:r>
                      <a:r>
                        <a:rPr lang="ru-RU" sz="1000" dirty="0" smtClean="0">
                          <a:effectLst/>
                          <a:latin typeface="Segoe UI Light" pitchFamily="34" charset="0"/>
                        </a:rPr>
                        <a:t>);  </a:t>
                      </a:r>
                      <a:r>
                        <a:rPr lang="ru-RU" sz="1000" dirty="0">
                          <a:effectLst/>
                          <a:latin typeface="Segoe UI Light" pitchFamily="34" charset="0"/>
                        </a:rPr>
                        <a:t>– ремонт и монтаж металлических изделий, машин и оборудования (4,2)</a:t>
                      </a:r>
                      <a:endParaRPr lang="ru-RU" sz="1000" dirty="0">
                        <a:effectLst/>
                        <a:latin typeface="Segoe UI Light" pitchFamily="34" charset="0"/>
                        <a:ea typeface="Calibri"/>
                      </a:endParaRPr>
                    </a:p>
                  </a:txBody>
                  <a:tcPr marL="41767" marR="41767" marT="0" marB="0"/>
                </a:tc>
              </a:tr>
              <a:tr h="806195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</a:rPr>
                        <a:t>*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Segoe UI Light" pitchFamily="34" charset="0"/>
                        </a:rPr>
                        <a:t>Высокие значения коэффициента обусловлены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Segoe UI Light" pitchFamily="34" charset="0"/>
                        </a:rPr>
                        <a:t> расчетами по детальным ВЭД региона.</a:t>
                      </a:r>
                      <a:endParaRPr lang="ru-RU" sz="800" b="0" dirty="0" smtClean="0">
                        <a:solidFill>
                          <a:schemeClr val="tx1"/>
                        </a:solidFill>
                        <a:effectLst/>
                        <a:latin typeface="Segoe UI Light" pitchFamily="34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Segoe UI Light" pitchFamily="34" charset="0"/>
                        </a:rPr>
                        <a:t>Рассчитано 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Segoe UI Light" pitchFamily="34" charset="0"/>
                        </a:rPr>
                        <a:t>автором на основе данных ЕМИСС по формуле:  , где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Segoe UI Light" pitchFamily="34" charset="0"/>
                        </a:rPr>
                        <a:t>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b="0" dirty="0" smtClean="0">
                        <a:solidFill>
                          <a:schemeClr val="tx1"/>
                        </a:solidFill>
                        <a:effectLst/>
                        <a:latin typeface="Segoe UI Light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Segoe UI Light" pitchFamily="34" charset="0"/>
                        </a:rPr>
                        <a:t> О</a:t>
                      </a:r>
                      <a:r>
                        <a:rPr lang="ru-RU" sz="800" b="0" baseline="-25000" dirty="0" smtClean="0">
                          <a:solidFill>
                            <a:schemeClr val="tx1"/>
                          </a:solidFill>
                          <a:effectLst/>
                          <a:latin typeface="Segoe UI Light" pitchFamily="34" charset="0"/>
                        </a:rPr>
                        <a:t>Р 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Segoe UI Light" pitchFamily="34" charset="0"/>
                        </a:rPr>
                        <a:t>– объем производства товаров (услуг) по виду экономической деятельности на территории субъекта РФ; О</a:t>
                      </a:r>
                      <a:r>
                        <a:rPr lang="ru-RU" sz="800" b="0" baseline="-25000" dirty="0">
                          <a:solidFill>
                            <a:schemeClr val="tx1"/>
                          </a:solidFill>
                          <a:effectLst/>
                          <a:latin typeface="Segoe UI Light" pitchFamily="34" charset="0"/>
                        </a:rPr>
                        <a:t>С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Segoe UI Light" pitchFamily="34" charset="0"/>
                        </a:rPr>
                        <a:t> – объем производства товаров (услуг) по виду экономической деятельности в целом по стране; П</a:t>
                      </a:r>
                      <a:r>
                        <a:rPr lang="ru-RU" sz="800" b="0" baseline="-25000" dirty="0">
                          <a:solidFill>
                            <a:schemeClr val="tx1"/>
                          </a:solidFill>
                          <a:effectLst/>
                          <a:latin typeface="Segoe UI Light" pitchFamily="34" charset="0"/>
                        </a:rPr>
                        <a:t>Р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Segoe UI Light" pitchFamily="34" charset="0"/>
                        </a:rPr>
                        <a:t> – общий объем отгрузки товаров и услуг по всем видам экономической деятельности в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Segoe UI Light" pitchFamily="34" charset="0"/>
                        </a:rPr>
                        <a:t>регионе (вся экономика); 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Segoe UI Light" pitchFamily="34" charset="0"/>
                        </a:rPr>
                        <a:t>П</a:t>
                      </a:r>
                      <a:r>
                        <a:rPr lang="ru-RU" sz="800" b="0" baseline="-25000" dirty="0">
                          <a:solidFill>
                            <a:schemeClr val="tx1"/>
                          </a:solidFill>
                          <a:effectLst/>
                          <a:latin typeface="Segoe UI Light" pitchFamily="34" charset="0"/>
                        </a:rPr>
                        <a:t>С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Segoe UI Light" pitchFamily="34" charset="0"/>
                        </a:rPr>
                        <a:t> – общий объем отгрузки товаров и услуг по всем видам экономической деятельности в целом по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Segoe UI Light" pitchFamily="34" charset="0"/>
                        </a:rPr>
                        <a:t>стране (вся экономика). 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Segoe UI Light" pitchFamily="34" charset="0"/>
                        <a:ea typeface="Calibri"/>
                        <a:cs typeface="Times New Roman"/>
                      </a:endParaRPr>
                    </a:p>
                  </a:txBody>
                  <a:tcPr marL="41767" marR="41767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766189"/>
              </p:ext>
            </p:extLst>
          </p:nvPr>
        </p:nvGraphicFramePr>
        <p:xfrm>
          <a:off x="4323677" y="5589240"/>
          <a:ext cx="6858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1" name="Формула" r:id="rId3" imgW="889000" imgH="457200" progId="Equation.3">
                  <p:embed/>
                </p:oleObj>
              </mc:Choice>
              <mc:Fallback>
                <p:oleObj name="Формула" r:id="rId3" imgW="889000" imgH="457200" progId="Equation.3">
                  <p:embed/>
                  <p:pic>
                    <p:nvPicPr>
                      <p:cNvPr id="0" name="Picture 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3677" y="5589240"/>
                        <a:ext cx="68580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362071" y="799983"/>
            <a:ext cx="8609012" cy="708025"/>
          </a:xfrm>
          <a:prstGeom prst="roundRect">
            <a:avLst>
              <a:gd name="adj" fmla="val 7903"/>
            </a:avLst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740" y="777483"/>
            <a:ext cx="8426450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400" dirty="0">
                <a:solidFill>
                  <a:schemeClr val="tx2"/>
                </a:solidFill>
                <a:latin typeface="Segoe UI Light" pitchFamily="34" charset="0"/>
              </a:rPr>
              <a:t>Ведущими отраслями специализации </a:t>
            </a:r>
            <a:r>
              <a:rPr lang="ru-RU" sz="1400" dirty="0" smtClean="0">
                <a:solidFill>
                  <a:schemeClr val="tx2"/>
                </a:solidFill>
                <a:latin typeface="Segoe UI Light" pitchFamily="34" charset="0"/>
              </a:rPr>
              <a:t>являются </a:t>
            </a:r>
            <a:r>
              <a:rPr lang="ru-RU" sz="1400" dirty="0">
                <a:solidFill>
                  <a:srgbClr val="C00000"/>
                </a:solidFill>
                <a:latin typeface="Segoe UI Light" pitchFamily="34" charset="0"/>
              </a:rPr>
              <a:t>ЛПК, черная и цветная металлургия, химическая промышленность, </a:t>
            </a:r>
            <a:r>
              <a:rPr lang="ru-RU" sz="1400" dirty="0" smtClean="0">
                <a:solidFill>
                  <a:srgbClr val="C00000"/>
                </a:solidFill>
                <a:latin typeface="Segoe UI Light" pitchFamily="34" charset="0"/>
              </a:rPr>
              <a:t>ТЭК. В </a:t>
            </a:r>
            <a:r>
              <a:rPr lang="ru-RU" sz="1400" dirty="0">
                <a:solidFill>
                  <a:srgbClr val="C00000"/>
                </a:solidFill>
                <a:latin typeface="Segoe UI Light" pitchFamily="34" charset="0"/>
              </a:rPr>
              <a:t>Вологодской области довольно высокий уровень развития имеет животноводство и смешанное сельское хозяйство.</a:t>
            </a:r>
            <a:endParaRPr lang="ru-RU" sz="1400" b="1" dirty="0">
              <a:solidFill>
                <a:srgbClr val="C00000"/>
              </a:solidFill>
              <a:latin typeface="Segoe U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307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4"/>
          <p:cNvSpPr>
            <a:spLocks noChangeArrowheads="1"/>
          </p:cNvSpPr>
          <p:nvPr/>
        </p:nvSpPr>
        <p:spPr bwMode="auto">
          <a:xfrm>
            <a:off x="4824807" y="2178995"/>
            <a:ext cx="4042160" cy="321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algn="ctr"/>
            <a:r>
              <a:rPr lang="ru-RU" sz="1400" dirty="0" smtClean="0">
                <a:solidFill>
                  <a:srgbClr val="FF0000"/>
                </a:solidFill>
                <a:latin typeface="Segoe UI Light" panose="020B0502040204020203" pitchFamily="34" charset="0"/>
              </a:rPr>
              <a:t>Продукция </a:t>
            </a:r>
            <a:r>
              <a:rPr lang="ru-RU" sz="1400" dirty="0">
                <a:solidFill>
                  <a:srgbClr val="FF0000"/>
                </a:solidFill>
                <a:latin typeface="Segoe UI Light" panose="020B0502040204020203" pitchFamily="34" charset="0"/>
              </a:rPr>
              <a:t>минерально-сырьевого комплекса и переработки природных </a:t>
            </a:r>
            <a:r>
              <a:rPr lang="ru-RU" sz="1400" dirty="0" smtClean="0">
                <a:solidFill>
                  <a:srgbClr val="FF0000"/>
                </a:solidFill>
                <a:latin typeface="Segoe UI Light" panose="020B0502040204020203" pitchFamily="34" charset="0"/>
              </a:rPr>
              <a:t>ресурсов:</a:t>
            </a:r>
          </a:p>
          <a:p>
            <a:pPr algn="just"/>
            <a:endParaRPr lang="ru-RU" sz="1400" dirty="0" smtClean="0">
              <a:solidFill>
                <a:srgbClr val="FF0000"/>
              </a:solidFill>
              <a:latin typeface="Segoe UI Light" panose="020B0502040204020203" pitchFamily="34" charset="0"/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sz="1400" dirty="0" smtClean="0">
                <a:solidFill>
                  <a:srgbClr val="000066"/>
                </a:solidFill>
                <a:latin typeface="Segoe UI Light" panose="020B0502040204020203" pitchFamily="34" charset="0"/>
              </a:rPr>
              <a:t>нерудные </a:t>
            </a:r>
            <a:r>
              <a:rPr lang="ru-RU" sz="1400" dirty="0">
                <a:solidFill>
                  <a:srgbClr val="000066"/>
                </a:solidFill>
                <a:latin typeface="Segoe UI Light" panose="020B0502040204020203" pitchFamily="34" charset="0"/>
              </a:rPr>
              <a:t>строительные </a:t>
            </a:r>
            <a:r>
              <a:rPr lang="ru-RU" sz="1400" dirty="0" smtClean="0">
                <a:solidFill>
                  <a:srgbClr val="000066"/>
                </a:solidFill>
                <a:latin typeface="Segoe UI Light" panose="020B0502040204020203" pitchFamily="34" charset="0"/>
              </a:rPr>
              <a:t>материалы,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sz="1400" dirty="0" smtClean="0">
                <a:solidFill>
                  <a:srgbClr val="000066"/>
                </a:solidFill>
                <a:latin typeface="Segoe UI Light" panose="020B0502040204020203" pitchFamily="34" charset="0"/>
              </a:rPr>
              <a:t>древесина, </a:t>
            </a:r>
            <a:r>
              <a:rPr lang="ru-RU" sz="1400" dirty="0">
                <a:solidFill>
                  <a:srgbClr val="000066"/>
                </a:solidFill>
                <a:latin typeface="Segoe UI Light" panose="020B0502040204020203" pitchFamily="34" charset="0"/>
              </a:rPr>
              <a:t>пиломатериалы, </a:t>
            </a:r>
            <a:r>
              <a:rPr lang="ru-RU" sz="1400" dirty="0" smtClean="0">
                <a:solidFill>
                  <a:srgbClr val="000066"/>
                </a:solidFill>
                <a:latin typeface="Segoe UI Light" panose="020B0502040204020203" pitchFamily="34" charset="0"/>
              </a:rPr>
              <a:t>бумага,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sz="1400" dirty="0" smtClean="0">
                <a:solidFill>
                  <a:srgbClr val="000066"/>
                </a:solidFill>
                <a:latin typeface="Segoe UI Light" panose="020B0502040204020203" pitchFamily="34" charset="0"/>
              </a:rPr>
              <a:t>уголь </a:t>
            </a:r>
            <a:r>
              <a:rPr lang="ru-RU" sz="1400" dirty="0">
                <a:solidFill>
                  <a:srgbClr val="000066"/>
                </a:solidFill>
                <a:latin typeface="Segoe UI Light" panose="020B0502040204020203" pitchFamily="34" charset="0"/>
              </a:rPr>
              <a:t>и продукты его </a:t>
            </a:r>
            <a:r>
              <a:rPr lang="ru-RU" sz="1400" dirty="0" smtClean="0">
                <a:solidFill>
                  <a:srgbClr val="000066"/>
                </a:solidFill>
                <a:latin typeface="Segoe UI Light" panose="020B0502040204020203" pitchFamily="34" charset="0"/>
              </a:rPr>
              <a:t>переработки,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sz="1400" dirty="0" smtClean="0">
                <a:solidFill>
                  <a:srgbClr val="000066"/>
                </a:solidFill>
                <a:latin typeface="Segoe UI Light" panose="020B0502040204020203" pitchFamily="34" charset="0"/>
              </a:rPr>
              <a:t>прокат черных </a:t>
            </a:r>
            <a:r>
              <a:rPr lang="ru-RU" sz="1400" dirty="0">
                <a:solidFill>
                  <a:srgbClr val="000066"/>
                </a:solidFill>
                <a:latin typeface="Segoe UI Light" panose="020B0502040204020203" pitchFamily="34" charset="0"/>
              </a:rPr>
              <a:t>металлов, трубы стальные</a:t>
            </a:r>
            <a:r>
              <a:rPr lang="ru-RU" sz="1400" dirty="0" smtClean="0">
                <a:solidFill>
                  <a:srgbClr val="000066"/>
                </a:solidFill>
                <a:latin typeface="Segoe UI Light" panose="020B0502040204020203" pitchFamily="34" charset="0"/>
              </a:rPr>
              <a:t>,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sz="1400" dirty="0" smtClean="0">
                <a:solidFill>
                  <a:srgbClr val="000066"/>
                </a:solidFill>
                <a:latin typeface="Segoe UI Light" panose="020B0502040204020203" pitchFamily="34" charset="0"/>
              </a:rPr>
              <a:t>удобрения</a:t>
            </a:r>
          </a:p>
          <a:p>
            <a:pPr algn="ctr"/>
            <a:r>
              <a:rPr lang="ru-RU" sz="1400" dirty="0" smtClean="0">
                <a:solidFill>
                  <a:srgbClr val="FF0000"/>
                </a:solidFill>
                <a:latin typeface="Segoe UI Light" panose="020B0502040204020203" pitchFamily="34" charset="0"/>
              </a:rPr>
              <a:t>Продовольствие и продукция пищевой промышленности </a:t>
            </a:r>
          </a:p>
          <a:p>
            <a:pPr algn="ctr"/>
            <a:r>
              <a:rPr lang="ru-RU" sz="1400" dirty="0" smtClean="0">
                <a:solidFill>
                  <a:srgbClr val="000066"/>
                </a:solidFill>
                <a:latin typeface="Segoe UI Light" panose="020B0502040204020203" pitchFamily="34" charset="0"/>
              </a:rPr>
              <a:t>(молоко, мясо</a:t>
            </a:r>
            <a:r>
              <a:rPr lang="ru-RU" sz="1400" dirty="0">
                <a:solidFill>
                  <a:srgbClr val="000066"/>
                </a:solidFill>
                <a:latin typeface="Segoe UI Light" panose="020B0502040204020203" pitchFamily="34" charset="0"/>
              </a:rPr>
              <a:t>, </a:t>
            </a:r>
            <a:r>
              <a:rPr lang="ru-RU" sz="1400" dirty="0" smtClean="0">
                <a:solidFill>
                  <a:srgbClr val="000066"/>
                </a:solidFill>
                <a:latin typeface="Segoe UI Light" panose="020B0502040204020203" pitchFamily="34" charset="0"/>
              </a:rPr>
              <a:t>колбасные и кондитерские </a:t>
            </a:r>
            <a:r>
              <a:rPr lang="ru-RU" sz="1400" dirty="0">
                <a:solidFill>
                  <a:srgbClr val="000066"/>
                </a:solidFill>
                <a:latin typeface="Segoe UI Light" panose="020B0502040204020203" pitchFamily="34" charset="0"/>
              </a:rPr>
              <a:t>изделия</a:t>
            </a:r>
            <a:r>
              <a:rPr lang="ru-RU" sz="1400" dirty="0" smtClean="0">
                <a:solidFill>
                  <a:srgbClr val="000066"/>
                </a:solidFill>
                <a:latin typeface="Segoe UI Light" panose="020B0502040204020203" pitchFamily="34" charset="0"/>
              </a:rPr>
              <a:t>, комбикорма ).</a:t>
            </a:r>
          </a:p>
        </p:txBody>
      </p:sp>
      <p:sp>
        <p:nvSpPr>
          <p:cNvPr id="50178" name="Номер слайда 4"/>
          <p:cNvSpPr txBox="1">
            <a:spLocks noGrp="1"/>
          </p:cNvSpPr>
          <p:nvPr/>
        </p:nvSpPr>
        <p:spPr bwMode="auto">
          <a:xfrm>
            <a:off x="6732588" y="6412248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06A0700-71D2-4E7A-B3E4-862F58DA4695}" type="slidenum">
              <a:rPr lang="ru-RU" sz="1700">
                <a:solidFill>
                  <a:schemeClr val="bg1"/>
                </a:solidFill>
                <a:latin typeface="Calibri" pitchFamily="34" charset="0"/>
              </a:rPr>
              <a:pPr algn="r"/>
              <a:t>8</a:t>
            </a:fld>
            <a:endParaRPr lang="ru-RU" sz="17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311371"/>
            <a:ext cx="9144000" cy="3693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Производственно-экономические (торговые) связи субъектов </a:t>
            </a:r>
            <a:r>
              <a:rPr lang="ru-RU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ЕСР</a:t>
            </a:r>
            <a:endParaRPr lang="ru-RU" i="1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475955" y="1448780"/>
            <a:ext cx="14684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algn="ctr"/>
            <a:r>
              <a:rPr lang="ru-RU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Ввоз 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5940152" y="1633446"/>
            <a:ext cx="14684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algn="ctr"/>
            <a:r>
              <a:rPr lang="ru-RU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Вывоз</a:t>
            </a:r>
          </a:p>
        </p:txBody>
      </p:sp>
      <p:sp>
        <p:nvSpPr>
          <p:cNvPr id="34" name="Стрелка вправо 33"/>
          <p:cNvSpPr/>
          <p:nvPr/>
        </p:nvSpPr>
        <p:spPr>
          <a:xfrm>
            <a:off x="4261139" y="2888940"/>
            <a:ext cx="378583" cy="15462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Rectangle 4"/>
          <p:cNvSpPr>
            <a:spLocks noChangeArrowheads="1"/>
          </p:cNvSpPr>
          <p:nvPr/>
        </p:nvSpPr>
        <p:spPr bwMode="auto">
          <a:xfrm>
            <a:off x="324628" y="1892355"/>
            <a:ext cx="378062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algn="ctr"/>
            <a:r>
              <a:rPr lang="ru-RU" sz="1400" dirty="0">
                <a:solidFill>
                  <a:srgbClr val="FF0000"/>
                </a:solidFill>
                <a:latin typeface="Segoe UI Light" panose="020B0502040204020203" pitchFamily="34" charset="0"/>
              </a:rPr>
              <a:t>Т</a:t>
            </a:r>
            <a:r>
              <a:rPr lang="ru-RU" sz="1400" dirty="0" smtClean="0">
                <a:solidFill>
                  <a:srgbClr val="FF0000"/>
                </a:solidFill>
                <a:latin typeface="Segoe UI Light" panose="020B0502040204020203" pitchFamily="34" charset="0"/>
              </a:rPr>
              <a:t>овары </a:t>
            </a:r>
            <a:r>
              <a:rPr lang="ru-RU" sz="1400" dirty="0">
                <a:solidFill>
                  <a:srgbClr val="FF0000"/>
                </a:solidFill>
                <a:latin typeface="Segoe UI Light" panose="020B0502040204020203" pitchFamily="34" charset="0"/>
              </a:rPr>
              <a:t>более высоких технологических </a:t>
            </a:r>
            <a:r>
              <a:rPr lang="ru-RU" sz="1400" dirty="0" smtClean="0">
                <a:solidFill>
                  <a:srgbClr val="FF0000"/>
                </a:solidFill>
                <a:latin typeface="Segoe UI Light" panose="020B0502040204020203" pitchFamily="34" charset="0"/>
              </a:rPr>
              <a:t>переделов: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sz="1400" dirty="0" smtClean="0">
                <a:solidFill>
                  <a:srgbClr val="000066"/>
                </a:solidFill>
                <a:latin typeface="Segoe UI Light" panose="020B0502040204020203" pitchFamily="34" charset="0"/>
              </a:rPr>
              <a:t>пассажирские </a:t>
            </a:r>
            <a:r>
              <a:rPr lang="ru-RU" sz="1400" dirty="0">
                <a:solidFill>
                  <a:srgbClr val="000066"/>
                </a:solidFill>
                <a:latin typeface="Segoe UI Light" panose="020B0502040204020203" pitchFamily="34" charset="0"/>
              </a:rPr>
              <a:t>и грузовые автомобили, </a:t>
            </a:r>
            <a:endParaRPr lang="ru-RU" sz="1400" dirty="0" smtClean="0">
              <a:solidFill>
                <a:srgbClr val="000066"/>
              </a:solidFill>
              <a:latin typeface="Segoe UI Light" panose="020B0502040204020203" pitchFamily="34" charset="0"/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sz="1400" dirty="0" smtClean="0">
                <a:solidFill>
                  <a:srgbClr val="000066"/>
                </a:solidFill>
                <a:latin typeface="Segoe UI Light" panose="020B0502040204020203" pitchFamily="34" charset="0"/>
              </a:rPr>
              <a:t>вагоны </a:t>
            </a:r>
            <a:r>
              <a:rPr lang="ru-RU" sz="1400" dirty="0">
                <a:solidFill>
                  <a:srgbClr val="000066"/>
                </a:solidFill>
                <a:latin typeface="Segoe UI Light" panose="020B0502040204020203" pitchFamily="34" charset="0"/>
              </a:rPr>
              <a:t>грузовые, </a:t>
            </a:r>
            <a:endParaRPr lang="ru-RU" sz="1400" dirty="0" smtClean="0">
              <a:solidFill>
                <a:srgbClr val="000066"/>
              </a:solidFill>
              <a:latin typeface="Segoe UI Light" panose="020B0502040204020203" pitchFamily="34" charset="0"/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sz="1400" dirty="0" smtClean="0">
                <a:solidFill>
                  <a:srgbClr val="000066"/>
                </a:solidFill>
                <a:latin typeface="Segoe UI Light" panose="020B0502040204020203" pitchFamily="34" charset="0"/>
              </a:rPr>
              <a:t>компрессоры</a:t>
            </a:r>
            <a:r>
              <a:rPr lang="ru-RU" sz="1400" dirty="0">
                <a:solidFill>
                  <a:srgbClr val="000066"/>
                </a:solidFill>
                <a:latin typeface="Segoe UI Light" panose="020B0502040204020203" pitchFamily="34" charset="0"/>
              </a:rPr>
              <a:t>, </a:t>
            </a:r>
            <a:endParaRPr lang="ru-RU" sz="1400" dirty="0" smtClean="0">
              <a:solidFill>
                <a:srgbClr val="000066"/>
              </a:solidFill>
              <a:latin typeface="Segoe UI Light" panose="020B0502040204020203" pitchFamily="34" charset="0"/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sz="1400" dirty="0" smtClean="0">
                <a:solidFill>
                  <a:srgbClr val="000066"/>
                </a:solidFill>
                <a:latin typeface="Segoe UI Light" panose="020B0502040204020203" pitchFamily="34" charset="0"/>
              </a:rPr>
              <a:t>бульдозеры </a:t>
            </a:r>
            <a:r>
              <a:rPr lang="ru-RU" sz="1400" dirty="0">
                <a:solidFill>
                  <a:srgbClr val="000066"/>
                </a:solidFill>
                <a:latin typeface="Segoe UI Light" panose="020B0502040204020203" pitchFamily="34" charset="0"/>
              </a:rPr>
              <a:t>и краны, </a:t>
            </a:r>
            <a:endParaRPr lang="ru-RU" sz="1400" dirty="0" smtClean="0">
              <a:solidFill>
                <a:srgbClr val="000066"/>
              </a:solidFill>
              <a:latin typeface="Segoe UI Light" panose="020B0502040204020203" pitchFamily="34" charset="0"/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sz="1400" dirty="0" smtClean="0">
                <a:solidFill>
                  <a:srgbClr val="000066"/>
                </a:solidFill>
                <a:latin typeface="Segoe UI Light" panose="020B0502040204020203" pitchFamily="34" charset="0"/>
              </a:rPr>
              <a:t>медицинская </a:t>
            </a:r>
            <a:r>
              <a:rPr lang="ru-RU" sz="1400" dirty="0">
                <a:solidFill>
                  <a:srgbClr val="000066"/>
                </a:solidFill>
                <a:latin typeface="Segoe UI Light" panose="020B0502040204020203" pitchFamily="34" charset="0"/>
              </a:rPr>
              <a:t>техника, </a:t>
            </a:r>
            <a:endParaRPr lang="ru-RU" sz="1400" dirty="0" smtClean="0">
              <a:solidFill>
                <a:srgbClr val="000066"/>
              </a:solidFill>
              <a:latin typeface="Segoe UI Light" panose="020B0502040204020203" pitchFamily="34" charset="0"/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sz="1400" dirty="0" smtClean="0">
                <a:solidFill>
                  <a:srgbClr val="000066"/>
                </a:solidFill>
                <a:latin typeface="Segoe UI Light" panose="020B0502040204020203" pitchFamily="34" charset="0"/>
              </a:rPr>
              <a:t>лакокрасочные материалы</a:t>
            </a:r>
            <a:r>
              <a:rPr lang="ru-RU" sz="1400" dirty="0">
                <a:solidFill>
                  <a:srgbClr val="000066"/>
                </a:solidFill>
                <a:latin typeface="Segoe UI Light" panose="020B0502040204020203" pitchFamily="34" charset="0"/>
              </a:rPr>
              <a:t>, </a:t>
            </a:r>
            <a:endParaRPr lang="ru-RU" sz="1400" dirty="0" smtClean="0">
              <a:solidFill>
                <a:srgbClr val="000066"/>
              </a:solidFill>
              <a:latin typeface="Segoe UI Light" panose="020B0502040204020203" pitchFamily="34" charset="0"/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sz="1400" dirty="0" smtClean="0">
                <a:solidFill>
                  <a:srgbClr val="000066"/>
                </a:solidFill>
                <a:latin typeface="Segoe UI Light" panose="020B0502040204020203" pitchFamily="34" charset="0"/>
              </a:rPr>
              <a:t>автомобильные </a:t>
            </a:r>
            <a:r>
              <a:rPr lang="ru-RU" sz="1400" dirty="0">
                <a:solidFill>
                  <a:srgbClr val="000066"/>
                </a:solidFill>
                <a:latin typeface="Segoe UI Light" panose="020B0502040204020203" pitchFamily="34" charset="0"/>
              </a:rPr>
              <a:t>шины, </a:t>
            </a:r>
            <a:endParaRPr lang="ru-RU" sz="1400" dirty="0" smtClean="0">
              <a:solidFill>
                <a:srgbClr val="000066"/>
              </a:solidFill>
              <a:latin typeface="Segoe UI Light" panose="020B0502040204020203" pitchFamily="34" charset="0"/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sz="1400" dirty="0" smtClean="0">
                <a:solidFill>
                  <a:srgbClr val="000066"/>
                </a:solidFill>
                <a:latin typeface="Segoe UI Light" panose="020B0502040204020203" pitchFamily="34" charset="0"/>
              </a:rPr>
              <a:t>синтетические средства</a:t>
            </a:r>
            <a:r>
              <a:rPr lang="ru-RU" sz="1400" dirty="0">
                <a:solidFill>
                  <a:srgbClr val="000066"/>
                </a:solidFill>
                <a:latin typeface="Segoe UI Light" panose="020B0502040204020203" pitchFamily="34" charset="0"/>
              </a:rPr>
              <a:t>, бытовая мебель</a:t>
            </a:r>
            <a:r>
              <a:rPr lang="ru-RU" sz="1400" dirty="0" smtClean="0">
                <a:solidFill>
                  <a:srgbClr val="000066"/>
                </a:solidFill>
                <a:latin typeface="Segoe UI Light" panose="020B0502040204020203" pitchFamily="34" charset="0"/>
              </a:rPr>
              <a:t>), </a:t>
            </a:r>
          </a:p>
          <a:p>
            <a:pPr algn="ctr"/>
            <a:r>
              <a:rPr lang="ru-RU" sz="1400" dirty="0" smtClean="0">
                <a:solidFill>
                  <a:srgbClr val="FF0000"/>
                </a:solidFill>
                <a:latin typeface="Segoe UI Light" panose="020B0502040204020203" pitchFamily="34" charset="0"/>
              </a:rPr>
              <a:t>Продовольствие</a:t>
            </a:r>
            <a:r>
              <a:rPr lang="ru-RU" sz="1400" dirty="0" smtClean="0">
                <a:solidFill>
                  <a:srgbClr val="000066"/>
                </a:solidFill>
                <a:latin typeface="Segoe UI Light" panose="020B0502040204020203" pitchFamily="34" charset="0"/>
              </a:rPr>
              <a:t> </a:t>
            </a:r>
          </a:p>
          <a:p>
            <a:pPr algn="ctr"/>
            <a:r>
              <a:rPr lang="ru-RU" sz="1400" dirty="0" smtClean="0">
                <a:solidFill>
                  <a:srgbClr val="000066"/>
                </a:solidFill>
                <a:latin typeface="Segoe UI Light" panose="020B0502040204020203" pitchFamily="34" charset="0"/>
              </a:rPr>
              <a:t>(</a:t>
            </a:r>
            <a:r>
              <a:rPr lang="ru-RU" sz="1400" dirty="0">
                <a:solidFill>
                  <a:srgbClr val="000066"/>
                </a:solidFill>
                <a:latin typeface="Segoe UI Light" panose="020B0502040204020203" pitchFamily="34" charset="0"/>
              </a:rPr>
              <a:t>конфеты, пиво, колбаса и т. п</a:t>
            </a:r>
            <a:r>
              <a:rPr lang="ru-RU" sz="1400" dirty="0" smtClean="0">
                <a:solidFill>
                  <a:srgbClr val="000066"/>
                </a:solidFill>
                <a:latin typeface="Segoe UI Light" panose="020B0502040204020203" pitchFamily="34" charset="0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8193962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733316"/>
              </p:ext>
            </p:extLst>
          </p:nvPr>
        </p:nvGraphicFramePr>
        <p:xfrm>
          <a:off x="297825" y="944724"/>
          <a:ext cx="8622958" cy="3867912"/>
        </p:xfrm>
        <a:graphic>
          <a:graphicData uri="http://schemas.openxmlformats.org/drawingml/2006/table">
            <a:tbl>
              <a:tblPr firstRow="1" firstCol="1" bandRow="1"/>
              <a:tblGrid>
                <a:gridCol w="1073079"/>
                <a:gridCol w="4689484"/>
                <a:gridCol w="2860395"/>
              </a:tblGrid>
              <a:tr h="165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Город</a:t>
                      </a:r>
                    </a:p>
                  </a:txBody>
                  <a:tcPr marL="26997" marR="26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Период СССР (</a:t>
                      </a:r>
                      <a:r>
                        <a:rPr lang="en-US" sz="1200" b="1" dirty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II</a:t>
                      </a:r>
                      <a:r>
                        <a:rPr lang="ru-RU" sz="1200" b="1" dirty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 половина ХХ </a:t>
                      </a:r>
                      <a:r>
                        <a:rPr lang="ru-RU" sz="1200" b="1" dirty="0" smtClean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в.)</a:t>
                      </a:r>
                      <a:endParaRPr lang="ru-RU" sz="1200" b="1" dirty="0">
                        <a:effectLst/>
                        <a:latin typeface="Segoe UI Light" pitchFamily="34" charset="0"/>
                        <a:ea typeface="Calibri"/>
                        <a:cs typeface="Times New Roman"/>
                      </a:endParaRPr>
                    </a:p>
                  </a:txBody>
                  <a:tcPr marL="26997" marR="26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Современная Россия</a:t>
                      </a:r>
                      <a:endParaRPr lang="ru-RU" sz="1200" b="1" dirty="0">
                        <a:effectLst/>
                        <a:latin typeface="Segoe UI Light" pitchFamily="34" charset="0"/>
                        <a:ea typeface="Calibri"/>
                        <a:cs typeface="Times New Roman"/>
                      </a:endParaRPr>
                    </a:p>
                  </a:txBody>
                  <a:tcPr marL="26997" marR="26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967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1. Воркута</a:t>
                      </a:r>
                    </a:p>
                  </a:txBody>
                  <a:tcPr marL="26997" marR="26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Segoe UI Light" pitchFamily="34" charset="0"/>
                        </a:rPr>
                        <a:t>–</a:t>
                      </a:r>
                      <a:r>
                        <a:rPr lang="ru-RU" sz="1200" dirty="0" smtClean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 угледобыча; </a:t>
                      </a:r>
                      <a:r>
                        <a:rPr lang="ru-RU" sz="1200" b="0" dirty="0" smtClean="0">
                          <a:latin typeface="Segoe UI Light" pitchFamily="34" charset="0"/>
                        </a:rPr>
                        <a:t>–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 «северная» наука (в сфере северного строительства и архитектуры, мерзлотоведения, экологии)*; </a:t>
                      </a:r>
                      <a:r>
                        <a:rPr lang="ru-RU" sz="1200" b="0" dirty="0" smtClean="0">
                          <a:latin typeface="Segoe UI Light" pitchFamily="34" charset="0"/>
                        </a:rPr>
                        <a:t>–</a:t>
                      </a:r>
                      <a:r>
                        <a:rPr lang="ru-RU" sz="1200" dirty="0" smtClean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 пищевая промышленность; </a:t>
                      </a:r>
                      <a:r>
                        <a:rPr lang="ru-RU" sz="1200" b="0" dirty="0" smtClean="0">
                          <a:latin typeface="Segoe UI Light" pitchFamily="34" charset="0"/>
                        </a:rPr>
                        <a:t>–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 швейное производство.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Segoe UI Light" pitchFamily="34" charset="0"/>
                        <a:ea typeface="Calibri"/>
                        <a:cs typeface="Times New Roman"/>
                      </a:endParaRPr>
                    </a:p>
                  </a:txBody>
                  <a:tcPr marL="26997" marR="26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Segoe UI Light" pitchFamily="34" charset="0"/>
                        </a:rPr>
                        <a:t>–</a:t>
                      </a:r>
                      <a:r>
                        <a:rPr lang="ru-RU" sz="1200" dirty="0" smtClean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 угледобыча;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Segoe UI Light" pitchFamily="34" charset="0"/>
                        </a:rPr>
                        <a:t>–</a:t>
                      </a:r>
                      <a:r>
                        <a:rPr lang="ru-RU" sz="1200" dirty="0" smtClean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 производство цемента;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Segoe UI Light" pitchFamily="34" charset="0"/>
                        </a:rPr>
                        <a:t>–</a:t>
                      </a:r>
                      <a:r>
                        <a:rPr lang="ru-RU" sz="1200" dirty="0" smtClean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 пищевая промышленность</a:t>
                      </a:r>
                      <a:endParaRPr lang="ru-RU" sz="1200" dirty="0">
                        <a:effectLst/>
                        <a:latin typeface="Segoe UI Light" pitchFamily="34" charset="0"/>
                        <a:ea typeface="Calibri"/>
                        <a:cs typeface="Times New Roman"/>
                      </a:endParaRPr>
                    </a:p>
                  </a:txBody>
                  <a:tcPr marL="26997" marR="26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9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2. Инта</a:t>
                      </a:r>
                    </a:p>
                  </a:txBody>
                  <a:tcPr marL="26997" marR="26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Segoe UI Light" pitchFamily="34" charset="0"/>
                        </a:rPr>
                        <a:t>–</a:t>
                      </a:r>
                      <a:r>
                        <a:rPr lang="ru-RU" sz="1200" dirty="0" smtClean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угольная промышленность; </a:t>
                      </a:r>
                      <a:r>
                        <a:rPr lang="ru-RU" sz="1200" b="0" dirty="0" smtClean="0">
                          <a:latin typeface="Segoe UI Light" pitchFamily="34" charset="0"/>
                        </a:rPr>
                        <a:t>–</a:t>
                      </a:r>
                      <a:r>
                        <a:rPr lang="ru-RU" sz="1200" dirty="0" smtClean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 кирпичный завод;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Segoe UI Light" pitchFamily="34" charset="0"/>
                        </a:rPr>
                        <a:t>–</a:t>
                      </a:r>
                      <a:r>
                        <a:rPr lang="ru-RU" sz="1200" dirty="0" smtClean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 деревообрабатывающие производства.</a:t>
                      </a:r>
                      <a:endParaRPr lang="ru-RU" sz="1200" dirty="0">
                        <a:effectLst/>
                        <a:latin typeface="Segoe UI Light" pitchFamily="34" charset="0"/>
                        <a:ea typeface="Calibri"/>
                        <a:cs typeface="Times New Roman"/>
                      </a:endParaRPr>
                    </a:p>
                  </a:txBody>
                  <a:tcPr marL="26997" marR="26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Segoe UI Light" pitchFamily="34" charset="0"/>
                        </a:rPr>
                        <a:t>–</a:t>
                      </a:r>
                      <a:r>
                        <a:rPr lang="ru-RU" sz="1200" dirty="0" smtClean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 переработка оленины;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Segoe UI Light" pitchFamily="34" charset="0"/>
                        </a:rPr>
                        <a:t>–</a:t>
                      </a:r>
                      <a:r>
                        <a:rPr lang="ru-RU" sz="1200" dirty="0" smtClean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 молочная промышленность;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Segoe UI Light" pitchFamily="34" charset="0"/>
                        </a:rPr>
                        <a:t>–</a:t>
                      </a:r>
                      <a:r>
                        <a:rPr lang="ru-RU" sz="1200" dirty="0" smtClean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 добыча природного газа</a:t>
                      </a:r>
                      <a:endParaRPr lang="ru-RU" sz="1200" dirty="0">
                        <a:effectLst/>
                        <a:latin typeface="Segoe UI Light" pitchFamily="34" charset="0"/>
                        <a:ea typeface="Calibri"/>
                        <a:cs typeface="Times New Roman"/>
                      </a:endParaRPr>
                    </a:p>
                  </a:txBody>
                  <a:tcPr marL="26997" marR="26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7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3. Кондопога</a:t>
                      </a:r>
                      <a:endParaRPr lang="ru-RU" sz="1200" dirty="0">
                        <a:effectLst/>
                        <a:latin typeface="Segoe UI Light" pitchFamily="34" charset="0"/>
                        <a:ea typeface="Calibri"/>
                        <a:cs typeface="Times New Roman"/>
                      </a:endParaRPr>
                    </a:p>
                  </a:txBody>
                  <a:tcPr marL="26997" marR="26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Segoe UI Light" pitchFamily="34" charset="0"/>
                        </a:rPr>
                        <a:t>–</a:t>
                      </a:r>
                      <a:r>
                        <a:rPr lang="ru-RU" sz="1200" dirty="0" smtClean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 целлюлозно-бумажное производство;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Segoe UI Light" pitchFamily="34" charset="0"/>
                        </a:rPr>
                        <a:t>–</a:t>
                      </a:r>
                      <a:r>
                        <a:rPr lang="ru-RU" sz="1200" dirty="0" smtClean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горная промышленность (производство керамического сырья для </a:t>
                      </a:r>
                      <a:r>
                        <a:rPr lang="ru-RU" sz="1200" dirty="0" err="1" smtClean="0">
                          <a:solidFill>
                            <a:srgbClr val="FF0000"/>
                          </a:solidFill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фарфоро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-фаянсовой промышленности);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Segoe UI Light" pitchFamily="34" charset="0"/>
                        </a:rPr>
                        <a:t>–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 кирпичный завод;</a:t>
                      </a:r>
                      <a:r>
                        <a:rPr lang="ru-RU" sz="1200" b="0" dirty="0" smtClean="0">
                          <a:latin typeface="Segoe UI Light" pitchFamily="34" charset="0"/>
                        </a:rPr>
                        <a:t> –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 лесная промышленность. 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Segoe UI Light" pitchFamily="34" charset="0"/>
                        <a:ea typeface="Calibri"/>
                        <a:cs typeface="Times New Roman"/>
                      </a:endParaRPr>
                    </a:p>
                  </a:txBody>
                  <a:tcPr marL="26997" marR="26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Segoe UI Light" pitchFamily="34" charset="0"/>
                        </a:rPr>
                        <a:t>–</a:t>
                      </a:r>
                      <a:r>
                        <a:rPr lang="ru-RU" sz="1200" dirty="0" smtClean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целлюлозно-бумажное производство;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Segoe UI Light" pitchFamily="34" charset="0"/>
                        </a:rPr>
                        <a:t>–</a:t>
                      </a:r>
                      <a:r>
                        <a:rPr lang="ru-RU" sz="1200" dirty="0" smtClean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шунгитовый</a:t>
                      </a:r>
                      <a:r>
                        <a:rPr lang="ru-RU" sz="1200" dirty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 завод</a:t>
                      </a:r>
                    </a:p>
                  </a:txBody>
                  <a:tcPr marL="26997" marR="26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4. Надвоицы</a:t>
                      </a:r>
                    </a:p>
                  </a:txBody>
                  <a:tcPr marL="26997" marR="26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Segoe UI Light" pitchFamily="34" charset="0"/>
                        </a:rPr>
                        <a:t>–</a:t>
                      </a:r>
                      <a:r>
                        <a:rPr lang="ru-RU" sz="1200" dirty="0" smtClean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алюминиевая промышленность</a:t>
                      </a:r>
                      <a:r>
                        <a:rPr lang="ru-RU" sz="1200" dirty="0" smtClean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ru-RU" sz="1200" b="0" dirty="0" smtClean="0">
                          <a:latin typeface="Segoe UI Light" pitchFamily="34" charset="0"/>
                        </a:rPr>
                        <a:t>–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лесное промышленное хозяйство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ru-RU" sz="1200" b="0" dirty="0" smtClean="0">
                          <a:latin typeface="Segoe UI Light" pitchFamily="34" charset="0"/>
                        </a:rPr>
                        <a:t>–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транспорт (внутренний водный: </a:t>
                      </a:r>
                      <a:r>
                        <a:rPr lang="ru-RU" sz="1200" dirty="0" err="1">
                          <a:solidFill>
                            <a:srgbClr val="FF0000"/>
                          </a:solidFill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Беломоро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-Балтийский канал),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железнодорожный </a:t>
                      </a:r>
                      <a:r>
                        <a:rPr lang="ru-RU" sz="1200" dirty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(ст. Надвоицы Мурманской ж/д</a:t>
                      </a:r>
                      <a:r>
                        <a:rPr lang="ru-RU" sz="1200" dirty="0" smtClean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). </a:t>
                      </a:r>
                      <a:endParaRPr lang="ru-RU" sz="1200" dirty="0">
                        <a:effectLst/>
                        <a:latin typeface="Segoe UI Light" pitchFamily="34" charset="0"/>
                        <a:ea typeface="Calibri"/>
                        <a:cs typeface="Times New Roman"/>
                      </a:endParaRPr>
                    </a:p>
                  </a:txBody>
                  <a:tcPr marL="26997" marR="26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Segoe UI Light" pitchFamily="34" charset="0"/>
                        </a:rPr>
                        <a:t>–</a:t>
                      </a:r>
                      <a:r>
                        <a:rPr lang="ru-RU" sz="1200" dirty="0" smtClean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производство алюминиевых радиаторов («Русский радиатор»);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Segoe UI Light" pitchFamily="34" charset="0"/>
                        </a:rPr>
                        <a:t>–</a:t>
                      </a:r>
                      <a:r>
                        <a:rPr lang="ru-RU" sz="1200" dirty="0" smtClean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производство </a:t>
                      </a:r>
                      <a:r>
                        <a:rPr lang="ru-RU" sz="1200" dirty="0" err="1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микрошунгита</a:t>
                      </a:r>
                      <a:r>
                        <a:rPr lang="ru-RU" sz="1200" dirty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 («</a:t>
                      </a:r>
                      <a:r>
                        <a:rPr lang="ru-RU" sz="1200" dirty="0" err="1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Надвоицкий</a:t>
                      </a:r>
                      <a:r>
                        <a:rPr lang="ru-RU" sz="1200" dirty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 завод ТДМ»).</a:t>
                      </a:r>
                    </a:p>
                  </a:txBody>
                  <a:tcPr marL="26997" marR="26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40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5. Великий Устюг</a:t>
                      </a:r>
                    </a:p>
                  </a:txBody>
                  <a:tcPr marL="26997" marR="26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Segoe UI Light" pitchFamily="34" charset="0"/>
                        </a:rPr>
                        <a:t>–</a:t>
                      </a:r>
                      <a:r>
                        <a:rPr lang="ru-RU" sz="1200" dirty="0" smtClean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лесная промышленность (деревообработка);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Segoe UI Light" pitchFamily="34" charset="0"/>
                        </a:rPr>
                        <a:t>–</a:t>
                      </a:r>
                      <a:r>
                        <a:rPr lang="ru-RU" sz="1200" dirty="0" smtClean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судоремонтный завод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ru-RU" sz="1200" b="0" dirty="0" smtClean="0">
                          <a:latin typeface="Segoe UI Light" pitchFamily="34" charset="0"/>
                        </a:rPr>
                        <a:t>–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внутренний водный транспорт (по р. Сухоне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); </a:t>
                      </a:r>
                      <a:r>
                        <a:rPr lang="ru-RU" sz="1200" b="0" dirty="0" smtClean="0">
                          <a:latin typeface="Segoe UI Light" pitchFamily="34" charset="0"/>
                        </a:rPr>
                        <a:t>–</a:t>
                      </a:r>
                      <a:r>
                        <a:rPr lang="ru-RU" sz="1200" dirty="0" smtClean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легкая промышленность (щетинно-щёточная фабрика); </a:t>
                      </a:r>
                      <a:r>
                        <a:rPr lang="ru-RU" sz="1200" b="0" dirty="0" smtClean="0">
                          <a:latin typeface="Segoe UI Light" pitchFamily="34" charset="0"/>
                        </a:rPr>
                        <a:t>–</a:t>
                      </a:r>
                      <a:r>
                        <a:rPr lang="ru-RU" sz="1200" dirty="0" smtClean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пищевая промышленность (ликеро-водочный завод</a:t>
                      </a:r>
                      <a:r>
                        <a:rPr lang="ru-RU" sz="1200" dirty="0" smtClean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); </a:t>
                      </a:r>
                      <a:r>
                        <a:rPr lang="ru-RU" sz="1200" b="0" dirty="0" smtClean="0">
                          <a:latin typeface="Segoe UI Light" pitchFamily="34" charset="0"/>
                        </a:rPr>
                        <a:t>–</a:t>
                      </a:r>
                      <a:r>
                        <a:rPr lang="ru-RU" sz="1200" dirty="0" smtClean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туризм.</a:t>
                      </a:r>
                    </a:p>
                  </a:txBody>
                  <a:tcPr marL="26997" marR="26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Segoe UI Light" pitchFamily="34" charset="0"/>
                        </a:rPr>
                        <a:t>–</a:t>
                      </a:r>
                      <a:r>
                        <a:rPr lang="ru-RU" sz="1200" dirty="0" smtClean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лесная промышленность (лесоматериалы/пиломатериалы);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Segoe UI Light" pitchFamily="34" charset="0"/>
                        </a:rPr>
                        <a:t>–</a:t>
                      </a:r>
                      <a:r>
                        <a:rPr lang="ru-RU" sz="1200" dirty="0" smtClean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туризм</a:t>
                      </a:r>
                      <a:r>
                        <a:rPr lang="ru-RU" sz="1200" dirty="0" smtClean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ru-RU" sz="1200" b="0" dirty="0" smtClean="0">
                          <a:latin typeface="Segoe UI Light" pitchFamily="34" charset="0"/>
                        </a:rPr>
                        <a:t>–</a:t>
                      </a:r>
                      <a:r>
                        <a:rPr lang="ru-RU" sz="1200" dirty="0" smtClean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легкая промышленность (щетинно-щёточная фабрика);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0" dirty="0" smtClean="0">
                          <a:latin typeface="Segoe UI Light" pitchFamily="34" charset="0"/>
                        </a:rPr>
                        <a:t>– </a:t>
                      </a:r>
                      <a:r>
                        <a:rPr lang="ru-RU" sz="1200" dirty="0" smtClean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пищевая </a:t>
                      </a:r>
                      <a:r>
                        <a:rPr lang="ru-RU" sz="1200" dirty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промышленность </a:t>
                      </a:r>
                      <a:endParaRPr lang="ru-RU" sz="1200" dirty="0" smtClean="0">
                        <a:effectLst/>
                        <a:latin typeface="Segoe UI Light" pitchFamily="34" charset="0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dirty="0" smtClean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200" dirty="0">
                          <a:effectLst/>
                          <a:latin typeface="Segoe UI Light" pitchFamily="34" charset="0"/>
                          <a:ea typeface="Calibri"/>
                          <a:cs typeface="Times New Roman"/>
                        </a:rPr>
                        <a:t>ликеро-водочный завод).</a:t>
                      </a:r>
                    </a:p>
                  </a:txBody>
                  <a:tcPr marL="26997" marR="26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07504" y="303310"/>
            <a:ext cx="90364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Разрушение «экономического базиса» малых и средних городов </a:t>
            </a:r>
            <a:r>
              <a:rPr lang="ru-RU" sz="1400" dirty="0" smtClean="0">
                <a:solidFill>
                  <a:schemeClr val="bg1"/>
                </a:solidFill>
                <a:latin typeface="Segoe UI Light" panose="020B0502040204020203" pitchFamily="34" charset="0"/>
              </a:rPr>
              <a:t> северных регионов в постсоветский период</a:t>
            </a:r>
            <a:endParaRPr lang="ru-RU" sz="1400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601" y="5193196"/>
            <a:ext cx="8708008" cy="109260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300" dirty="0" smtClean="0">
                <a:solidFill>
                  <a:srgbClr val="002060"/>
                </a:solidFill>
                <a:latin typeface="Segoe UI Light" pitchFamily="34" charset="0"/>
              </a:rPr>
              <a:t>В </a:t>
            </a:r>
            <a:r>
              <a:rPr lang="ru-RU" sz="1300" dirty="0" smtClean="0">
                <a:solidFill>
                  <a:srgbClr val="FF0000"/>
                </a:solidFill>
                <a:latin typeface="Segoe UI Light" panose="020B0502040204020203" pitchFamily="34" charset="0"/>
              </a:rPr>
              <a:t>советское время </a:t>
            </a:r>
            <a:r>
              <a:rPr lang="ru-RU" sz="1300" dirty="0" smtClean="0">
                <a:solidFill>
                  <a:srgbClr val="002060"/>
                </a:solidFill>
                <a:latin typeface="Segoe UI Light" panose="020B0502040204020203" pitchFamily="34" charset="0"/>
              </a:rPr>
              <a:t>структура многих современных моногородов была </a:t>
            </a:r>
            <a:r>
              <a:rPr lang="ru-RU" sz="1300" dirty="0" smtClean="0">
                <a:solidFill>
                  <a:srgbClr val="FF0000"/>
                </a:solidFill>
                <a:latin typeface="Segoe UI Light" panose="020B0502040204020203" pitchFamily="34" charset="0"/>
              </a:rPr>
              <a:t>более </a:t>
            </a:r>
            <a:r>
              <a:rPr lang="ru-RU" sz="1300" dirty="0" err="1" smtClean="0">
                <a:solidFill>
                  <a:srgbClr val="FF0000"/>
                </a:solidFill>
                <a:latin typeface="Segoe UI Light" panose="020B0502040204020203" pitchFamily="34" charset="0"/>
              </a:rPr>
              <a:t>диверсифицированой</a:t>
            </a:r>
            <a:r>
              <a:rPr lang="ru-RU" sz="1300" dirty="0" smtClean="0">
                <a:solidFill>
                  <a:srgbClr val="002060"/>
                </a:solidFill>
                <a:latin typeface="Segoe UI Light" panose="020B0502040204020203" pitchFamily="34" charset="0"/>
              </a:rPr>
              <a:t>: в них были развиты отрасли специализации как локального (строительство, перерабатывающая промышленность, </a:t>
            </a:r>
            <a:r>
              <a:rPr lang="ru-RU" sz="1300" dirty="0">
                <a:solidFill>
                  <a:srgbClr val="002060"/>
                </a:solidFill>
                <a:latin typeface="Segoe UI Light" panose="020B0502040204020203" pitchFamily="34" charset="0"/>
              </a:rPr>
              <a:t>машиностроение местного </a:t>
            </a:r>
            <a:r>
              <a:rPr lang="ru-RU" sz="1300" dirty="0" smtClean="0">
                <a:solidFill>
                  <a:srgbClr val="002060"/>
                </a:solidFill>
                <a:latin typeface="Segoe UI Light" panose="020B0502040204020203" pitchFamily="34" charset="0"/>
              </a:rPr>
              <a:t>значения), так и регионального значения (внутренний водный транспорт, «</a:t>
            </a:r>
            <a:r>
              <a:rPr lang="ru-RU" sz="1300" dirty="0" err="1" smtClean="0">
                <a:solidFill>
                  <a:srgbClr val="002060"/>
                </a:solidFill>
                <a:latin typeface="Segoe UI Light" panose="020B0502040204020203" pitchFamily="34" charset="0"/>
              </a:rPr>
              <a:t>знаниевые</a:t>
            </a:r>
            <a:r>
              <a:rPr lang="ru-RU" sz="1300" dirty="0" smtClean="0">
                <a:solidFill>
                  <a:srgbClr val="002060"/>
                </a:solidFill>
                <a:latin typeface="Segoe UI Light" panose="020B0502040204020203" pitchFamily="34" charset="0"/>
              </a:rPr>
              <a:t>» отрасли), что обеспечивало </a:t>
            </a:r>
            <a:r>
              <a:rPr lang="ru-RU" sz="1300" dirty="0" smtClean="0">
                <a:solidFill>
                  <a:srgbClr val="FF0000"/>
                </a:solidFill>
                <a:latin typeface="Segoe UI Light" panose="020B0502040204020203" pitchFamily="34" charset="0"/>
              </a:rPr>
              <a:t>интеграцию пространства на региональном и локальном уровне (связи между городом и селом).</a:t>
            </a:r>
            <a:endParaRPr lang="ru-RU" sz="1300" dirty="0">
              <a:solidFill>
                <a:srgbClr val="FF0000"/>
              </a:solidFill>
              <a:latin typeface="Segoe UI Light" panose="020B0502040204020203" pitchFamily="34" charset="0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7011262" y="6412248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06A0700-71D2-4E7A-B3E4-862F58DA4695}" type="slidenum">
              <a:rPr lang="ru-RU" sz="1200">
                <a:solidFill>
                  <a:schemeClr val="bg1"/>
                </a:solidFill>
                <a:latin typeface="Calibri" pitchFamily="34" charset="0"/>
              </a:rPr>
              <a:pPr algn="r"/>
              <a:t>9</a:t>
            </a:fld>
            <a:endParaRPr lang="ru-RU" sz="1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4403" y="4833156"/>
            <a:ext cx="846269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="0" dirty="0" smtClean="0"/>
              <a:t>Примечание: * - красным цветом выделены отрасли экономики города, разрушившиеся в постсоветский период. </a:t>
            </a:r>
            <a:endParaRPr lang="ru-RU" sz="900" b="0" i="1" dirty="0"/>
          </a:p>
        </p:txBody>
      </p:sp>
    </p:spTree>
    <p:extLst>
      <p:ext uri="{BB962C8B-B14F-4D97-AF65-F5344CB8AC3E}">
        <p14:creationId xmlns:p14="http://schemas.microsoft.com/office/powerpoint/2010/main" val="168582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Палитра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ШаблонВолНЦ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27713</TotalTime>
  <Words>4130</Words>
  <Application>Microsoft Office PowerPoint</Application>
  <PresentationFormat>Экран (4:3)</PresentationFormat>
  <Paragraphs>683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2_Палитра</vt:lpstr>
      <vt:lpstr>ШаблонВолНЦ</vt:lpstr>
      <vt:lpstr>Формула</vt:lpstr>
      <vt:lpstr>Лист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VSCC RAS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эффективности государственного управления</dc:title>
  <dc:creator>Анатолй А. Торопилов</dc:creator>
  <cp:lastModifiedBy>Екатерина Д. Разгулина</cp:lastModifiedBy>
  <cp:revision>1230</cp:revision>
  <cp:lastPrinted>2013-06-24T11:53:06Z</cp:lastPrinted>
  <dcterms:created xsi:type="dcterms:W3CDTF">2002-10-21T11:19:44Z</dcterms:created>
  <dcterms:modified xsi:type="dcterms:W3CDTF">2022-09-22T10:58:34Z</dcterms:modified>
</cp:coreProperties>
</file>