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8" r:id="rId5"/>
    <p:sldId id="261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1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7"/>
      </p:cViewPr>
      <p:guideLst>
        <p:guide orient="horz" pos="1480"/>
        <p:guide pos="1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2E9E4-97AC-FA6B-7195-4FD1DAB18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C316E1-A7C6-E3FB-7E49-F0DC6494E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9FB17-B2C5-9C1C-A1FF-BE5E956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3720AB-1C98-90DF-B1A2-06F05751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168FD-34AF-EC3B-421E-06B5D652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949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7F862-9E3B-CF60-11E2-1D9E2D63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626039-7B41-B05E-0BAA-7E724951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DC8F92-5216-973B-E471-CEDD5F38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D454C-DA2F-429A-C579-EF616C18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A4135-2E6E-4965-331C-50769255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6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F11BBD-38D4-E916-AA7F-74E08F54C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6B5CB9-B244-745C-07E6-9301231B8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101B7-1F8D-B457-0E0B-79D699E7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578BCD-66E2-66A6-570D-55D8C2D6B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79EF6-20B5-D26D-934D-64C59755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4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318A3-C2F7-92C1-6AEC-4366532C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D2B9D9-F734-D4FB-700E-56C54C85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995C2-303F-2098-D56C-5A8D87C5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EB7042-8C80-BB14-7F29-D7ED7AC8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B5E857-9C4B-E4A0-FE98-8E3A4851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9EB3C-2BCD-EBE5-E866-331DDE5AF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3E50B-1EE0-1B41-B4C9-617612AFE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B2760C-643C-E318-5EE0-6604876D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109616-EBBF-B514-6E99-7B71F3D9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1272A-706F-A92D-A861-2108B98D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2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46646-752B-15BC-5663-4829A632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1CF224-A956-767F-8CB0-10CC12E81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C4CD4-9A17-2D61-505E-F4232A8F9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AC3950-43E1-FFFD-FE15-F01DA60E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528D0A-9B23-E658-1684-F8427E80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95FB3A-331C-1DE9-8AE2-58D4733D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0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B19CF-EEE2-D147-7007-A1AD2863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638621-4C97-9660-00D7-A8120331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B6497A-6D78-F456-B339-F33BA6CF5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5A9529-B0BB-98AD-1ED1-D4FA6C5B5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495FE9-00F4-04D5-3B85-1AD22803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B49CC8-9AE8-6E37-3211-B08D8C31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F70CD0-B3BB-8E97-530C-6E110933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B114DC-FC54-976D-5473-EF9B532A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7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A3110-61EB-A371-3C36-3B24063A6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31818-18C8-A56B-A072-F7012037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17BD8A-3C51-55D6-B511-39F78D9A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B5EF7C-5891-61B4-F58B-46D1DF6E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7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42821EC-A961-00CD-9ADA-7AB9E68A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9230DC9-FA36-5447-EAE1-12A4E6F7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F57C3B-EA95-218C-F878-BB2829B5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6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114F8-2E62-B733-0212-3D834407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B3AE87-774A-83CD-0620-23F1A554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C8063D-7523-EBD7-2D61-EFD9C454E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747073-EA2A-96A9-1158-9BCA9358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436C31-2193-0F5B-6F4A-E1E18F76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57AD04-D6D8-8573-3A1B-38541309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3B06-13FD-ACD3-1481-005FA195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B617B9-4CBF-C428-8788-B2E714273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28E52B-A9CA-EBF2-8A32-65237C97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00E201-AB06-11F8-6785-6A48B0B2D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71898-4C61-1ED3-337F-8DD81BBC8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ECCBAF-3BCA-2CE7-59FB-395BD051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C1B54-A05A-4FD8-19E8-1211FC30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6F628-77F9-08AE-348E-1061EA02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45E970-4DF9-8017-6AA7-337351903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3CCE0-2F7B-405F-A56E-BE025BA84DEB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B91C1-0CAB-02ED-1CCD-33A26D680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CB132-1095-B70D-E919-B51099558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CAC7F-138E-42FA-B367-C07A93CB2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00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ec.hse.ru/indev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626D65D2-64D1-1F10-ECD1-3918DCDB9251}"/>
              </a:ext>
            </a:extLst>
          </p:cNvPr>
          <p:cNvSpPr txBox="1"/>
          <p:nvPr/>
        </p:nvSpPr>
        <p:spPr>
          <a:xfrm>
            <a:off x="1447800" y="2235200"/>
            <a:ext cx="10456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|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ЦИФРОВОЕ НЕРАВЕНСТВО РЕГИОНОВ: СЛУЧАЙ РОССИИ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397E19-3523-1C9B-D76F-77C205B162D5}"/>
              </a:ext>
            </a:extLst>
          </p:cNvPr>
          <p:cNvSpPr txBox="1"/>
          <p:nvPr/>
        </p:nvSpPr>
        <p:spPr>
          <a:xfrm>
            <a:off x="1676400" y="2758420"/>
            <a:ext cx="19543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Шкиотов С.В., Маркин М.И.</a:t>
            </a:r>
          </a:p>
        </p:txBody>
      </p:sp>
      <p:pic>
        <p:nvPicPr>
          <p:cNvPr id="42" name="Picture 4">
            <a:extLst>
              <a:ext uri="{FF2B5EF4-FFF2-40B4-BE49-F238E27FC236}">
                <a16:creationId xmlns:a16="http://schemas.microsoft.com/office/drawing/2014/main" id="{C450F271-5D00-720A-C7AA-156AE43DB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9930"/>
            <a:ext cx="964614" cy="2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288ADE-CBE7-46B5-865A-5D157132C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8" t="6884" r="7127" b="4762"/>
          <a:stretch/>
        </p:blipFill>
        <p:spPr>
          <a:xfrm>
            <a:off x="80525" y="5430675"/>
            <a:ext cx="1379130" cy="1427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91ED23-C24B-4696-9E36-BCEC057C282E}"/>
              </a:ext>
            </a:extLst>
          </p:cNvPr>
          <p:cNvSpPr txBox="1"/>
          <p:nvPr/>
        </p:nvSpPr>
        <p:spPr>
          <a:xfrm>
            <a:off x="5033817" y="5473005"/>
            <a:ext cx="6936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цитирования: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Шкиотов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С.В., Маркин М.И. Цифровое неравенство регионов: случай России. Доклад на VI научный семинар «Инновационное развитие экономики отдельных стран и регионов: международные сравнения» (департамент мировой экономики НИУ Высшая школа экономики) 5 декабря 2022 г. 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https://wec.hse.ru/indev/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556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6F265956-F8D5-78A1-F8AF-D8F773FE5A2B}"/>
              </a:ext>
            </a:extLst>
          </p:cNvPr>
          <p:cNvSpPr/>
          <p:nvPr/>
        </p:nvSpPr>
        <p:spPr>
          <a:xfrm>
            <a:off x="604776" y="458182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5BD50-3834-5AE9-EA6E-A93C012D4621}"/>
              </a:ext>
            </a:extLst>
          </p:cNvPr>
          <p:cNvSpPr txBox="1"/>
          <p:nvPr/>
        </p:nvSpPr>
        <p:spPr>
          <a:xfrm>
            <a:off x="628459" y="805709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Эффективность региональных инновационных систем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DD790347-4374-5DA7-9CFB-F8599EE3C7D2}"/>
              </a:ext>
            </a:extLst>
          </p:cNvPr>
          <p:cNvCxnSpPr/>
          <p:nvPr/>
        </p:nvCxnSpPr>
        <p:spPr>
          <a:xfrm>
            <a:off x="2167152" y="1189802"/>
            <a:ext cx="202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F250F18-F14C-E948-E99D-8DC428091C21}"/>
              </a:ext>
            </a:extLst>
          </p:cNvPr>
          <p:cNvSpPr txBox="1"/>
          <p:nvPr/>
        </p:nvSpPr>
        <p:spPr>
          <a:xfrm>
            <a:off x="4373090" y="958969"/>
            <a:ext cx="396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Влияет ли инновационная активность в субъектах РФ на уровень региональной конкурентоспособности?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C4F65-93A1-2D30-184A-ECE1011E6023}"/>
              </a:ext>
            </a:extLst>
          </p:cNvPr>
          <p:cNvSpPr txBox="1"/>
          <p:nvPr/>
        </p:nvSpPr>
        <p:spPr>
          <a:xfrm>
            <a:off x="8407399" y="2147813"/>
            <a:ext cx="319087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Manuela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) – конкурентоспособность агломераций зависит не столько от традиционных факторов производства, сколько от инновационной динамики, эффективности региональных инновационных систем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Polyakov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Kolmakov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Yamova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(2019) – региональная конкурентоспособность рассматривается как функция от инновационной активности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Naibaho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(2021) - показано как региональная инновационная политика стимулирует конкурентоспособность агломерации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Zinovyeva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et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. (2016) верифицирует гипотезу о влиянии инновационного развития на региональную конкурентоспособность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эта же связь, но уже на примере отдельных регионов Европы верифицирована в исследованиях: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Petronela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Cojanu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(2013);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Sabatino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Talamo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(2017);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Csete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Barna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(2021) и пр.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81AAA73-5BF6-1359-AF5D-FBD72D26D089}"/>
              </a:ext>
            </a:extLst>
          </p:cNvPr>
          <p:cNvSpPr/>
          <p:nvPr/>
        </p:nvSpPr>
        <p:spPr>
          <a:xfrm>
            <a:off x="8240243" y="2048619"/>
            <a:ext cx="3435820" cy="4560321"/>
          </a:xfrm>
          <a:prstGeom prst="rect">
            <a:avLst/>
          </a:prstGeom>
          <a:noFill/>
          <a:ln w="38100">
            <a:solidFill>
              <a:srgbClr val="A9D1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1035D-92B0-BDCE-06A5-063F6CB3B103}"/>
              </a:ext>
            </a:extLst>
          </p:cNvPr>
          <p:cNvSpPr txBox="1"/>
          <p:nvPr/>
        </p:nvSpPr>
        <p:spPr>
          <a:xfrm>
            <a:off x="10372467" y="1367098"/>
            <a:ext cx="1819533" cy="461665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Существующие подходы в литературе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B5FB811-65EC-8836-61FF-E7C2DB0C600F}"/>
              </a:ext>
            </a:extLst>
          </p:cNvPr>
          <p:cNvCxnSpPr>
            <a:cxnSpLocks/>
          </p:cNvCxnSpPr>
          <p:nvPr/>
        </p:nvCxnSpPr>
        <p:spPr>
          <a:xfrm>
            <a:off x="1316594" y="2059761"/>
            <a:ext cx="0" cy="146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AC49C53-A3A7-4B5B-3F83-BA2BE9B9A20A}"/>
              </a:ext>
            </a:extLst>
          </p:cNvPr>
          <p:cNvSpPr txBox="1"/>
          <p:nvPr/>
        </p:nvSpPr>
        <p:spPr>
          <a:xfrm>
            <a:off x="1160076" y="3682448"/>
            <a:ext cx="3867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Гипотеза исследования: между уровнем региональной конкурентоспособности и инновационной активностью в субъектах РФ должна существовать прямая (статистически значимая) связь</a:t>
            </a:r>
          </a:p>
        </p:txBody>
      </p:sp>
    </p:spTree>
    <p:extLst>
      <p:ext uri="{BB962C8B-B14F-4D97-AF65-F5344CB8AC3E}">
        <p14:creationId xmlns:p14="http://schemas.microsoft.com/office/powerpoint/2010/main" val="213946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71CB03B-5153-88C8-B7D2-3724669F01B5}"/>
              </a:ext>
            </a:extLst>
          </p:cNvPr>
          <p:cNvSpPr txBox="1"/>
          <p:nvPr/>
        </p:nvSpPr>
        <p:spPr>
          <a:xfrm>
            <a:off x="10372467" y="1355626"/>
            <a:ext cx="1819533" cy="461665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Методология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F3F73-3600-C7CF-99CE-D940E6FB2303}"/>
              </a:ext>
            </a:extLst>
          </p:cNvPr>
          <p:cNvSpPr txBox="1"/>
          <p:nvPr/>
        </p:nvSpPr>
        <p:spPr>
          <a:xfrm>
            <a:off x="746448" y="2223650"/>
            <a:ext cx="97996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1. Период исследования – 4 года (краткосрочный).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2. Используемые показатели: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Показатели, характеризующие инновационную активность в России: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Уровень инновационной активности организаций по субъектам РФ, 2011-20 гг. (INN_ORG)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Удельный вес организаций, осуществлявших технологические инновации, в общем числе обследованных организаций, по субъектам РФ, 2011-20 гг. (VES_INN)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Удельный вес малых предприятий, осуществлявших технологические инновации, 2007-19 гг. (с интервалом в 2 года) (MIP)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Удельный вес инновационных товаров, работ, услуг в общем объеме отгруженных товаров, выполненных работ, услуг, по субъектам РФ, 2011-20 гг. (TOV_INN)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Объем инновационных товаров, работ, услуг, по субъектам Российской Федерации, 2011-20 гг. (Q_TOV_INN)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Показатели, характеризующие уровень конкурентоспособности субъектов РФ – рейтинг конкурентоспособности регионов России AV RCI, 2018-20 гг. / Ресурсный центр по стратегическому планированию </a:t>
            </a:r>
            <a:r>
              <a:rPr lang="ru-RU" sz="1200" dirty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https://stratplan.ru/</a:t>
            </a:r>
            <a:endParaRPr lang="ru-RU" sz="1400" dirty="0">
              <a:solidFill>
                <a:srgbClr val="A9D1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3. Методы исследования: для проверки выдвинутой гипотезы используется корреляционный анализ / p-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value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5%.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B4B86FB-DCF6-E057-E907-015F55E8BA9D}"/>
              </a:ext>
            </a:extLst>
          </p:cNvPr>
          <p:cNvSpPr/>
          <p:nvPr/>
        </p:nvSpPr>
        <p:spPr>
          <a:xfrm>
            <a:off x="604776" y="458182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8FEE1-3C43-0388-F4D0-BB4633440384}"/>
              </a:ext>
            </a:extLst>
          </p:cNvPr>
          <p:cNvSpPr txBox="1"/>
          <p:nvPr/>
        </p:nvSpPr>
        <p:spPr>
          <a:xfrm>
            <a:off x="628459" y="805709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Эффективность региональных инновационных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45295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4B4B86FB-DCF6-E057-E907-015F55E8BA9D}"/>
              </a:ext>
            </a:extLst>
          </p:cNvPr>
          <p:cNvSpPr/>
          <p:nvPr/>
        </p:nvSpPr>
        <p:spPr>
          <a:xfrm>
            <a:off x="604776" y="458182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8FEE1-3C43-0388-F4D0-BB4633440384}"/>
              </a:ext>
            </a:extLst>
          </p:cNvPr>
          <p:cNvSpPr txBox="1"/>
          <p:nvPr/>
        </p:nvSpPr>
        <p:spPr>
          <a:xfrm>
            <a:off x="628459" y="805709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Эффективность региональных инновационных систем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87CE9F-2344-1CAB-B355-F15934727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98" y="2571877"/>
            <a:ext cx="2199316" cy="219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D1EA2-8B8B-D7B7-2C87-52AF203AE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71876"/>
            <a:ext cx="2199316" cy="219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1EC8EF-53B2-894A-4052-1F4036920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802" y="2565527"/>
            <a:ext cx="2199316" cy="21993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F79CC-4EE5-FFA6-2C30-DBAC2A478623}"/>
              </a:ext>
            </a:extLst>
          </p:cNvPr>
          <p:cNvSpPr txBox="1"/>
          <p:nvPr/>
        </p:nvSpPr>
        <p:spPr>
          <a:xfrm>
            <a:off x="3224839" y="1379980"/>
            <a:ext cx="65226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Диаграммы рассеивания между показателями инновационной активности в субъектах РФ и региональной конкурентоспособностью / 2018 / 2019 / 2020</a:t>
            </a:r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:a16="http://schemas.microsoft.com/office/drawing/2014/main" id="{867BB268-6230-3F1F-99A9-695F16EDAC6F}"/>
              </a:ext>
            </a:extLst>
          </p:cNvPr>
          <p:cNvSpPr/>
          <p:nvPr/>
        </p:nvSpPr>
        <p:spPr>
          <a:xfrm rot="5400000">
            <a:off x="6365061" y="-1293040"/>
            <a:ext cx="242201" cy="6839682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FF879E-6E72-5E9E-4B5D-BAE82C41413E}"/>
              </a:ext>
            </a:extLst>
          </p:cNvPr>
          <p:cNvSpPr txBox="1"/>
          <p:nvPr/>
        </p:nvSpPr>
        <p:spPr>
          <a:xfrm>
            <a:off x="531341" y="5187255"/>
            <a:ext cx="871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Выводы: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Существует умеренная прямая (статистически значимая) связь между уровнем конкурентоспособности субъекта РФ и: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уровнем инновационной активности организаций в регионе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удельным весом организаций, осуществлявших технологические инновации в субъектах РФ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удельным весом инновационных товаров, работ, услуг в общем объеме отгруженных товаров в субъектах РФ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Существует существенная прямая (статистически значимая) связь между уровнем конкурентоспособности субъекта РФ и объемами инновационных товаров, работ, услуг, по субъектам РФ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88D29E-05BB-E626-3894-A43ED5C1CB08}"/>
              </a:ext>
            </a:extLst>
          </p:cNvPr>
          <p:cNvSpPr/>
          <p:nvPr/>
        </p:nvSpPr>
        <p:spPr>
          <a:xfrm>
            <a:off x="531341" y="5186532"/>
            <a:ext cx="8955559" cy="1385717"/>
          </a:xfrm>
          <a:prstGeom prst="rect">
            <a:avLst/>
          </a:prstGeom>
          <a:noFill/>
          <a:ln w="38100">
            <a:solidFill>
              <a:srgbClr val="A9D1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9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2E834-CA3B-8829-FFCA-6E1F0E473A34}"/>
              </a:ext>
            </a:extLst>
          </p:cNvPr>
          <p:cNvSpPr txBox="1"/>
          <p:nvPr/>
        </p:nvSpPr>
        <p:spPr>
          <a:xfrm>
            <a:off x="1714500" y="2254250"/>
            <a:ext cx="496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СПАСИБО ЗА ВНИМАНИЕ </a:t>
            </a:r>
            <a:r>
              <a:rPr lang="ru-RU" sz="2800" b="1" dirty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6299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676C4CC-005F-0690-5885-4A558ABF8D8B}"/>
              </a:ext>
            </a:extLst>
          </p:cNvPr>
          <p:cNvGrpSpPr/>
          <p:nvPr/>
        </p:nvGrpSpPr>
        <p:grpSpPr>
          <a:xfrm>
            <a:off x="593725" y="458182"/>
            <a:ext cx="1445740" cy="1445740"/>
            <a:chOff x="3350741" y="522591"/>
            <a:chExt cx="1445740" cy="1445740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9BBEF67-6AF3-D63B-5C31-EC56839D307C}"/>
                </a:ext>
              </a:extLst>
            </p:cNvPr>
            <p:cNvSpPr/>
            <p:nvPr/>
          </p:nvSpPr>
          <p:spPr>
            <a:xfrm>
              <a:off x="3350741" y="522591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23972FF-14ED-CBEE-1700-20DC493AAA1F}"/>
                </a:ext>
              </a:extLst>
            </p:cNvPr>
            <p:cNvSpPr txBox="1"/>
            <p:nvPr/>
          </p:nvSpPr>
          <p:spPr>
            <a:xfrm>
              <a:off x="3377513" y="1004075"/>
              <a:ext cx="1392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Актуальность исследования</a:t>
              </a:r>
            </a:p>
          </p:txBody>
        </p:sp>
      </p:grp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C77FD745-1218-94E4-AD1D-696DC2344440}"/>
              </a:ext>
            </a:extLst>
          </p:cNvPr>
          <p:cNvCxnSpPr/>
          <p:nvPr/>
        </p:nvCxnSpPr>
        <p:spPr>
          <a:xfrm>
            <a:off x="2167152" y="1189802"/>
            <a:ext cx="202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714BA48E-AE42-2721-8B53-2E80B82213B0}"/>
              </a:ext>
            </a:extLst>
          </p:cNvPr>
          <p:cNvCxnSpPr>
            <a:cxnSpLocks/>
          </p:cNvCxnSpPr>
          <p:nvPr/>
        </p:nvCxnSpPr>
        <p:spPr>
          <a:xfrm>
            <a:off x="1316594" y="2059761"/>
            <a:ext cx="0" cy="146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A46976B-26B9-7D72-769A-7D6123536136}"/>
              </a:ext>
            </a:extLst>
          </p:cNvPr>
          <p:cNvSpPr txBox="1"/>
          <p:nvPr/>
        </p:nvSpPr>
        <p:spPr>
          <a:xfrm>
            <a:off x="4321347" y="776964"/>
            <a:ext cx="4878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ИКТ – важнейший элемент инфраструктуры инновационной среды современной экономики, напрямую (создавая цифровые блага) и косвенно (способствуя распространению знаний) влияя на общественное благосостояние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90EA51C-D846-31D5-345E-D8DA8AF00D0A}"/>
              </a:ext>
            </a:extLst>
          </p:cNvPr>
          <p:cNvSpPr txBox="1"/>
          <p:nvPr/>
        </p:nvSpPr>
        <p:spPr>
          <a:xfrm>
            <a:off x="1160076" y="3682448"/>
            <a:ext cx="3983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Попова,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Семячкова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и Симонова (2016)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современной отечественной литературе изучению воздействия информационно-коммуникационных технологий (ИКТ) на социально-экономические процессы в России уделяется крайне мало внимания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45912C-161A-AEDD-1256-27208F451960}"/>
              </a:ext>
            </a:extLst>
          </p:cNvPr>
          <p:cNvSpPr txBox="1"/>
          <p:nvPr/>
        </p:nvSpPr>
        <p:spPr>
          <a:xfrm>
            <a:off x="7023099" y="2084625"/>
            <a:ext cx="45751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Billon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Lera-Lopez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Marco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(2017) – с помощью корреляционного анализа на примере стран ЕС устанавливают связь между ИКТ и региональной инновационной активностью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Dziembała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Talar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(2021) – приходят к выводу о том, что специализация на ИКТ – драйвер роста инновационной активности региона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Ejemeyovwi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Osabuohien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Bowale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(2021) – с помощью BVAR-модели показали, что ИКТ и конвергенция инноваций позитивно влияет на цифровизацию и финансовое развитие стран Африки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Kleibrink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Niehaves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Palop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Sörvik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Thapa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(2015) – на примере 97 агломераций ЕС верифицировали гипотезу о том, что регионы, имеющие специальную стратегию развития ИКТ показывают более высокую производительность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Alam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Adeyinka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(2021) – анализ данных по ряду регионов Австралии подтверждает наличие существенного влияния ИКТ на эффективность малого и среднего бизнеса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Song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Wang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Bergmann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(2020) – с помощью кластерного анализа и GWR-модели исследовали причины цифрового неравенства в Китае – крупнейшем ИКТ рынке планеты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Cooke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(2017) – исследует трансформацию глобальных цепочек добавленной стоимости в глобальные инновационные сети под влиянием развития ИКТ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EB48377-19B9-75B3-17F4-42D314098B7A}"/>
              </a:ext>
            </a:extLst>
          </p:cNvPr>
          <p:cNvSpPr/>
          <p:nvPr/>
        </p:nvSpPr>
        <p:spPr>
          <a:xfrm>
            <a:off x="6864349" y="2048619"/>
            <a:ext cx="4811713" cy="4560321"/>
          </a:xfrm>
          <a:prstGeom prst="rect">
            <a:avLst/>
          </a:prstGeom>
          <a:noFill/>
          <a:ln w="38100">
            <a:solidFill>
              <a:srgbClr val="A9D1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F11666D-1E42-84F8-E748-5EED1CE1FD9A}"/>
              </a:ext>
            </a:extLst>
          </p:cNvPr>
          <p:cNvSpPr txBox="1"/>
          <p:nvPr/>
        </p:nvSpPr>
        <p:spPr>
          <a:xfrm>
            <a:off x="10372467" y="1367098"/>
            <a:ext cx="1819533" cy="461665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Существующие подходы в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84095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8D53FE7A-96FD-CD3B-63E1-FB7E4FED2D02}"/>
              </a:ext>
            </a:extLst>
          </p:cNvPr>
          <p:cNvSpPr/>
          <p:nvPr/>
        </p:nvSpPr>
        <p:spPr>
          <a:xfrm>
            <a:off x="1087395" y="1736125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BDED5C5-C2A9-3546-7E88-90506886C74C}"/>
              </a:ext>
            </a:extLst>
          </p:cNvPr>
          <p:cNvSpPr/>
          <p:nvPr/>
        </p:nvSpPr>
        <p:spPr>
          <a:xfrm>
            <a:off x="3906795" y="1736125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38F0204-F907-B678-4DBA-0780D26021DE}"/>
              </a:ext>
            </a:extLst>
          </p:cNvPr>
          <p:cNvSpPr/>
          <p:nvPr/>
        </p:nvSpPr>
        <p:spPr>
          <a:xfrm>
            <a:off x="6839465" y="1736125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CEC4E5A4-172E-CEE6-AA9E-AFC9280FB4A8}"/>
              </a:ext>
            </a:extLst>
          </p:cNvPr>
          <p:cNvSpPr/>
          <p:nvPr/>
        </p:nvSpPr>
        <p:spPr>
          <a:xfrm>
            <a:off x="9658865" y="1736125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3950FEC-68F2-004F-A154-3317A84EB23F}"/>
              </a:ext>
            </a:extLst>
          </p:cNvPr>
          <p:cNvCxnSpPr/>
          <p:nvPr/>
        </p:nvCxnSpPr>
        <p:spPr>
          <a:xfrm>
            <a:off x="2823519" y="2458995"/>
            <a:ext cx="815546" cy="0"/>
          </a:xfrm>
          <a:prstGeom prst="straightConnector1">
            <a:avLst/>
          </a:prstGeom>
          <a:ln w="76200">
            <a:solidFill>
              <a:srgbClr val="A9D18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4F6CE2D-84B1-5475-F26C-FF58A9AD1332}"/>
              </a:ext>
            </a:extLst>
          </p:cNvPr>
          <p:cNvCxnSpPr/>
          <p:nvPr/>
        </p:nvCxnSpPr>
        <p:spPr>
          <a:xfrm>
            <a:off x="5688227" y="2471352"/>
            <a:ext cx="815546" cy="0"/>
          </a:xfrm>
          <a:prstGeom prst="straightConnector1">
            <a:avLst/>
          </a:prstGeom>
          <a:ln w="76200">
            <a:solidFill>
              <a:srgbClr val="A9D18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AB7AFE9C-72B4-F342-AE99-F5B7305FFCE1}"/>
              </a:ext>
            </a:extLst>
          </p:cNvPr>
          <p:cNvCxnSpPr/>
          <p:nvPr/>
        </p:nvCxnSpPr>
        <p:spPr>
          <a:xfrm>
            <a:off x="8571470" y="2471352"/>
            <a:ext cx="815546" cy="0"/>
          </a:xfrm>
          <a:prstGeom prst="straightConnector1">
            <a:avLst/>
          </a:prstGeom>
          <a:ln w="76200">
            <a:solidFill>
              <a:srgbClr val="A9D18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E61AF43-31A5-C974-0381-4822CD04475A}"/>
              </a:ext>
            </a:extLst>
          </p:cNvPr>
          <p:cNvSpPr txBox="1"/>
          <p:nvPr/>
        </p:nvSpPr>
        <p:spPr>
          <a:xfrm>
            <a:off x="1114167" y="1963519"/>
            <a:ext cx="139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Социально-экономическое неравенство на региональном уровне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6DEE23-5C6D-D4F5-3DD3-20333406508C}"/>
              </a:ext>
            </a:extLst>
          </p:cNvPr>
          <p:cNvSpPr txBox="1"/>
          <p:nvPr/>
        </p:nvSpPr>
        <p:spPr>
          <a:xfrm>
            <a:off x="3933567" y="2055853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Цифровое неравенство (разрыв) /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Digital Divide</a:t>
            </a:r>
            <a:endParaRPr 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6BCC-3C5E-C2A2-9C93-9FDDFB22E2FE}"/>
              </a:ext>
            </a:extLst>
          </p:cNvPr>
          <p:cNvSpPr txBox="1"/>
          <p:nvPr/>
        </p:nvSpPr>
        <p:spPr>
          <a:xfrm>
            <a:off x="6863148" y="2083652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Эффективность региональных инновационных систем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E8EB4D-A8AC-366D-321A-FAC01CF68EAD}"/>
              </a:ext>
            </a:extLst>
          </p:cNvPr>
          <p:cNvSpPr txBox="1"/>
          <p:nvPr/>
        </p:nvSpPr>
        <p:spPr>
          <a:xfrm>
            <a:off x="9658865" y="2083652"/>
            <a:ext cx="1445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Дифференциация качества жизни населения на региональном уровне</a:t>
            </a: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C227728D-75A6-1FFD-DDB7-B5A6CB1D7701}"/>
              </a:ext>
            </a:extLst>
          </p:cNvPr>
          <p:cNvCxnSpPr/>
          <p:nvPr/>
        </p:nvCxnSpPr>
        <p:spPr>
          <a:xfrm>
            <a:off x="4627605" y="3361038"/>
            <a:ext cx="0" cy="82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0661562D-78E8-9675-F518-9059C856DDC2}"/>
              </a:ext>
            </a:extLst>
          </p:cNvPr>
          <p:cNvCxnSpPr/>
          <p:nvPr/>
        </p:nvCxnSpPr>
        <p:spPr>
          <a:xfrm>
            <a:off x="7630296" y="3361038"/>
            <a:ext cx="0" cy="82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DBA97138-627A-3631-86FF-9F96F22DA55D}"/>
              </a:ext>
            </a:extLst>
          </p:cNvPr>
          <p:cNvCxnSpPr/>
          <p:nvPr/>
        </p:nvCxnSpPr>
        <p:spPr>
          <a:xfrm>
            <a:off x="10441459" y="3361038"/>
            <a:ext cx="0" cy="821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79A0DB6-BE47-8EDE-7E2B-D0A2BD95B02E}"/>
              </a:ext>
            </a:extLst>
          </p:cNvPr>
          <p:cNvSpPr txBox="1"/>
          <p:nvPr/>
        </p:nvSpPr>
        <p:spPr>
          <a:xfrm>
            <a:off x="3933567" y="4261534"/>
            <a:ext cx="1392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Методики оценки?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CCA8BD-877D-2C25-7C36-D441D386811D}"/>
              </a:ext>
            </a:extLst>
          </p:cNvPr>
          <p:cNvSpPr txBox="1"/>
          <p:nvPr/>
        </p:nvSpPr>
        <p:spPr>
          <a:xfrm>
            <a:off x="6581003" y="4261534"/>
            <a:ext cx="211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Как цифровое неравенство влияет на инновационную активность на региональном уровне?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5FE6C8-E3C5-F3FA-B5B5-3466B98B127C}"/>
              </a:ext>
            </a:extLst>
          </p:cNvPr>
          <p:cNvSpPr txBox="1"/>
          <p:nvPr/>
        </p:nvSpPr>
        <p:spPr>
          <a:xfrm>
            <a:off x="9387016" y="4261534"/>
            <a:ext cx="2110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Как инновационная активность влияет на качество жизни населения? </a:t>
            </a:r>
          </a:p>
        </p:txBody>
      </p:sp>
      <p:sp>
        <p:nvSpPr>
          <p:cNvPr id="20" name="Правая фигурная скобка 19">
            <a:extLst>
              <a:ext uri="{FF2B5EF4-FFF2-40B4-BE49-F238E27FC236}">
                <a16:creationId xmlns:a16="http://schemas.microsoft.com/office/drawing/2014/main" id="{6C1E3387-3BD3-4832-44CE-4952C2A00590}"/>
              </a:ext>
            </a:extLst>
          </p:cNvPr>
          <p:cNvSpPr/>
          <p:nvPr/>
        </p:nvSpPr>
        <p:spPr>
          <a:xfrm rot="5400000">
            <a:off x="7624805" y="2015690"/>
            <a:ext cx="164413" cy="6646906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3A41CB-779D-9469-629A-0966A8E4ED32}"/>
              </a:ext>
            </a:extLst>
          </p:cNvPr>
          <p:cNvSpPr txBox="1"/>
          <p:nvPr/>
        </p:nvSpPr>
        <p:spPr>
          <a:xfrm>
            <a:off x="7010913" y="5460970"/>
            <a:ext cx="13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Задачи исследования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287CB-E72B-2DED-82A4-1D88B51937FE}"/>
              </a:ext>
            </a:extLst>
          </p:cNvPr>
          <p:cNvSpPr txBox="1"/>
          <p:nvPr/>
        </p:nvSpPr>
        <p:spPr>
          <a:xfrm>
            <a:off x="1114167" y="746714"/>
            <a:ext cx="13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Проблематика исследования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BE9036F-A218-CFB0-28C6-6DB3B6A3E9E7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1810264" y="1146824"/>
            <a:ext cx="1" cy="42161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Дуга 31">
            <a:extLst>
              <a:ext uri="{FF2B5EF4-FFF2-40B4-BE49-F238E27FC236}">
                <a16:creationId xmlns:a16="http://schemas.microsoft.com/office/drawing/2014/main" id="{125000C1-D448-B126-8A71-E8171D8EAF08}"/>
              </a:ext>
            </a:extLst>
          </p:cNvPr>
          <p:cNvSpPr/>
          <p:nvPr/>
        </p:nvSpPr>
        <p:spPr>
          <a:xfrm rot="20756490">
            <a:off x="1662309" y="855618"/>
            <a:ext cx="6944263" cy="1603468"/>
          </a:xfrm>
          <a:prstGeom prst="arc">
            <a:avLst>
              <a:gd name="adj1" fmla="val 16200000"/>
              <a:gd name="adj2" fmla="val 72365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>
            <a:extLst>
              <a:ext uri="{FF2B5EF4-FFF2-40B4-BE49-F238E27FC236}">
                <a16:creationId xmlns:a16="http://schemas.microsoft.com/office/drawing/2014/main" id="{654C8DB1-05E9-BD44-4FA9-F5B3F3E4DD80}"/>
              </a:ext>
            </a:extLst>
          </p:cNvPr>
          <p:cNvSpPr/>
          <p:nvPr/>
        </p:nvSpPr>
        <p:spPr>
          <a:xfrm rot="20391736">
            <a:off x="4476521" y="1489209"/>
            <a:ext cx="7133016" cy="1431721"/>
          </a:xfrm>
          <a:prstGeom prst="arc">
            <a:avLst>
              <a:gd name="adj1" fmla="val 16200000"/>
              <a:gd name="adj2" fmla="val 572121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029A0E-2820-E78D-4067-5296A73E45F9}"/>
              </a:ext>
            </a:extLst>
          </p:cNvPr>
          <p:cNvSpPr txBox="1"/>
          <p:nvPr/>
        </p:nvSpPr>
        <p:spPr>
          <a:xfrm>
            <a:off x="3931507" y="746714"/>
            <a:ext cx="139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Цели</a:t>
            </a:r>
          </a:p>
          <a:p>
            <a:pPr algn="ctr"/>
            <a:r>
              <a:rPr lang="ru-RU" sz="1000" dirty="0">
                <a:latin typeface="Segoe UI" panose="020B0502040204020203" pitchFamily="34" charset="0"/>
                <a:cs typeface="Segoe UI" panose="020B0502040204020203" pitchFamily="34" charset="0"/>
              </a:rPr>
              <a:t>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7658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56541A5-F7D9-A0A1-CB54-CA752A744526}"/>
              </a:ext>
            </a:extLst>
          </p:cNvPr>
          <p:cNvGrpSpPr/>
          <p:nvPr/>
        </p:nvGrpSpPr>
        <p:grpSpPr>
          <a:xfrm>
            <a:off x="531341" y="522591"/>
            <a:ext cx="4265140" cy="1445740"/>
            <a:chOff x="1087395" y="1736125"/>
            <a:chExt cx="4265140" cy="144574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D53FE7A-96FD-CD3B-63E1-FB7E4FED2D02}"/>
                </a:ext>
              </a:extLst>
            </p:cNvPr>
            <p:cNvSpPr/>
            <p:nvPr/>
          </p:nvSpPr>
          <p:spPr>
            <a:xfrm>
              <a:off x="1087395" y="1736125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906795" y="1736125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A3950FEC-68F2-004F-A154-3317A84EB23F}"/>
                </a:ext>
              </a:extLst>
            </p:cNvPr>
            <p:cNvCxnSpPr/>
            <p:nvPr/>
          </p:nvCxnSpPr>
          <p:spPr>
            <a:xfrm>
              <a:off x="2823519" y="2458995"/>
              <a:ext cx="815546" cy="0"/>
            </a:xfrm>
            <a:prstGeom prst="straightConnector1">
              <a:avLst/>
            </a:prstGeom>
            <a:ln w="76200">
              <a:solidFill>
                <a:srgbClr val="A9D18E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AF43-31A5-C974-0381-4822CD04475A}"/>
                </a:ext>
              </a:extLst>
            </p:cNvPr>
            <p:cNvSpPr txBox="1"/>
            <p:nvPr/>
          </p:nvSpPr>
          <p:spPr>
            <a:xfrm>
              <a:off x="1114167" y="1963519"/>
              <a:ext cx="13921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Социально-экономическое неравенство на региональном уровне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933567" y="2055853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1F17E49-DE2C-BDB8-75B0-1C7186D48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6" y="2691201"/>
            <a:ext cx="2758598" cy="181144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6F76428-4E64-EE12-3950-7D0793253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57" y="2691201"/>
            <a:ext cx="2758598" cy="181144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2F62765-DC63-9D72-D8D4-3835C6DCB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870" y="2691200"/>
            <a:ext cx="2758597" cy="181144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44FD2CE-FFD9-46D0-96DB-66F410C4A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381" y="2691200"/>
            <a:ext cx="2758596" cy="1811448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D22D68E1-B954-3003-0CB9-8C937F615793}"/>
              </a:ext>
            </a:extLst>
          </p:cNvPr>
          <p:cNvGrpSpPr/>
          <p:nvPr/>
        </p:nvGrpSpPr>
        <p:grpSpPr>
          <a:xfrm>
            <a:off x="531341" y="4901606"/>
            <a:ext cx="8889677" cy="1099812"/>
            <a:chOff x="641672" y="4806488"/>
            <a:chExt cx="8889677" cy="109981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016B5A1-05B0-0DB2-F111-D22E32A562AF}"/>
                </a:ext>
              </a:extLst>
            </p:cNvPr>
            <p:cNvSpPr txBox="1"/>
            <p:nvPr/>
          </p:nvSpPr>
          <p:spPr>
            <a:xfrm>
              <a:off x="641672" y="4848563"/>
              <a:ext cx="8711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Выводы: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затраты на ИКТ 10% регионов лидеров больше в 1,6 раза чем затраты, все прочих регионов РФ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затраты на ИКТ 10% регионов лидеров больше в 59 раз чем затраты, 10% регионов аутсайдеров  рейтинга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затраты Московского региона на ИКТ практически равны затратам остальных субъектов РФ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лидерами по росту (более 10% за 4 года) затрат на ИКТ являются: Калининградская, Иркутская, Брянская области + КЧР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A5B8380-8DC9-71AC-95F3-58C4A59A4610}"/>
                </a:ext>
              </a:extLst>
            </p:cNvPr>
            <p:cNvSpPr/>
            <p:nvPr/>
          </p:nvSpPr>
          <p:spPr>
            <a:xfrm>
              <a:off x="641672" y="4806488"/>
              <a:ext cx="8889677" cy="1099812"/>
            </a:xfrm>
            <a:prstGeom prst="rect">
              <a:avLst/>
            </a:prstGeom>
            <a:noFill/>
            <a:ln w="38100">
              <a:solidFill>
                <a:srgbClr val="A9D1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16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56541A5-F7D9-A0A1-CB54-CA752A744526}"/>
              </a:ext>
            </a:extLst>
          </p:cNvPr>
          <p:cNvGrpSpPr/>
          <p:nvPr/>
        </p:nvGrpSpPr>
        <p:grpSpPr>
          <a:xfrm>
            <a:off x="531341" y="522591"/>
            <a:ext cx="4265140" cy="1445740"/>
            <a:chOff x="1087395" y="1736125"/>
            <a:chExt cx="4265140" cy="1445740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8D53FE7A-96FD-CD3B-63E1-FB7E4FED2D02}"/>
                </a:ext>
              </a:extLst>
            </p:cNvPr>
            <p:cNvSpPr/>
            <p:nvPr/>
          </p:nvSpPr>
          <p:spPr>
            <a:xfrm>
              <a:off x="1087395" y="1736125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906795" y="1736125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A3950FEC-68F2-004F-A154-3317A84EB23F}"/>
                </a:ext>
              </a:extLst>
            </p:cNvPr>
            <p:cNvCxnSpPr/>
            <p:nvPr/>
          </p:nvCxnSpPr>
          <p:spPr>
            <a:xfrm>
              <a:off x="2823519" y="2458995"/>
              <a:ext cx="815546" cy="0"/>
            </a:xfrm>
            <a:prstGeom prst="straightConnector1">
              <a:avLst/>
            </a:prstGeom>
            <a:ln w="76200">
              <a:solidFill>
                <a:srgbClr val="A9D18E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AF43-31A5-C974-0381-4822CD04475A}"/>
                </a:ext>
              </a:extLst>
            </p:cNvPr>
            <p:cNvSpPr txBox="1"/>
            <p:nvPr/>
          </p:nvSpPr>
          <p:spPr>
            <a:xfrm>
              <a:off x="1114167" y="1963519"/>
              <a:ext cx="13921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Социально-экономическое неравенство на региональном уровне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933567" y="2055853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DFB4EA-1E41-CABA-D96D-F3D94B735AD2}"/>
              </a:ext>
            </a:extLst>
          </p:cNvPr>
          <p:cNvSpPr txBox="1"/>
          <p:nvPr/>
        </p:nvSpPr>
        <p:spPr>
          <a:xfrm>
            <a:off x="641672" y="4848563"/>
            <a:ext cx="8711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Выводы: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регион-лидер (Республика Татарстан) в 17 раз превышает регион-аутсайдер (Ненецкий автономный округ) по уровню инновационной активности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средний уровень инновационной активности организаций 10% регионов-лидеров примерно в 7 раз выше, чем у 10% регионов-аутсайдеров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лишь  25 регионов (из 85) показали положительную динамику за 4 года по уровню инновационной активности организаций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64EB7F6-CF93-2DA5-884F-75F4CB24847A}"/>
              </a:ext>
            </a:extLst>
          </p:cNvPr>
          <p:cNvSpPr/>
          <p:nvPr/>
        </p:nvSpPr>
        <p:spPr>
          <a:xfrm>
            <a:off x="641673" y="4848562"/>
            <a:ext cx="8711877" cy="1384993"/>
          </a:xfrm>
          <a:prstGeom prst="rect">
            <a:avLst/>
          </a:prstGeom>
          <a:noFill/>
          <a:ln w="38100">
            <a:solidFill>
              <a:srgbClr val="A9D1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01D191-485C-0A35-6936-7E56B11DD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6" y="2691199"/>
            <a:ext cx="2758597" cy="18114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62E78E-CDBC-6B72-067F-365F7CE0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24" y="2691199"/>
            <a:ext cx="2758600" cy="1811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74EE73-10B4-281D-4878-9856BC035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203" y="2686651"/>
            <a:ext cx="2758600" cy="18114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0DA962-211E-902D-F373-E225271E6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3882" y="2686650"/>
            <a:ext cx="2758602" cy="18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5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264316-722E-7FB7-8320-9DEACD70518F}"/>
              </a:ext>
            </a:extLst>
          </p:cNvPr>
          <p:cNvGrpSpPr/>
          <p:nvPr/>
        </p:nvGrpSpPr>
        <p:grpSpPr>
          <a:xfrm>
            <a:off x="593725" y="458182"/>
            <a:ext cx="1445740" cy="1445740"/>
            <a:chOff x="3350741" y="522591"/>
            <a:chExt cx="1445740" cy="144574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350741" y="522591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377513" y="842319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CDBAC7E8-3018-6256-221F-2544A6BD825A}"/>
              </a:ext>
            </a:extLst>
          </p:cNvPr>
          <p:cNvCxnSpPr/>
          <p:nvPr/>
        </p:nvCxnSpPr>
        <p:spPr>
          <a:xfrm>
            <a:off x="2167152" y="1189802"/>
            <a:ext cx="2026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926609E0-C0E3-B3AE-3957-D6A227BE9A68}"/>
              </a:ext>
            </a:extLst>
          </p:cNvPr>
          <p:cNvCxnSpPr>
            <a:cxnSpLocks/>
          </p:cNvCxnSpPr>
          <p:nvPr/>
        </p:nvCxnSpPr>
        <p:spPr>
          <a:xfrm>
            <a:off x="1316594" y="2059761"/>
            <a:ext cx="0" cy="1466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4B370B-CED5-FA75-5351-97A040B23AF2}"/>
              </a:ext>
            </a:extLst>
          </p:cNvPr>
          <p:cNvSpPr txBox="1"/>
          <p:nvPr/>
        </p:nvSpPr>
        <p:spPr>
          <a:xfrm>
            <a:off x="4373091" y="777910"/>
            <a:ext cx="3867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Количественная оценка: исследовать взаимосвязь между величиной расходов на ИКТ и развитостью ИКТ в регионах, как элемента инфраструктуры инновационной среды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E86DA8-F757-68B9-1723-34B61AA78036}"/>
              </a:ext>
            </a:extLst>
          </p:cNvPr>
          <p:cNvSpPr txBox="1"/>
          <p:nvPr/>
        </p:nvSpPr>
        <p:spPr>
          <a:xfrm>
            <a:off x="1160076" y="3682448"/>
            <a:ext cx="38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Качественная оценка: исследовать взаимосвязь между величиной расходов на ИКТ и инновационной активностью в регионах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7F2781-59C9-4093-289F-8C714360B361}"/>
              </a:ext>
            </a:extLst>
          </p:cNvPr>
          <p:cNvSpPr txBox="1"/>
          <p:nvPr/>
        </p:nvSpPr>
        <p:spPr>
          <a:xfrm>
            <a:off x="5503305" y="2147813"/>
            <a:ext cx="609497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Hong J. (2017) исследовал влияние частных и государственных инвестиций в ИКТ и НИОКР на темпы экономического роста Южной Кореи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Mohnen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P.,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Polder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M.,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van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Leeuwen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G. (2018) исследовали влияние инвестиций в ИКТ на производительность датских компаний 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Andoh-Baidoo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F.,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Osatuyi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B.,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Kunene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K. (2014) анализировали емкость ИКТ рынка африканских стран как производную от величины инвестиций в ИКТ и использования ИКТ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 Hall B.,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Lotti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F.,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Mairesse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J. (2013) установили, что расходы на НИОКР сильнее влияют на инновационную активность итальянских предприятий, а инвестиции в ИКТ на производительность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Zhu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F., Li Q.,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Yang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S., &amp;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Balezentis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T. (2021) анализируя деятельность китайских компаний, пришли к противоположному выводу – расходы на НИОКР важны и для инновационной активности, и для производительности, в то время как инвестиции в ИКТ не оказывают прямого влияния на производительность, но важны для инноваций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Арженовский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С.В. и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Сунтура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Л. (2014) проводили экономико-статистический анализ структуры региональных затрат на ИКТ в субъектах РФ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Дубинина М.А. (2019) идентифицировала большой разрыв между федеральными округами по уровню распространения ИКТ, связав это с неравномерностью их социально-экономического развития</a:t>
            </a:r>
          </a:p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- Баранов С.В. и </a:t>
            </a:r>
            <a:r>
              <a:rPr lang="ru-RU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Скуфьина</a:t>
            </a:r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Т.П. (2014) в своей работе установили, наличие взаимосвязи между уровнем развития ИКТ в субъектах РФ и динамикой их социально-экономического развития и др. 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1573CF9-A959-E99A-6778-A10BECA8A136}"/>
              </a:ext>
            </a:extLst>
          </p:cNvPr>
          <p:cNvSpPr/>
          <p:nvPr/>
        </p:nvSpPr>
        <p:spPr>
          <a:xfrm>
            <a:off x="5393061" y="2048619"/>
            <a:ext cx="6283002" cy="4560321"/>
          </a:xfrm>
          <a:prstGeom prst="rect">
            <a:avLst/>
          </a:prstGeom>
          <a:noFill/>
          <a:ln w="38100">
            <a:solidFill>
              <a:srgbClr val="A9D18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1CB03B-5153-88C8-B7D2-3724669F01B5}"/>
              </a:ext>
            </a:extLst>
          </p:cNvPr>
          <p:cNvSpPr txBox="1"/>
          <p:nvPr/>
        </p:nvSpPr>
        <p:spPr>
          <a:xfrm>
            <a:off x="10372467" y="1367098"/>
            <a:ext cx="1819533" cy="461665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Существующие подходы в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400366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264316-722E-7FB7-8320-9DEACD70518F}"/>
              </a:ext>
            </a:extLst>
          </p:cNvPr>
          <p:cNvGrpSpPr/>
          <p:nvPr/>
        </p:nvGrpSpPr>
        <p:grpSpPr>
          <a:xfrm>
            <a:off x="593725" y="458182"/>
            <a:ext cx="1445740" cy="1445740"/>
            <a:chOff x="3350741" y="522591"/>
            <a:chExt cx="1445740" cy="144574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350741" y="522591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377513" y="842319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1CB03B-5153-88C8-B7D2-3724669F01B5}"/>
              </a:ext>
            </a:extLst>
          </p:cNvPr>
          <p:cNvSpPr txBox="1"/>
          <p:nvPr/>
        </p:nvSpPr>
        <p:spPr>
          <a:xfrm>
            <a:off x="10372467" y="1355626"/>
            <a:ext cx="1819533" cy="461665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Методология исследования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F3F73-3600-C7CF-99CE-D940E6FB2303}"/>
              </a:ext>
            </a:extLst>
          </p:cNvPr>
          <p:cNvSpPr txBox="1"/>
          <p:nvPr/>
        </p:nvSpPr>
        <p:spPr>
          <a:xfrm>
            <a:off x="746448" y="2223650"/>
            <a:ext cx="979963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1. Период исследования – 4 года (краткосрочный).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2. Используемые показатели: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Показатели, характеризующие развитие ИКТ в России: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Число абонентов фиксированной телефонной связи на 100 жителей в РФ, 2000-20 гг. (FTS)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Число абонентов мобильной телефонной связи на 100 жителей в РФ, 2000-20 гг. (MTS)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Число абонентов фиксированной широкополосной связи на 100 жителей в РФ, 2011-20 гг. (FBS)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Количество пользователей интернета в % от численности населения в РФ, 2014-20 гг. (IU)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Показатели, характеризующие расходы на ИКТ в субъектах РФ приведены по ежегодному рейтингу Cnews «Рейтинг ИКТ-затрат регионов РФ»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200" dirty="0">
                <a:solidFill>
                  <a:srgbClr val="A9D18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https://www.cnews.ru/tables/57cb8824909eb971407392b0a36bf75211b38123</a:t>
            </a:r>
            <a:endParaRPr lang="ru-RU" sz="1200" dirty="0">
              <a:solidFill>
                <a:srgbClr val="A9D18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Показатели, характеризующие инновационную активность в субъектах РФ приведены по данным Росстата: 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Уровень инновационной активности организаций (с 2010 г.), по 2021 г.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Удельный вес организаций, осуществлявших технологические инновации в отчетном году, в общем числе обследованных организаций (с 2010 г.), по 2021 г.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Объем инновационных товаров, работ, услуг (с 2010 г.), по 2021 г.</a:t>
            </a: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- Удельный вес инновационных товаров, работ, услуг в общем объеме отгруженных товаров, выполненных работ, услуг (с 2010 г.), по 2021 г.</a:t>
            </a:r>
          </a:p>
          <a:p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3. Методы исследования: для проверки выдвинутой гипотезы используется корреляционный анализ / p-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value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5%.</a:t>
            </a:r>
          </a:p>
        </p:txBody>
      </p:sp>
    </p:spTree>
    <p:extLst>
      <p:ext uri="{BB962C8B-B14F-4D97-AF65-F5344CB8AC3E}">
        <p14:creationId xmlns:p14="http://schemas.microsoft.com/office/powerpoint/2010/main" val="4106390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264316-722E-7FB7-8320-9DEACD70518F}"/>
              </a:ext>
            </a:extLst>
          </p:cNvPr>
          <p:cNvGrpSpPr/>
          <p:nvPr/>
        </p:nvGrpSpPr>
        <p:grpSpPr>
          <a:xfrm>
            <a:off x="593725" y="458182"/>
            <a:ext cx="1445740" cy="1445740"/>
            <a:chOff x="3350741" y="522591"/>
            <a:chExt cx="1445740" cy="144574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350741" y="522591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377513" y="842319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Object 6">
            <a:extLst>
              <a:ext uri="{FF2B5EF4-FFF2-40B4-BE49-F238E27FC236}">
                <a16:creationId xmlns:a16="http://schemas.microsoft.com/office/drawing/2014/main" id="{B2B4F787-3626-26C0-7888-B3012ECB16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9" t="9908" r="1187" b="1646"/>
          <a:stretch/>
        </p:blipFill>
        <p:spPr bwMode="auto">
          <a:xfrm>
            <a:off x="999264" y="2425699"/>
            <a:ext cx="3461956" cy="2152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550A4-2B89-E402-D094-D4D2BC597DD5}"/>
              </a:ext>
            </a:extLst>
          </p:cNvPr>
          <p:cNvSpPr txBox="1"/>
          <p:nvPr/>
        </p:nvSpPr>
        <p:spPr>
          <a:xfrm>
            <a:off x="3560761" y="13799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Диаграммы рассеивания между показателями развития ИКТ и расходами в субъектах РФ на ИКТ / 2018 / 2019 / 2020</a:t>
            </a: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AB4C6B55-A235-489F-5045-961833C51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" t="9724" r="1074" b="1632"/>
          <a:stretch/>
        </p:blipFill>
        <p:spPr bwMode="auto">
          <a:xfrm>
            <a:off x="4578350" y="2425699"/>
            <a:ext cx="3461957" cy="215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ject 8">
            <a:extLst>
              <a:ext uri="{FF2B5EF4-FFF2-40B4-BE49-F238E27FC236}">
                <a16:creationId xmlns:a16="http://schemas.microsoft.com/office/drawing/2014/main" id="{7E00AD18-5BAE-67A0-A681-3B6A86236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9" t="9908" r="1324" b="1630"/>
          <a:stretch/>
        </p:blipFill>
        <p:spPr bwMode="auto">
          <a:xfrm>
            <a:off x="8157437" y="2425698"/>
            <a:ext cx="3456199" cy="2152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327B1491-56F0-88DD-D791-4DB5545695BE}"/>
              </a:ext>
            </a:extLst>
          </p:cNvPr>
          <p:cNvSpPr/>
          <p:nvPr/>
        </p:nvSpPr>
        <p:spPr>
          <a:xfrm rot="5400000">
            <a:off x="6487661" y="-1907038"/>
            <a:ext cx="242201" cy="8067675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A74778-E456-F250-28F2-4CEB9F482151}"/>
              </a:ext>
            </a:extLst>
          </p:cNvPr>
          <p:cNvGrpSpPr/>
          <p:nvPr/>
        </p:nvGrpSpPr>
        <p:grpSpPr>
          <a:xfrm>
            <a:off x="531341" y="5309496"/>
            <a:ext cx="8889677" cy="1099812"/>
            <a:chOff x="641672" y="4806488"/>
            <a:chExt cx="8889677" cy="10998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2529A-0DF0-3CCD-B916-19A1173906AF}"/>
                </a:ext>
              </a:extLst>
            </p:cNvPr>
            <p:cNvSpPr txBox="1"/>
            <p:nvPr/>
          </p:nvSpPr>
          <p:spPr>
            <a:xfrm>
              <a:off x="641672" y="4848563"/>
              <a:ext cx="87118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Выводы: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во всех анализируемых интервалах времени наблюдается умеренная прямая (статистически значимая) связь между расходами на ИКТ в субъектах РФ и числом абонентов мобильной телефонной связи на 100 жителей в РФ (MCS)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во всех анализируемых интервалах времени наблюдается умеренная прямая (статистически значимая) связь между расходами на ИКТ в субъектах РФ и количеством пользователей интернета в % от численности населения в РФ (IU)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2EB8E01-5360-AE1A-7CCF-E2B5C4068424}"/>
                </a:ext>
              </a:extLst>
            </p:cNvPr>
            <p:cNvSpPr/>
            <p:nvPr/>
          </p:nvSpPr>
          <p:spPr>
            <a:xfrm>
              <a:off x="641672" y="4806488"/>
              <a:ext cx="8889677" cy="1099812"/>
            </a:xfrm>
            <a:prstGeom prst="rect">
              <a:avLst/>
            </a:prstGeom>
            <a:noFill/>
            <a:ln w="38100">
              <a:solidFill>
                <a:srgbClr val="A9D1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5644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7264316-722E-7FB7-8320-9DEACD70518F}"/>
              </a:ext>
            </a:extLst>
          </p:cNvPr>
          <p:cNvGrpSpPr/>
          <p:nvPr/>
        </p:nvGrpSpPr>
        <p:grpSpPr>
          <a:xfrm>
            <a:off x="593725" y="458182"/>
            <a:ext cx="1445740" cy="1445740"/>
            <a:chOff x="3350741" y="522591"/>
            <a:chExt cx="1445740" cy="144574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5BDED5C5-C2A9-3546-7E88-90506886C74C}"/>
                </a:ext>
              </a:extLst>
            </p:cNvPr>
            <p:cNvSpPr/>
            <p:nvPr/>
          </p:nvSpPr>
          <p:spPr>
            <a:xfrm>
              <a:off x="3350741" y="522591"/>
              <a:ext cx="1445740" cy="144574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DEE23-5C6D-D4F5-3DD3-20333406508C}"/>
                </a:ext>
              </a:extLst>
            </p:cNvPr>
            <p:cNvSpPr txBox="1"/>
            <p:nvPr/>
          </p:nvSpPr>
          <p:spPr>
            <a:xfrm>
              <a:off x="3377513" y="842319"/>
              <a:ext cx="13921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Цифровое неравенство (разрыв) / </a:t>
              </a:r>
              <a:r>
                <a:rPr lang="en-US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Digital Divide</a:t>
              </a:r>
              <a:endParaRPr lang="ru-RU" sz="12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A1550A4-2B89-E402-D094-D4D2BC597DD5}"/>
              </a:ext>
            </a:extLst>
          </p:cNvPr>
          <p:cNvSpPr txBox="1"/>
          <p:nvPr/>
        </p:nvSpPr>
        <p:spPr>
          <a:xfrm>
            <a:off x="3288106" y="1379980"/>
            <a:ext cx="6269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Диаграммы рассеивания между показателями инновационной активности в субъектах РФ и расходами на ИКТ/ 2018 / 2019 / 2020 / 2021</a:t>
            </a: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327B1491-56F0-88DD-D791-4DB5545695BE}"/>
              </a:ext>
            </a:extLst>
          </p:cNvPr>
          <p:cNvSpPr/>
          <p:nvPr/>
        </p:nvSpPr>
        <p:spPr>
          <a:xfrm rot="5400000">
            <a:off x="6206544" y="-2188154"/>
            <a:ext cx="242201" cy="8629907"/>
          </a:xfrm>
          <a:prstGeom prst="lef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A74778-E456-F250-28F2-4CEB9F482151}"/>
              </a:ext>
            </a:extLst>
          </p:cNvPr>
          <p:cNvGrpSpPr/>
          <p:nvPr/>
        </p:nvGrpSpPr>
        <p:grpSpPr>
          <a:xfrm>
            <a:off x="531341" y="5186532"/>
            <a:ext cx="8955559" cy="1385718"/>
            <a:chOff x="641672" y="5091414"/>
            <a:chExt cx="8955559" cy="13857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E2529A-0DF0-3CCD-B916-19A1173906AF}"/>
                </a:ext>
              </a:extLst>
            </p:cNvPr>
            <p:cNvSpPr txBox="1"/>
            <p:nvPr/>
          </p:nvSpPr>
          <p:spPr>
            <a:xfrm>
              <a:off x="641672" y="5092137"/>
              <a:ext cx="87118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Выводы: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во всех анализируемых интервалах времени наблюдается прямая (статистически значимая) связь между расходами на ИКТ в субъектах РФ и удельным весом организаций, осуществлявших технологические инновации 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во всех анализируемых интервалах времени наблюдается заметная прямая (статистически значимая) связь между расходами на ИКТ в субъектах РФ и объемом инновационных товаров, работ, услуг, создаваемых в субъектах РФ </a:t>
              </a:r>
            </a:p>
            <a:p>
              <a:r>
                <a:rPr lang="ru-RU" sz="1200" dirty="0">
                  <a:latin typeface="Segoe UI" panose="020B0502040204020203" pitchFamily="34" charset="0"/>
                  <a:cs typeface="Segoe UI" panose="020B0502040204020203" pitchFamily="34" charset="0"/>
                </a:rPr>
                <a:t>- статистически значимая зависимость между расходами на ИКТ в субъектах РФ и уровнем инновационной активности организаций в регионах присутствует только в 2018 году. 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2EB8E01-5360-AE1A-7CCF-E2B5C4068424}"/>
                </a:ext>
              </a:extLst>
            </p:cNvPr>
            <p:cNvSpPr/>
            <p:nvPr/>
          </p:nvSpPr>
          <p:spPr>
            <a:xfrm>
              <a:off x="641672" y="5091414"/>
              <a:ext cx="8955559" cy="1385717"/>
            </a:xfrm>
            <a:prstGeom prst="rect">
              <a:avLst/>
            </a:prstGeom>
            <a:noFill/>
            <a:ln w="38100">
              <a:solidFill>
                <a:srgbClr val="A9D1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6046FD-DCFD-42CB-28E0-98239BED1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500008"/>
            <a:ext cx="2743200" cy="20576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E96F12-EFED-A02A-3F13-8A075A7C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74" y="2500008"/>
            <a:ext cx="2742237" cy="2056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2FF2FE-5993-E627-C849-7C3DB1C03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185" y="2499286"/>
            <a:ext cx="2743200" cy="20576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B267CA-9477-BFF2-3DBE-49E3565FF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096" y="2483029"/>
            <a:ext cx="2742237" cy="2056897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F265956-F8D5-78A1-F8AF-D8F773FE5A2B}"/>
              </a:ext>
            </a:extLst>
          </p:cNvPr>
          <p:cNvSpPr/>
          <p:nvPr/>
        </p:nvSpPr>
        <p:spPr>
          <a:xfrm>
            <a:off x="10123426" y="458182"/>
            <a:ext cx="1445740" cy="144574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1552D59-8C55-177B-3E36-6417C271D086}"/>
              </a:ext>
            </a:extLst>
          </p:cNvPr>
          <p:cNvCxnSpPr>
            <a:cxnSpLocks/>
          </p:cNvCxnSpPr>
          <p:nvPr/>
        </p:nvCxnSpPr>
        <p:spPr>
          <a:xfrm>
            <a:off x="9557145" y="1193409"/>
            <a:ext cx="372270" cy="0"/>
          </a:xfrm>
          <a:prstGeom prst="straightConnector1">
            <a:avLst/>
          </a:prstGeom>
          <a:ln w="76200">
            <a:solidFill>
              <a:srgbClr val="A9D18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E45BD50-3834-5AE9-EA6E-A93C012D4621}"/>
              </a:ext>
            </a:extLst>
          </p:cNvPr>
          <p:cNvSpPr txBox="1"/>
          <p:nvPr/>
        </p:nvSpPr>
        <p:spPr>
          <a:xfrm>
            <a:off x="10147109" y="805709"/>
            <a:ext cx="13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Эффективность региональных инновационных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751992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1774</Words>
  <Application>Microsoft Office PowerPoint</Application>
  <PresentationFormat>Широкоэкранный</PresentationFormat>
  <Paragraphs>113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TLW FTW</dc:creator>
  <cp:lastModifiedBy>Светлана</cp:lastModifiedBy>
  <cp:revision>4</cp:revision>
  <dcterms:created xsi:type="dcterms:W3CDTF">2022-12-05T07:57:28Z</dcterms:created>
  <dcterms:modified xsi:type="dcterms:W3CDTF">2022-12-08T11:28:18Z</dcterms:modified>
</cp:coreProperties>
</file>