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372" r:id="rId3"/>
    <p:sldId id="324" r:id="rId4"/>
    <p:sldId id="343" r:id="rId5"/>
    <p:sldId id="374" r:id="rId6"/>
    <p:sldId id="375" r:id="rId7"/>
    <p:sldId id="377" r:id="rId8"/>
    <p:sldId id="338" r:id="rId9"/>
    <p:sldId id="362" r:id="rId10"/>
    <p:sldId id="328" r:id="rId11"/>
    <p:sldId id="369" r:id="rId12"/>
    <p:sldId id="329" r:id="rId13"/>
    <p:sldId id="339" r:id="rId14"/>
    <p:sldId id="330" r:id="rId15"/>
    <p:sldId id="340" r:id="rId16"/>
    <p:sldId id="341" r:id="rId17"/>
    <p:sldId id="331" r:id="rId18"/>
    <p:sldId id="332" r:id="rId19"/>
    <p:sldId id="356" r:id="rId20"/>
    <p:sldId id="378" r:id="rId21"/>
    <p:sldId id="342" r:id="rId22"/>
    <p:sldId id="346" r:id="rId23"/>
    <p:sldId id="370" r:id="rId24"/>
    <p:sldId id="347" r:id="rId25"/>
    <p:sldId id="351" r:id="rId26"/>
    <p:sldId id="352" r:id="rId27"/>
    <p:sldId id="348" r:id="rId28"/>
    <p:sldId id="349" r:id="rId29"/>
    <p:sldId id="350" r:id="rId30"/>
    <p:sldId id="353" r:id="rId31"/>
    <p:sldId id="312" r:id="rId32"/>
    <p:sldId id="327" r:id="rId33"/>
    <p:sldId id="314" r:id="rId34"/>
    <p:sldId id="333" r:id="rId35"/>
    <p:sldId id="316" r:id="rId36"/>
    <p:sldId id="308" r:id="rId37"/>
    <p:sldId id="379" r:id="rId38"/>
    <p:sldId id="386" r:id="rId39"/>
    <p:sldId id="380" r:id="rId40"/>
    <p:sldId id="381" r:id="rId41"/>
    <p:sldId id="382" r:id="rId42"/>
    <p:sldId id="383" r:id="rId43"/>
    <p:sldId id="384" r:id="rId44"/>
    <p:sldId id="385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328DCAA-E375-4942-98ED-1D2789BBEF0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7%D0%B8%D0%BD#cite_note-autogenerated1-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4%D1%80%D0%B0%D0%BD%D1%86%D1%83%D0%B7%D1%81%D0%BA%D0%B8%D0%B9_%D1%8F%D0%B7%D1%8B%D0%BA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6128" y="408372"/>
            <a:ext cx="8260672" cy="12204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</a:rPr>
              <a:t>Этикет. Деловое общение, корреспонденция, поведение  в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профессиональной </a:t>
            </a:r>
            <a:r>
              <a:rPr lang="ru-RU" sz="2400" b="1" dirty="0">
                <a:solidFill>
                  <a:srgbClr val="002060"/>
                </a:solidFill>
              </a:rPr>
              <a:t>карьере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en-US" sz="2700" b="1" dirty="0" smtClean="0">
                <a:solidFill>
                  <a:srgbClr val="002060"/>
                </a:solidFill>
              </a:rPr>
              <a:t/>
            </a:r>
            <a:br>
              <a:rPr lang="en-US" sz="2700" b="1" dirty="0" smtClean="0">
                <a:solidFill>
                  <a:srgbClr val="002060"/>
                </a:solidFill>
              </a:rPr>
            </a:br>
            <a:r>
              <a:rPr lang="ru-RU" sz="1800" b="1" i="1" dirty="0" err="1" smtClean="0">
                <a:solidFill>
                  <a:srgbClr val="002060"/>
                </a:solidFill>
              </a:rPr>
              <a:t>ниу</a:t>
            </a:r>
            <a:r>
              <a:rPr lang="ru-RU" sz="1800" b="1" i="1" dirty="0" smtClean="0">
                <a:solidFill>
                  <a:srgbClr val="002060"/>
                </a:solidFill>
              </a:rPr>
              <a:t> 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вшэ</a:t>
            </a:r>
            <a:r>
              <a:rPr lang="ru-RU" sz="1800" b="1" i="1" dirty="0" smtClean="0">
                <a:solidFill>
                  <a:srgbClr val="002060"/>
                </a:solidFill>
              </a:rPr>
              <a:t>,  19.01.17</a:t>
            </a:r>
            <a: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18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Tx/>
              <a:buNone/>
            </a:pPr>
            <a:endParaRPr lang="ru-RU" altLang="ru-RU" sz="26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ru-RU" altLang="ru-RU" sz="2600" b="1" i="1" dirty="0">
                <a:solidFill>
                  <a:srgbClr val="002060"/>
                </a:solidFill>
              </a:rPr>
              <a:t> </a:t>
            </a:r>
            <a:r>
              <a:rPr lang="ru-RU" altLang="ru-RU" sz="2600" b="1" i="1" dirty="0" smtClean="0">
                <a:solidFill>
                  <a:srgbClr val="002060"/>
                </a:solidFill>
              </a:rPr>
              <a:t>              Портанский Алексей Павлович,</a:t>
            </a:r>
          </a:p>
          <a:p>
            <a:pPr algn="just">
              <a:buFontTx/>
              <a:buNone/>
            </a:pPr>
            <a:r>
              <a:rPr lang="ru-RU" altLang="ru-RU" sz="1800" b="1" i="1" dirty="0" smtClean="0">
                <a:solidFill>
                  <a:srgbClr val="002060"/>
                </a:solidFill>
              </a:rPr>
              <a:t>Профессор НИУ ВШЭ, ведущий научный сотрудник ИМЭМО РАН</a:t>
            </a:r>
            <a:endParaRPr lang="en-US" altLang="ru-RU" sz="18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800" b="1" i="1" dirty="0" smtClean="0">
                <a:solidFill>
                  <a:srgbClr val="002060"/>
                </a:solidFill>
              </a:rPr>
              <a:t>            </a:t>
            </a:r>
          </a:p>
          <a:p>
            <a:pPr algn="just">
              <a:buFontTx/>
              <a:buNone/>
            </a:pPr>
            <a:r>
              <a:rPr lang="ru-RU" altLang="ru-RU" sz="2800" b="1" i="1" dirty="0" smtClean="0">
                <a:solidFill>
                  <a:schemeClr val="accent2"/>
                </a:solidFill>
              </a:rPr>
              <a:t>                 </a:t>
            </a:r>
            <a:r>
              <a:rPr lang="en-US" altLang="ru-RU" sz="2800" b="1" i="1" dirty="0" smtClean="0">
                <a:solidFill>
                  <a:schemeClr val="accent2"/>
                </a:solidFill>
              </a:rPr>
              <a:t> </a:t>
            </a:r>
            <a:r>
              <a:rPr lang="en-US" altLang="ru-RU" sz="2200" b="1" i="1" dirty="0" smtClean="0">
                <a:solidFill>
                  <a:srgbClr val="002060"/>
                </a:solidFill>
              </a:rPr>
              <a:t>Prof.  Alexey  Portanskiy</a:t>
            </a:r>
            <a:endParaRPr lang="ru-RU" altLang="ru-RU" sz="22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ru-RU" altLang="ru-RU" sz="2000" b="1" i="1" dirty="0" smtClean="0">
                <a:solidFill>
                  <a:srgbClr val="002060"/>
                </a:solidFill>
              </a:rPr>
              <a:t>     </a:t>
            </a:r>
            <a:r>
              <a:rPr lang="en-US" altLang="ru-RU" sz="1800" b="1" i="1" dirty="0" smtClean="0">
                <a:solidFill>
                  <a:srgbClr val="002060"/>
                </a:solidFill>
              </a:rPr>
              <a:t>Higher School of Economics (University) Moscow,  IMEMO </a:t>
            </a:r>
            <a:r>
              <a:rPr lang="en-US" altLang="ru-RU" sz="2000" b="1" i="1" dirty="0" smtClean="0">
                <a:solidFill>
                  <a:srgbClr val="002060"/>
                </a:solidFill>
              </a:rPr>
              <a:t>RAS</a:t>
            </a:r>
            <a:r>
              <a:rPr lang="ru-RU" altLang="ru-RU" sz="2000" b="1" i="1" dirty="0" smtClean="0">
                <a:solidFill>
                  <a:srgbClr val="002060"/>
                </a:solidFill>
              </a:rPr>
              <a:t> </a:t>
            </a:r>
            <a:endParaRPr lang="en-US" altLang="ru-RU" sz="20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endParaRPr lang="ru-RU" altLang="ru-RU" sz="28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000" b="1" i="1" dirty="0" smtClean="0">
                <a:solidFill>
                  <a:srgbClr val="002060"/>
                </a:solidFill>
              </a:rPr>
              <a:t>                          </a:t>
            </a:r>
            <a:r>
              <a:rPr lang="ru-RU" altLang="ru-RU" sz="2000" b="1" i="1" dirty="0" smtClean="0">
                <a:solidFill>
                  <a:srgbClr val="002060"/>
                </a:solidFill>
              </a:rPr>
              <a:t>    </a:t>
            </a:r>
            <a:r>
              <a:rPr lang="en-US" altLang="ru-RU" sz="2000" b="1" i="1" dirty="0" smtClean="0">
                <a:solidFill>
                  <a:srgbClr val="002060"/>
                </a:solidFill>
              </a:rPr>
              <a:t> portanskiy@gmal.com</a:t>
            </a:r>
            <a:endParaRPr lang="ru-RU" altLang="ru-RU" sz="20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000" b="1" i="1" dirty="0" smtClean="0">
                <a:solidFill>
                  <a:srgbClr val="002060"/>
                </a:solidFill>
              </a:rPr>
              <a:t>                              </a:t>
            </a:r>
            <a:endParaRPr lang="ru-RU" altLang="ru-RU" sz="2000" b="1" i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26737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Речевой этикет в дореволюционной  России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fontAlgn="base">
              <a:buNone/>
            </a:pP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Обращение  </a:t>
            </a:r>
            <a:r>
              <a:rPr lang="ru-RU" sz="1800" b="1" dirty="0">
                <a:solidFill>
                  <a:srgbClr val="002060"/>
                </a:solidFill>
              </a:rPr>
              <a:t>к лицам, имеющим чины, было строго регламентировано и называлось титулом</a:t>
            </a:r>
            <a:r>
              <a:rPr lang="ru-RU" sz="1800" b="1" dirty="0" smtClean="0">
                <a:solidFill>
                  <a:srgbClr val="002060"/>
                </a:solidFill>
              </a:rPr>
              <a:t>. 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Эти титулы должны </a:t>
            </a:r>
            <a:r>
              <a:rPr lang="ru-RU" sz="1800" b="1" dirty="0">
                <a:solidFill>
                  <a:srgbClr val="002060"/>
                </a:solidFill>
              </a:rPr>
              <a:t>были знать все холопы, как «ОТЧЕ НАШ</a:t>
            </a:r>
            <a:r>
              <a:rPr lang="ru-RU" sz="1800" b="1" dirty="0" smtClean="0">
                <a:solidFill>
                  <a:srgbClr val="002060"/>
                </a:solidFill>
              </a:rPr>
              <a:t>», иначе… Подданные </a:t>
            </a:r>
            <a:r>
              <a:rPr lang="ru-RU" sz="1800" b="1" dirty="0">
                <a:solidFill>
                  <a:srgbClr val="002060"/>
                </a:solidFill>
              </a:rPr>
              <a:t>русского государя непременно наказывались за </a:t>
            </a:r>
            <a:r>
              <a:rPr lang="ru-RU" sz="1800" b="1" dirty="0" smtClean="0">
                <a:solidFill>
                  <a:srgbClr val="002060"/>
                </a:solidFill>
              </a:rPr>
              <a:t>приписки </a:t>
            </a:r>
            <a:r>
              <a:rPr lang="ru-RU" sz="1800" b="1" dirty="0">
                <a:solidFill>
                  <a:srgbClr val="002060"/>
                </a:solidFill>
              </a:rPr>
              <a:t>царского титула.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96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Речевой этикет в дореволюционной  России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fontAlgn="base">
              <a:buNone/>
            </a:pPr>
            <a:r>
              <a:rPr lang="ru-RU" sz="2000" b="1" dirty="0">
                <a:solidFill>
                  <a:srgbClr val="002060"/>
                </a:solidFill>
              </a:rPr>
              <a:t>Дворянский этикет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800" dirty="0">
                <a:solidFill>
                  <a:srgbClr val="002060"/>
                </a:solidFill>
              </a:rPr>
              <a:t>Использовались такие формулы титулования: 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уважительным </a:t>
            </a:r>
            <a:r>
              <a:rPr lang="ru-RU" sz="1800" dirty="0">
                <a:solidFill>
                  <a:srgbClr val="002060"/>
                </a:solidFill>
              </a:rPr>
              <a:t>и официальным обращением было 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«</a:t>
            </a:r>
            <a:r>
              <a:rPr lang="ru-RU" sz="1800" b="1" u="sng" dirty="0">
                <a:solidFill>
                  <a:srgbClr val="002060"/>
                </a:solidFill>
              </a:rPr>
              <a:t>милостивый государь</a:t>
            </a:r>
            <a:r>
              <a:rPr lang="ru-RU" sz="1800" b="1" dirty="0">
                <a:solidFill>
                  <a:srgbClr val="002060"/>
                </a:solidFill>
              </a:rPr>
              <a:t>,  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u="sng" dirty="0" smtClean="0">
                <a:solidFill>
                  <a:srgbClr val="002060"/>
                </a:solidFill>
              </a:rPr>
              <a:t>милостивая </a:t>
            </a:r>
            <a:r>
              <a:rPr lang="ru-RU" sz="1800" b="1" u="sng" dirty="0">
                <a:solidFill>
                  <a:srgbClr val="002060"/>
                </a:solidFill>
              </a:rPr>
              <a:t>государыня».</a:t>
            </a:r>
            <a:r>
              <a:rPr lang="ru-RU" sz="1800" dirty="0">
                <a:solidFill>
                  <a:srgbClr val="002060"/>
                </a:solidFill>
              </a:rPr>
              <a:t>  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Так </a:t>
            </a:r>
            <a:r>
              <a:rPr lang="ru-RU" sz="1800" dirty="0">
                <a:solidFill>
                  <a:srgbClr val="002060"/>
                </a:solidFill>
              </a:rPr>
              <a:t>обращались к незнакомым людям, либо при внезапном охлаждении или обострении отношений. Кроме того, с таких обращений начинались все служебные документы.</a:t>
            </a:r>
          </a:p>
          <a:p>
            <a:pPr marL="114300" indent="0" fontAlgn="base"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800" dirty="0">
                <a:solidFill>
                  <a:srgbClr val="002060"/>
                </a:solidFill>
              </a:rPr>
              <a:t>Затем первый слог был отброшен, и появились </a:t>
            </a:r>
            <a:r>
              <a:rPr lang="en-US" sz="1800" dirty="0" smtClean="0">
                <a:solidFill>
                  <a:srgbClr val="002060"/>
                </a:solidFill>
              </a:rPr>
              <a:t>-</a:t>
            </a:r>
            <a:endParaRPr lang="en-US" sz="1800" dirty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800" dirty="0">
                <a:solidFill>
                  <a:srgbClr val="002060"/>
                </a:solidFill>
              </a:rPr>
              <a:t> </a:t>
            </a:r>
            <a:r>
              <a:rPr lang="ru-RU" sz="1800" b="1" dirty="0">
                <a:solidFill>
                  <a:srgbClr val="002060"/>
                </a:solidFill>
              </a:rPr>
              <a:t>«сударь, сударыня»</a:t>
            </a:r>
            <a:r>
              <a:rPr lang="ru-RU" sz="1800" dirty="0">
                <a:solidFill>
                  <a:srgbClr val="002060"/>
                </a:solidFill>
              </a:rPr>
              <a:t>. 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Так </a:t>
            </a:r>
            <a:r>
              <a:rPr lang="ru-RU" sz="1800" dirty="0">
                <a:solidFill>
                  <a:srgbClr val="002060"/>
                </a:solidFill>
              </a:rPr>
              <a:t>стали обращаться к людям  имущим и образованным, как правило, незнакомым.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346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Речевой этикет в дореволюционной  России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fontAlgn="base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Правила </a:t>
            </a:r>
            <a:r>
              <a:rPr lang="ru-RU" sz="1800" b="1" dirty="0">
                <a:solidFill>
                  <a:srgbClr val="002060"/>
                </a:solidFill>
              </a:rPr>
              <a:t>обращения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служебной среде (гражданской и военной</a:t>
            </a:r>
            <a:r>
              <a:rPr lang="ru-RU" sz="1800" b="1" dirty="0" smtClean="0">
                <a:solidFill>
                  <a:srgbClr val="002060"/>
                </a:solidFill>
              </a:rPr>
              <a:t>):</a:t>
            </a:r>
            <a:r>
              <a:rPr lang="ru-RU" sz="1800" b="1" dirty="0">
                <a:solidFill>
                  <a:srgbClr val="002060"/>
                </a:solidFill>
              </a:rPr>
              <a:t> 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От </a:t>
            </a:r>
            <a:r>
              <a:rPr lang="ru-RU" sz="1600" b="1" dirty="0">
                <a:solidFill>
                  <a:srgbClr val="002060"/>
                </a:solidFill>
              </a:rPr>
              <a:t>младшего по чину и званию требовалось обращение к старшему </a:t>
            </a:r>
            <a:r>
              <a:rPr lang="ru-RU" sz="1600" b="1" dirty="0" smtClean="0">
                <a:solidFill>
                  <a:srgbClr val="002060"/>
                </a:solidFill>
              </a:rPr>
              <a:t>по </a:t>
            </a:r>
            <a:r>
              <a:rPr lang="ru-RU" sz="1600" b="1" dirty="0">
                <a:solidFill>
                  <a:srgbClr val="002060"/>
                </a:solidFill>
              </a:rPr>
              <a:t>– </a:t>
            </a:r>
            <a:r>
              <a:rPr lang="ru-RU" sz="1600" b="1" dirty="0" smtClean="0">
                <a:solidFill>
                  <a:srgbClr val="002060"/>
                </a:solidFill>
              </a:rPr>
              <a:t>от</a:t>
            </a:r>
            <a:r>
              <a:rPr lang="en-US" sz="1600" b="1" dirty="0" smtClean="0">
                <a:solidFill>
                  <a:srgbClr val="002060"/>
                </a:solidFill>
              </a:rPr>
              <a:t>  </a:t>
            </a:r>
          </a:p>
          <a:p>
            <a:pPr marL="114300" indent="0" fontAlgn="base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«</a:t>
            </a:r>
            <a:r>
              <a:rPr lang="ru-RU" sz="1600" b="1" u="sng" dirty="0">
                <a:solidFill>
                  <a:srgbClr val="002060"/>
                </a:solidFill>
              </a:rPr>
              <a:t>Вашего благородия</a:t>
            </a:r>
            <a:r>
              <a:rPr lang="ru-RU" sz="1600" b="1" dirty="0" smtClean="0">
                <a:solidFill>
                  <a:srgbClr val="002060"/>
                </a:solidFill>
              </a:rPr>
              <a:t>»</a:t>
            </a:r>
            <a:r>
              <a:rPr lang="en-US" sz="1600" b="1" dirty="0" smtClean="0">
                <a:solidFill>
                  <a:srgbClr val="002060"/>
                </a:solidFill>
              </a:rPr>
              <a:t>     </a:t>
            </a:r>
            <a:r>
              <a:rPr lang="ru-RU" sz="1600" b="1" dirty="0" smtClean="0">
                <a:solidFill>
                  <a:srgbClr val="002060"/>
                </a:solidFill>
              </a:rPr>
              <a:t> до</a:t>
            </a:r>
            <a:r>
              <a:rPr lang="en-US" sz="1600" b="1" dirty="0" smtClean="0">
                <a:solidFill>
                  <a:srgbClr val="002060"/>
                </a:solidFill>
              </a:rPr>
              <a:t> 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«</a:t>
            </a:r>
            <a:r>
              <a:rPr lang="ru-RU" sz="1600" b="1" u="sng" dirty="0">
                <a:solidFill>
                  <a:srgbClr val="002060"/>
                </a:solidFill>
              </a:rPr>
              <a:t>Вашего высокопревосходительства</a:t>
            </a:r>
            <a:r>
              <a:rPr lang="ru-RU" sz="1600" b="1" dirty="0" smtClean="0">
                <a:solidFill>
                  <a:srgbClr val="002060"/>
                </a:solidFill>
              </a:rPr>
              <a:t>». </a:t>
            </a:r>
          </a:p>
          <a:p>
            <a:pPr marL="114300" indent="0" fontAlgn="base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600" b="1" u="sng" dirty="0">
                <a:solidFill>
                  <a:srgbClr val="002060"/>
                </a:solidFill>
              </a:rPr>
              <a:t>«Ваше императорское </a:t>
            </a:r>
            <a:r>
              <a:rPr lang="ru-RU" sz="1600" b="1" u="sng" dirty="0" smtClean="0">
                <a:solidFill>
                  <a:srgbClr val="002060"/>
                </a:solidFill>
              </a:rPr>
              <a:t>величество» </a:t>
            </a:r>
            <a:r>
              <a:rPr lang="ru-RU" sz="1600" b="1" dirty="0" smtClean="0">
                <a:solidFill>
                  <a:srgbClr val="002060"/>
                </a:solidFill>
              </a:rPr>
              <a:t>-  </a:t>
            </a:r>
            <a:r>
              <a:rPr lang="ru-RU" sz="1600" b="1" dirty="0">
                <a:solidFill>
                  <a:srgbClr val="002060"/>
                </a:solidFill>
              </a:rPr>
              <a:t>к императору и его </a:t>
            </a:r>
            <a:r>
              <a:rPr lang="ru-RU" sz="1600" b="1" dirty="0" smtClean="0">
                <a:solidFill>
                  <a:srgbClr val="002060"/>
                </a:solidFill>
              </a:rPr>
              <a:t>жене;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 «Ваше императорским </a:t>
            </a:r>
            <a:r>
              <a:rPr lang="ru-RU" sz="1600" b="1" u="sng" dirty="0">
                <a:solidFill>
                  <a:srgbClr val="002060"/>
                </a:solidFill>
              </a:rPr>
              <a:t>высочеством</a:t>
            </a:r>
            <a:r>
              <a:rPr lang="ru-RU" sz="1600" b="1" dirty="0" smtClean="0">
                <a:solidFill>
                  <a:srgbClr val="002060"/>
                </a:solidFill>
              </a:rPr>
              <a:t>» - к великим князьям </a:t>
            </a:r>
            <a:r>
              <a:rPr lang="ru-RU" sz="1600" b="1" dirty="0">
                <a:solidFill>
                  <a:srgbClr val="002060"/>
                </a:solidFill>
              </a:rPr>
              <a:t>(</a:t>
            </a:r>
            <a:r>
              <a:rPr lang="ru-RU" sz="1600" b="1" dirty="0" smtClean="0">
                <a:solidFill>
                  <a:srgbClr val="002060"/>
                </a:solidFill>
              </a:rPr>
              <a:t>близким родственникам </a:t>
            </a:r>
            <a:r>
              <a:rPr lang="ru-RU" sz="1600" b="1" dirty="0">
                <a:solidFill>
                  <a:srgbClr val="002060"/>
                </a:solidFill>
              </a:rPr>
              <a:t>императора и его жены) </a:t>
            </a:r>
            <a:r>
              <a:rPr lang="ru-RU" sz="1600" b="1" dirty="0" smtClean="0">
                <a:solidFill>
                  <a:srgbClr val="002060"/>
                </a:solidFill>
              </a:rPr>
              <a:t>Часто </a:t>
            </a:r>
            <a:r>
              <a:rPr lang="ru-RU" sz="1600" b="1" dirty="0">
                <a:solidFill>
                  <a:srgbClr val="002060"/>
                </a:solidFill>
              </a:rPr>
              <a:t>прилагательное «императорское» </a:t>
            </a:r>
            <a:r>
              <a:rPr lang="ru-RU" sz="1600" b="1" dirty="0" smtClean="0">
                <a:solidFill>
                  <a:srgbClr val="002060"/>
                </a:solidFill>
              </a:rPr>
              <a:t>опускалось;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«</a:t>
            </a:r>
            <a:r>
              <a:rPr lang="ru-RU" sz="1600" b="1" u="sng" dirty="0">
                <a:solidFill>
                  <a:srgbClr val="002060"/>
                </a:solidFill>
              </a:rPr>
              <a:t>Ваше </a:t>
            </a:r>
            <a:r>
              <a:rPr lang="ru-RU" sz="1600" b="1" u="sng" dirty="0" smtClean="0">
                <a:solidFill>
                  <a:srgbClr val="002060"/>
                </a:solidFill>
              </a:rPr>
              <a:t>сиятельство» </a:t>
            </a:r>
            <a:r>
              <a:rPr lang="ru-RU" sz="1600" b="1" dirty="0" smtClean="0">
                <a:solidFill>
                  <a:srgbClr val="002060"/>
                </a:solidFill>
              </a:rPr>
              <a:t>- к князьям, </a:t>
            </a:r>
            <a:r>
              <a:rPr lang="ru-RU" sz="1600" b="1" dirty="0">
                <a:solidFill>
                  <a:srgbClr val="002060"/>
                </a:solidFill>
              </a:rPr>
              <a:t>не </a:t>
            </a:r>
            <a:r>
              <a:rPr lang="ru-RU" sz="1600" b="1" dirty="0" smtClean="0">
                <a:solidFill>
                  <a:srgbClr val="002060"/>
                </a:solidFill>
              </a:rPr>
              <a:t>принадлежавшим </a:t>
            </a:r>
            <a:r>
              <a:rPr lang="ru-RU" sz="1600" b="1" dirty="0">
                <a:solidFill>
                  <a:srgbClr val="002060"/>
                </a:solidFill>
              </a:rPr>
              <a:t>к царствующему дому, и </a:t>
            </a:r>
            <a:r>
              <a:rPr lang="ru-RU" sz="1600" b="1" dirty="0" smtClean="0">
                <a:solidFill>
                  <a:srgbClr val="002060"/>
                </a:solidFill>
              </a:rPr>
              <a:t>графам их женам </a:t>
            </a:r>
            <a:r>
              <a:rPr lang="ru-RU" sz="1600" b="1" dirty="0">
                <a:solidFill>
                  <a:srgbClr val="002060"/>
                </a:solidFill>
              </a:rPr>
              <a:t>и </a:t>
            </a:r>
            <a:r>
              <a:rPr lang="ru-RU" sz="1600" b="1" dirty="0" smtClean="0">
                <a:solidFill>
                  <a:srgbClr val="002060"/>
                </a:solidFill>
              </a:rPr>
              <a:t>незамужним дочерям; 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«Ваша светлость» </a:t>
            </a:r>
            <a:r>
              <a:rPr lang="en-US" sz="1600" b="1" u="sng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- к  светлейшим князьям.</a:t>
            </a:r>
          </a:p>
          <a:p>
            <a:pPr marL="114300" indent="0" fontAlgn="base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75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Речевой этикет в дореволюционной  России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fontAlgn="base">
              <a:buNone/>
            </a:pP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Вышестоящие </a:t>
            </a:r>
            <a:r>
              <a:rPr lang="ru-RU" sz="1800" b="1" dirty="0">
                <a:solidFill>
                  <a:srgbClr val="002060"/>
                </a:solidFill>
              </a:rPr>
              <a:t>по службе обращались к подчиненным со словом «господин» с добавлением фамилии либо чина (должности).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Люди</a:t>
            </a:r>
            <a:r>
              <a:rPr lang="ru-RU" sz="1800" b="1" dirty="0">
                <a:solidFill>
                  <a:srgbClr val="002060"/>
                </a:solidFill>
              </a:rPr>
              <a:t>, равные по титулу, обращались друг к другу без формулы титулования (</a:t>
            </a:r>
            <a:r>
              <a:rPr lang="ru-RU" sz="1800" dirty="0">
                <a:solidFill>
                  <a:srgbClr val="002060"/>
                </a:solidFill>
              </a:rPr>
              <a:t>например, «Послушай, граф</a:t>
            </a:r>
            <a:r>
              <a:rPr lang="ru-RU" sz="1800" dirty="0" smtClean="0">
                <a:solidFill>
                  <a:srgbClr val="002060"/>
                </a:solidFill>
              </a:rPr>
              <a:t>…»</a:t>
            </a:r>
            <a:r>
              <a:rPr lang="en-US" sz="1800" b="1" dirty="0" smtClean="0">
                <a:solidFill>
                  <a:srgbClr val="002060"/>
                </a:solidFill>
              </a:rPr>
              <a:t>) 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800" b="1" dirty="0">
                <a:solidFill>
                  <a:srgbClr val="002060"/>
                </a:solidFill>
              </a:rPr>
              <a:t>Простолюдины, которые не знали чинов и знаков различия, использовали такие обращения, как </a:t>
            </a:r>
            <a:r>
              <a:rPr lang="ru-RU" sz="1800" b="1" dirty="0" smtClean="0">
                <a:solidFill>
                  <a:srgbClr val="002060"/>
                </a:solidFill>
              </a:rPr>
              <a:t>«барин», «барыня», «батюшка», «матушка», «сударь», «сударыня</a:t>
            </a:r>
            <a:r>
              <a:rPr lang="ru-RU" sz="1800" b="1" dirty="0">
                <a:solidFill>
                  <a:srgbClr val="002060"/>
                </a:solidFill>
              </a:rPr>
              <a:t>, к девицам – </a:t>
            </a:r>
            <a:r>
              <a:rPr lang="ru-RU" sz="1800" b="1" dirty="0" smtClean="0">
                <a:solidFill>
                  <a:srgbClr val="002060"/>
                </a:solidFill>
              </a:rPr>
              <a:t>«барышня». 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А </a:t>
            </a:r>
            <a:r>
              <a:rPr lang="ru-RU" sz="1800" b="1" dirty="0">
                <a:solidFill>
                  <a:srgbClr val="002060"/>
                </a:solidFill>
              </a:rPr>
              <a:t>наиболее почтительной формой обращения к барину, независимо от его чина, было «Ваше благородие».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40616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Речевой этикет в дореволюционной  России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dirty="0">
                <a:solidFill>
                  <a:srgbClr val="002060"/>
                </a:solidFill>
              </a:rPr>
              <a:t>Воинский этикет</a:t>
            </a:r>
            <a:r>
              <a:rPr lang="ru-RU" dirty="0">
                <a:solidFill>
                  <a:srgbClr val="002060"/>
                </a:solidFill>
              </a:rPr>
              <a:t>. </a:t>
            </a:r>
            <a:endParaRPr lang="ru-RU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Система </a:t>
            </a:r>
            <a:r>
              <a:rPr lang="ru-RU" sz="1600" b="1" dirty="0">
                <a:solidFill>
                  <a:srgbClr val="002060"/>
                </a:solidFill>
              </a:rPr>
              <a:t>обращений соответствовала системе воинских званий.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Ваше Высокопревосходительство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smtClean="0">
                <a:solidFill>
                  <a:srgbClr val="002060"/>
                </a:solidFill>
              </a:rPr>
              <a:t>- к полным </a:t>
            </a:r>
            <a:r>
              <a:rPr lang="ru-RU" sz="1600" b="1" dirty="0">
                <a:solidFill>
                  <a:srgbClr val="002060"/>
                </a:solidFill>
              </a:rPr>
              <a:t>генералам </a:t>
            </a:r>
          </a:p>
          <a:p>
            <a:pPr marL="114300" indent="0">
              <a:buNone/>
            </a:pPr>
            <a:r>
              <a:rPr lang="ru-RU" sz="1600" b="1" u="sng" dirty="0">
                <a:solidFill>
                  <a:srgbClr val="002060"/>
                </a:solidFill>
              </a:rPr>
              <a:t>Ваше </a:t>
            </a:r>
            <a:r>
              <a:rPr lang="ru-RU" sz="1600" b="1" u="sng" dirty="0" smtClean="0">
                <a:solidFill>
                  <a:srgbClr val="002060"/>
                </a:solidFill>
              </a:rPr>
              <a:t>Превосходительство </a:t>
            </a:r>
            <a:r>
              <a:rPr lang="ru-RU" sz="1600" b="1" dirty="0" smtClean="0">
                <a:solidFill>
                  <a:srgbClr val="002060"/>
                </a:solidFill>
              </a:rPr>
              <a:t>– к  генерал-лейтенантам </a:t>
            </a:r>
            <a:r>
              <a:rPr lang="ru-RU" sz="1600" b="1" dirty="0">
                <a:solidFill>
                  <a:srgbClr val="002060"/>
                </a:solidFill>
              </a:rPr>
              <a:t>и </a:t>
            </a:r>
            <a:r>
              <a:rPr lang="ru-RU" sz="1600" b="1" dirty="0" smtClean="0">
                <a:solidFill>
                  <a:srgbClr val="002060"/>
                </a:solidFill>
              </a:rPr>
              <a:t>генерал-майорам</a:t>
            </a:r>
            <a:r>
              <a:rPr lang="ru-RU" sz="1600" b="1" dirty="0">
                <a:solidFill>
                  <a:srgbClr val="002060"/>
                </a:solidFill>
              </a:rPr>
              <a:t>.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Начальников </a:t>
            </a:r>
            <a:r>
              <a:rPr lang="ru-RU" sz="1600" b="1" dirty="0">
                <a:solidFill>
                  <a:srgbClr val="002060"/>
                </a:solidFill>
              </a:rPr>
              <a:t>и старших из штаб- и обер-офицеров </a:t>
            </a:r>
            <a:r>
              <a:rPr lang="ru-RU" sz="1600" b="1" dirty="0" smtClean="0">
                <a:solidFill>
                  <a:srgbClr val="002060"/>
                </a:solidFill>
              </a:rPr>
              <a:t>           офицеры</a:t>
            </a:r>
            <a:r>
              <a:rPr lang="ru-RU" sz="1600" b="1" dirty="0">
                <a:solidFill>
                  <a:srgbClr val="002060"/>
                </a:solidFill>
              </a:rPr>
              <a:t>, подпрапорщики и кандидаты на классную должность </a:t>
            </a:r>
            <a:r>
              <a:rPr lang="ru-RU" sz="1600" b="1" dirty="0" smtClean="0">
                <a:solidFill>
                  <a:srgbClr val="002060"/>
                </a:solidFill>
              </a:rPr>
              <a:t>называли  </a:t>
            </a:r>
            <a:r>
              <a:rPr lang="ru-RU" sz="1600" b="1" dirty="0">
                <a:solidFill>
                  <a:srgbClr val="002060"/>
                </a:solidFill>
              </a:rPr>
              <a:t>по чину, прибавляя слово господин, например </a:t>
            </a:r>
            <a:r>
              <a:rPr lang="ru-RU" sz="1600" b="1" u="sng" dirty="0">
                <a:solidFill>
                  <a:srgbClr val="002060"/>
                </a:solidFill>
              </a:rPr>
              <a:t>господин </a:t>
            </a:r>
            <a:r>
              <a:rPr lang="ru-RU" sz="1600" b="1" u="sng" dirty="0" smtClean="0">
                <a:solidFill>
                  <a:srgbClr val="002060"/>
                </a:solidFill>
              </a:rPr>
              <a:t> капитан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u="sng" dirty="0">
                <a:solidFill>
                  <a:srgbClr val="002060"/>
                </a:solidFill>
              </a:rPr>
              <a:t>господин </a:t>
            </a:r>
            <a:r>
              <a:rPr lang="ru-RU" sz="1600" b="1" u="sng" dirty="0" smtClean="0">
                <a:solidFill>
                  <a:srgbClr val="002060"/>
                </a:solidFill>
              </a:rPr>
              <a:t>полковник. </a:t>
            </a:r>
          </a:p>
          <a:p>
            <a:pPr marL="114300" indent="0">
              <a:buNone/>
            </a:pPr>
            <a:endParaRPr lang="ru-RU" sz="1600" b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Прочие </a:t>
            </a:r>
            <a:r>
              <a:rPr lang="ru-RU" sz="1600" b="1" dirty="0">
                <a:solidFill>
                  <a:srgbClr val="002060"/>
                </a:solidFill>
              </a:rPr>
              <a:t>нижние чины титулуют штаб-офицеров и капитанов — </a:t>
            </a:r>
            <a:r>
              <a:rPr lang="ru-RU" sz="1600" b="1" u="sng" dirty="0">
                <a:solidFill>
                  <a:srgbClr val="002060"/>
                </a:solidFill>
              </a:rPr>
              <a:t>Ваше Высокоблагородие</a:t>
            </a:r>
            <a:r>
              <a:rPr lang="ru-RU" sz="1600" b="1" dirty="0">
                <a:solidFill>
                  <a:srgbClr val="002060"/>
                </a:solidFill>
              </a:rPr>
              <a:t>, остальных обер-офицеров — </a:t>
            </a:r>
            <a:r>
              <a:rPr lang="ru-RU" sz="1600" b="1" u="sng" dirty="0">
                <a:solidFill>
                  <a:srgbClr val="002060"/>
                </a:solidFill>
              </a:rPr>
              <a:t>Ваше благородие </a:t>
            </a:r>
            <a:r>
              <a:rPr lang="ru-RU" sz="1600" b="1" dirty="0">
                <a:solidFill>
                  <a:srgbClr val="002060"/>
                </a:solidFill>
              </a:rPr>
              <a:t>(имеющих графский или княжеский титул — </a:t>
            </a:r>
            <a:r>
              <a:rPr lang="ru-RU" sz="1600" b="1" u="sng" dirty="0">
                <a:solidFill>
                  <a:srgbClr val="002060"/>
                </a:solidFill>
              </a:rPr>
              <a:t>Ваше Сиятельство</a:t>
            </a:r>
            <a:r>
              <a:rPr lang="ru-RU" sz="1600" b="1" dirty="0" smtClean="0">
                <a:solidFill>
                  <a:srgbClr val="002060"/>
                </a:solidFill>
              </a:rPr>
              <a:t>).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Воинский этикет в наши дни…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99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Табель о ранга </a:t>
            </a:r>
            <a:r>
              <a:rPr lang="ru-RU" sz="2800" b="1" dirty="0" err="1" smtClean="0">
                <a:solidFill>
                  <a:srgbClr val="002060"/>
                </a:solidFill>
              </a:rPr>
              <a:t>петра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i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2000" b="1" u="sng" dirty="0" err="1" smtClean="0">
                <a:solidFill>
                  <a:srgbClr val="002060"/>
                </a:solidFill>
              </a:rPr>
              <a:t>Та́бель</a:t>
            </a:r>
            <a:r>
              <a:rPr lang="ru-RU" sz="2000" b="1" u="sng" baseline="30000" dirty="0" smtClean="0">
                <a:solidFill>
                  <a:srgbClr val="002060"/>
                </a:solidFill>
              </a:rPr>
              <a:t> </a:t>
            </a:r>
            <a:r>
              <a:rPr lang="ru-RU" sz="2000" b="1" u="sng" dirty="0" smtClean="0">
                <a:solidFill>
                  <a:srgbClr val="002060"/>
                </a:solidFill>
              </a:rPr>
              <a:t> о рангах</a:t>
            </a:r>
            <a:r>
              <a:rPr lang="ru-RU" sz="1800" b="1" dirty="0">
                <a:solidFill>
                  <a:srgbClr val="002060"/>
                </a:solidFill>
              </a:rPr>
              <a:t> — таблица, содержащая перечень соответствий между военными, гражданскими и придворными чинами, ранжированными по 14 классам.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Учреждена </a:t>
            </a:r>
            <a:r>
              <a:rPr lang="ru-RU" sz="1800" b="1" dirty="0">
                <a:solidFill>
                  <a:srgbClr val="002060"/>
                </a:solidFill>
              </a:rPr>
              <a:t>указом Петра </a:t>
            </a:r>
            <a:r>
              <a:rPr lang="ru-RU" sz="1800" b="1" dirty="0" smtClean="0">
                <a:solidFill>
                  <a:srgbClr val="002060"/>
                </a:solidFill>
              </a:rPr>
              <a:t>I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от </a:t>
            </a:r>
            <a:r>
              <a:rPr lang="ru-RU" sz="1800" b="1" dirty="0">
                <a:solidFill>
                  <a:srgbClr val="002060"/>
                </a:solidFill>
              </a:rPr>
              <a:t>24 января (4 февраля) 1722 года </a:t>
            </a:r>
            <a:r>
              <a:rPr lang="ru-RU" sz="1600" b="1" i="1" dirty="0" smtClean="0">
                <a:solidFill>
                  <a:srgbClr val="002060"/>
                </a:solidFill>
              </a:rPr>
              <a:t>–</a:t>
            </a:r>
          </a:p>
          <a:p>
            <a:pPr marL="114300" indent="0">
              <a:buNone/>
            </a:pPr>
            <a:endParaRPr lang="ru-RU" sz="16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«</a:t>
            </a:r>
            <a:r>
              <a:rPr lang="ru-RU" sz="1600" b="1" i="1" dirty="0">
                <a:solidFill>
                  <a:srgbClr val="002060"/>
                </a:solidFill>
              </a:rPr>
              <a:t>Табель о рангах всех чинов, воинских, статских и придворных, которые в котором классе чины; и которые в одном классе, те имеют по старшинству времени вступления в чин между собою, однако ж воинские выше прочих, хотя б и старее кто в том классе пожалован был</a:t>
            </a:r>
            <a:r>
              <a:rPr lang="ru-RU" sz="1600" b="1" i="1" dirty="0" smtClean="0">
                <a:solidFill>
                  <a:srgbClr val="002060"/>
                </a:solidFill>
              </a:rPr>
              <a:t>». 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 </a:t>
            </a:r>
            <a:r>
              <a:rPr lang="ru-RU" sz="1800" b="1" dirty="0">
                <a:solidFill>
                  <a:srgbClr val="002060"/>
                </a:solidFill>
              </a:rPr>
              <a:t>дальнейшем с многократными изменениями применялась в Российской </a:t>
            </a:r>
            <a:r>
              <a:rPr lang="ru-RU" sz="1800" b="1" dirty="0" smtClean="0">
                <a:solidFill>
                  <a:srgbClr val="002060"/>
                </a:solidFill>
              </a:rPr>
              <a:t>империи.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>
                <a:solidFill>
                  <a:srgbClr val="002060"/>
                </a:solidFill>
              </a:rPr>
              <a:t>В тексте указа присутствовало более естественное для современного русского языка словосочетание «табель рангов», однако в историю прочно вошло словосочетание «табель о рангах», использованное в заголовке указа.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82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Табель о рангах </a:t>
            </a:r>
            <a:r>
              <a:rPr lang="ru-RU" sz="2800" b="1" dirty="0" err="1" smtClean="0">
                <a:solidFill>
                  <a:srgbClr val="002060"/>
                </a:solidFill>
              </a:rPr>
              <a:t>петра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I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u="sng" dirty="0">
                <a:solidFill>
                  <a:srgbClr val="002060"/>
                </a:solidFill>
              </a:rPr>
              <a:t>Чин</a:t>
            </a:r>
            <a:r>
              <a:rPr lang="ru-RU" sz="1600" b="1" dirty="0">
                <a:solidFill>
                  <a:srgbClr val="002060"/>
                </a:solidFill>
              </a:rPr>
              <a:t> — степень служебного положения, установленного при придворной, гражданской и военной службе «Табелью о рангах» при императоре </a:t>
            </a:r>
            <a:r>
              <a:rPr lang="ru-RU" sz="1600" b="1" dirty="0" smtClean="0">
                <a:solidFill>
                  <a:srgbClr val="002060"/>
                </a:solidFill>
              </a:rPr>
              <a:t>Петр </a:t>
            </a:r>
            <a:r>
              <a:rPr lang="ru-RU" sz="1600" b="1" dirty="0">
                <a:solidFill>
                  <a:srgbClr val="002060"/>
                </a:solidFill>
              </a:rPr>
              <a:t>I; юридический термин в Российской империи, обозначающий достоинство (класс, звание) в постепенной последовательности присваиваемое лицам, проходящим государственную службу, и сообщающее ему определённые права и </a:t>
            </a:r>
            <a:r>
              <a:rPr lang="ru-RU" sz="1600" b="1" dirty="0" smtClean="0">
                <a:solidFill>
                  <a:srgbClr val="002060"/>
                </a:solidFill>
              </a:rPr>
              <a:t>преимущества</a:t>
            </a:r>
            <a:r>
              <a:rPr lang="ru-RU" sz="1600" b="1" baseline="30000" dirty="0" smtClean="0">
                <a:solidFill>
                  <a:srgbClr val="002060"/>
                </a:solidFill>
                <a:hlinkClick r:id="rId2"/>
              </a:rPr>
              <a:t>[</a:t>
            </a:r>
            <a:endParaRPr lang="en-US" sz="1600" b="1" baseline="30000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baseline="300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Российской империи существовали следующие чины: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Гражданские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(статские);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Военные </a:t>
            </a:r>
            <a:r>
              <a:rPr lang="ru-RU" sz="1600" b="1" dirty="0">
                <a:solidFill>
                  <a:srgbClr val="002060"/>
                </a:solidFill>
              </a:rPr>
              <a:t>— степени служебного положения военнослужащих, обусловленные занимаемыми ими в вооружённых силах (армия, флот и так далее) должностями и количеством лет службы; </a:t>
            </a:r>
          </a:p>
          <a:p>
            <a:pPr marL="114300" indent="0">
              <a:buNone/>
            </a:pPr>
            <a:endParaRPr lang="en-US" sz="1600" b="1" baseline="30000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(«Знаю </a:t>
            </a:r>
            <a:r>
              <a:rPr lang="ru-RU" sz="1600" b="1" dirty="0">
                <a:solidFill>
                  <a:srgbClr val="002060"/>
                </a:solidFill>
              </a:rPr>
              <a:t>я тебя</a:t>
            </a:r>
            <a:r>
              <a:rPr lang="ru-RU" sz="1600" b="1" dirty="0" smtClean="0">
                <a:solidFill>
                  <a:srgbClr val="002060"/>
                </a:solidFill>
              </a:rPr>
              <a:t>!  </a:t>
            </a:r>
            <a:r>
              <a:rPr lang="ru-RU" sz="1600" b="1" dirty="0">
                <a:solidFill>
                  <a:srgbClr val="002060"/>
                </a:solidFill>
              </a:rPr>
              <a:t>Не по </a:t>
            </a:r>
            <a:r>
              <a:rPr lang="ru-RU" sz="1600" b="1" i="1" dirty="0">
                <a:solidFill>
                  <a:srgbClr val="002060"/>
                </a:solidFill>
              </a:rPr>
              <a:t>чину</a:t>
            </a:r>
            <a:r>
              <a:rPr lang="ru-RU" sz="1600" b="1" dirty="0">
                <a:solidFill>
                  <a:srgbClr val="002060"/>
                </a:solidFill>
              </a:rPr>
              <a:t> берёшь</a:t>
            </a:r>
            <a:r>
              <a:rPr lang="ru-RU" sz="1600" b="1" dirty="0" smtClean="0">
                <a:solidFill>
                  <a:srgbClr val="002060"/>
                </a:solidFill>
              </a:rPr>
              <a:t>!» , Н</a:t>
            </a:r>
            <a:r>
              <a:rPr lang="ru-RU" sz="1600" b="1" dirty="0">
                <a:solidFill>
                  <a:srgbClr val="002060"/>
                </a:solidFill>
              </a:rPr>
              <a:t>. В. Гоголь, «Ревизор</a:t>
            </a:r>
            <a:r>
              <a:rPr lang="ru-RU" sz="1600" b="1" dirty="0" smtClean="0">
                <a:solidFill>
                  <a:srgbClr val="002060"/>
                </a:solidFill>
              </a:rPr>
              <a:t>»)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……………………………………………………………………………………………………</a:t>
            </a:r>
            <a:endParaRPr lang="ru-RU" sz="16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…и вот это все разом было разрушено и утрачено…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422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 нашей  стране   изучение   данного   курса            имеет  свои   особенности</a:t>
            </a:r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"</a:t>
            </a:r>
            <a:r>
              <a:rPr lang="ru-RU" sz="2000" b="1" dirty="0">
                <a:solidFill>
                  <a:srgbClr val="002060"/>
                </a:solidFill>
              </a:rPr>
              <a:t>Вы делаете эксперимент. эксперимент страшно дорогой </a:t>
            </a:r>
            <a:r>
              <a:rPr lang="ru-RU" sz="2000" b="1" dirty="0" smtClean="0">
                <a:solidFill>
                  <a:srgbClr val="002060"/>
                </a:solidFill>
              </a:rPr>
              <a:t>  (и </a:t>
            </a:r>
            <a:r>
              <a:rPr lang="ru-RU" sz="2000" b="1" dirty="0">
                <a:solidFill>
                  <a:srgbClr val="002060"/>
                </a:solidFill>
              </a:rPr>
              <a:t>в этом суть дела ), с уничтожением всего культурного покоя и всей культурной красоты жизни. Мы жили и живем под неослабевающим режимом террора и насилия."...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Иван Павлов, лауреат Нобелевской премии,  -     </a:t>
            </a:r>
          </a:p>
          <a:p>
            <a:pPr marL="114300" indent="0">
              <a:buNone/>
            </a:pP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                             главе правительства СССР 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В.Молотову</a:t>
            </a:r>
            <a:r>
              <a:rPr lang="ru-RU" sz="1600" b="1" i="1" dirty="0" smtClean="0">
                <a:solidFill>
                  <a:srgbClr val="002060"/>
                </a:solidFill>
              </a:rPr>
              <a:t>.  </a:t>
            </a:r>
            <a:r>
              <a:rPr lang="ru-RU" sz="1600" b="1" i="1" dirty="0">
                <a:solidFill>
                  <a:srgbClr val="002060"/>
                </a:solidFill>
              </a:rPr>
              <a:t>21 декабря 1934 </a:t>
            </a:r>
            <a:r>
              <a:rPr lang="ru-RU" sz="1600" b="1" i="1" dirty="0" smtClean="0">
                <a:solidFill>
                  <a:srgbClr val="002060"/>
                </a:solidFill>
              </a:rPr>
              <a:t>г.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764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Как  такое  могло  произойти?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«Россия </a:t>
            </a:r>
            <a:r>
              <a:rPr lang="ru-RU" sz="1800" b="1" dirty="0">
                <a:solidFill>
                  <a:srgbClr val="002060"/>
                </a:solidFill>
              </a:rPr>
              <a:t>в очень многих и очень существенных отношениях, несомненно, представляет собой одно из азиатских государств и притом одно из наиболее диких, средневековых, позорно-отсталых азиатских </a:t>
            </a:r>
            <a:r>
              <a:rPr lang="ru-RU" sz="1800" b="1" dirty="0" smtClean="0">
                <a:solidFill>
                  <a:srgbClr val="002060"/>
                </a:solidFill>
              </a:rPr>
              <a:t>государств»</a:t>
            </a: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</a:t>
            </a:r>
            <a:r>
              <a:rPr lang="ru-RU" sz="1600" dirty="0" smtClean="0">
                <a:solidFill>
                  <a:srgbClr val="002060"/>
                </a:solidFill>
              </a:rPr>
              <a:t>В.И</a:t>
            </a:r>
            <a:r>
              <a:rPr lang="ru-RU" sz="1600" dirty="0">
                <a:solidFill>
                  <a:srgbClr val="002060"/>
                </a:solidFill>
              </a:rPr>
              <a:t>. Ульянов (Ленин</a:t>
            </a:r>
            <a:r>
              <a:rPr lang="ru-RU" sz="1600" dirty="0" smtClean="0">
                <a:solidFill>
                  <a:srgbClr val="002060"/>
                </a:solidFill>
              </a:rPr>
              <a:t>).</a:t>
            </a:r>
            <a:r>
              <a:rPr lang="ru-RU" sz="1600" i="1" dirty="0" smtClean="0">
                <a:solidFill>
                  <a:srgbClr val="002060"/>
                </a:solidFill>
              </a:rPr>
              <a:t> </a:t>
            </a:r>
            <a:r>
              <a:rPr lang="ru-RU" sz="1600" i="1" dirty="0">
                <a:solidFill>
                  <a:srgbClr val="002060"/>
                </a:solidFill>
              </a:rPr>
              <a:t>И</a:t>
            </a:r>
            <a:r>
              <a:rPr lang="ru-RU" sz="1600" i="1" dirty="0" smtClean="0">
                <a:solidFill>
                  <a:srgbClr val="002060"/>
                </a:solidFill>
              </a:rPr>
              <a:t>юль </a:t>
            </a:r>
            <a:r>
              <a:rPr lang="ru-RU" sz="1600" i="1" dirty="0">
                <a:solidFill>
                  <a:srgbClr val="002060"/>
                </a:solidFill>
              </a:rPr>
              <a:t>1912 </a:t>
            </a:r>
            <a:r>
              <a:rPr lang="ru-RU" sz="1600" i="1" dirty="0" smtClean="0">
                <a:solidFill>
                  <a:srgbClr val="002060"/>
                </a:solidFill>
              </a:rPr>
              <a:t>г.</a:t>
            </a:r>
            <a:endParaRPr lang="ru-RU" sz="16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4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«...Выродок,  нравственный идиот от рождения.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Он разорил величайшую в мире страну и убил несколько миллионов человек...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И все-таки мир уже настолько сошел с ума, что среди бела дня спорит, благодетель он человечества или нет?»...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i="1" dirty="0">
                <a:solidFill>
                  <a:srgbClr val="002060"/>
                </a:solidFill>
              </a:rPr>
              <a:t>                                                </a:t>
            </a:r>
          </a:p>
          <a:p>
            <a:pPr marL="114300" indent="0"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                                                              </a:t>
            </a:r>
            <a:r>
              <a:rPr lang="ru-RU" sz="1600" i="1" dirty="0">
                <a:solidFill>
                  <a:srgbClr val="002060"/>
                </a:solidFill>
              </a:rPr>
              <a:t>И.А. Бунин о Ульянове-Ленине</a:t>
            </a:r>
            <a:endParaRPr lang="ru-RU" sz="1600" dirty="0">
              <a:solidFill>
                <a:srgbClr val="002060"/>
              </a:solidFill>
            </a:endParaRPr>
          </a:p>
          <a:p>
            <a:endParaRPr lang="ru-RU" sz="14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99280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60672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rgbClr val="002060"/>
                </a:solidFill>
              </a:rPr>
              <a:t>6  декабря  1931 г.</a:t>
            </a:r>
            <a:endParaRPr lang="ru-RU" sz="31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1026" name="Picture 2" descr="C:\Users\алексей\Desktop\TASS_14219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340768"/>
            <a:ext cx="8890000" cy="528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66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Деловое  общение  и  этикет</a:t>
            </a:r>
            <a:r>
              <a:rPr lang="ru-RU" sz="3600" dirty="0">
                <a:solidFill>
                  <a:srgbClr val="002060"/>
                </a:solidFill>
              </a:rPr>
              <a:t/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/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ru-RU" sz="2000" b="1" i="1" dirty="0" err="1">
                <a:solidFill>
                  <a:srgbClr val="002060"/>
                </a:solidFill>
              </a:rPr>
              <a:t>ниу</a:t>
            </a:r>
            <a:r>
              <a:rPr lang="ru-RU" sz="2000" b="1" i="1" dirty="0">
                <a:solidFill>
                  <a:srgbClr val="002060"/>
                </a:solidFill>
              </a:rPr>
              <a:t>  </a:t>
            </a:r>
            <a:r>
              <a:rPr lang="ru-RU" sz="2000" b="1" i="1" dirty="0" err="1">
                <a:solidFill>
                  <a:srgbClr val="002060"/>
                </a:solidFill>
              </a:rPr>
              <a:t>вшэ</a:t>
            </a:r>
            <a:r>
              <a:rPr lang="ru-RU" sz="2000" b="1" i="1" dirty="0">
                <a:solidFill>
                  <a:srgbClr val="002060"/>
                </a:solidFill>
              </a:rPr>
              <a:t>,  19.01.17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i="1" u="sng" dirty="0" smtClean="0">
                <a:solidFill>
                  <a:srgbClr val="002060"/>
                </a:solidFill>
              </a:rPr>
              <a:t>Вопрос:</a:t>
            </a:r>
            <a:r>
              <a:rPr lang="ru-RU" sz="1800" i="1" dirty="0" smtClean="0">
                <a:solidFill>
                  <a:srgbClr val="002060"/>
                </a:solidFill>
              </a:rPr>
              <a:t>          </a:t>
            </a:r>
            <a:r>
              <a:rPr lang="ru-RU" b="1" dirty="0" smtClean="0">
                <a:solidFill>
                  <a:srgbClr val="002060"/>
                </a:solidFill>
              </a:rPr>
              <a:t>- Зачем  мне  </a:t>
            </a:r>
            <a:r>
              <a:rPr lang="ru-RU" b="1" smtClean="0">
                <a:solidFill>
                  <a:srgbClr val="002060"/>
                </a:solidFill>
              </a:rPr>
              <a:t>это  </a:t>
            </a:r>
            <a:r>
              <a:rPr lang="ru-RU" b="1" smtClean="0">
                <a:solidFill>
                  <a:srgbClr val="002060"/>
                </a:solidFill>
              </a:rPr>
              <a:t>нужно?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i="1" u="sng" dirty="0" smtClean="0">
                <a:solidFill>
                  <a:srgbClr val="002060"/>
                </a:solidFill>
              </a:rPr>
              <a:t>Ответы:</a:t>
            </a:r>
            <a:r>
              <a:rPr lang="ru-RU" sz="1800" i="1" dirty="0" smtClean="0">
                <a:solidFill>
                  <a:srgbClr val="002060"/>
                </a:solidFill>
              </a:rPr>
              <a:t>           </a:t>
            </a:r>
            <a:r>
              <a:rPr lang="ru-RU" sz="1800" b="1" dirty="0" smtClean="0">
                <a:solidFill>
                  <a:srgbClr val="002060"/>
                </a:solidFill>
              </a:rPr>
              <a:t>- Эти знания нужны для успешной карьеры;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- Хочу повысить свой культурно- 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образовательный уровень;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</a:t>
            </a:r>
            <a:r>
              <a:rPr lang="ru-RU" sz="1800" dirty="0" smtClean="0">
                <a:solidFill>
                  <a:srgbClr val="002060"/>
                </a:solidFill>
              </a:rPr>
              <a:t>- Просто  любопытно  </a:t>
            </a:r>
            <a:r>
              <a:rPr lang="ru-RU" sz="1600" dirty="0" smtClean="0">
                <a:solidFill>
                  <a:srgbClr val="002060"/>
                </a:solidFill>
              </a:rPr>
              <a:t>(прикольно);</a:t>
            </a:r>
          </a:p>
          <a:p>
            <a:pPr marL="114300" indent="0">
              <a:buNone/>
            </a:pPr>
            <a:r>
              <a:rPr lang="en-US" sz="1800" i="1" dirty="0" smtClean="0">
                <a:solidFill>
                  <a:srgbClr val="002060"/>
                </a:solidFill>
              </a:rPr>
              <a:t>     </a:t>
            </a:r>
            <a:r>
              <a:rPr lang="ru-RU" sz="1800" i="1" dirty="0" smtClean="0">
                <a:solidFill>
                  <a:srgbClr val="002060"/>
                </a:solidFill>
              </a:rPr>
              <a:t>  </a:t>
            </a:r>
            <a:r>
              <a:rPr lang="en-US" sz="1800" i="1" dirty="0" smtClean="0">
                <a:solidFill>
                  <a:srgbClr val="002060"/>
                </a:solidFill>
              </a:rPr>
              <a:t>                  </a:t>
            </a:r>
            <a:r>
              <a:rPr lang="ru-RU" sz="1800" dirty="0" smtClean="0">
                <a:solidFill>
                  <a:srgbClr val="002060"/>
                </a:solidFill>
              </a:rPr>
              <a:t>- Все это чушь, и в наш стремительный </a:t>
            </a:r>
          </a:p>
          <a:p>
            <a:pPr marL="11430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                           век  нет смысла тратить время на такую ерунду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Как  такое  могло  случиться? Почему  исчез   </a:t>
            </a:r>
            <a:r>
              <a:rPr lang="ru-RU" sz="2800" b="1" dirty="0" err="1" smtClean="0">
                <a:solidFill>
                  <a:srgbClr val="002060"/>
                </a:solidFill>
              </a:rPr>
              <a:t>ссср</a:t>
            </a:r>
            <a:r>
              <a:rPr lang="ru-RU" sz="2800" b="1" dirty="0" smtClean="0">
                <a:solidFill>
                  <a:srgbClr val="002060"/>
                </a:solidFill>
              </a:rPr>
              <a:t>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dirty="0"/>
              <a:t> 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    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Вселенский </a:t>
            </a:r>
            <a:r>
              <a:rPr lang="ru-RU" sz="1800" b="1" dirty="0">
                <a:solidFill>
                  <a:srgbClr val="002060"/>
                </a:solidFill>
              </a:rPr>
              <a:t>опыт говорит,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    </a:t>
            </a:r>
            <a:r>
              <a:rPr lang="ru-RU" sz="1800" b="1" dirty="0" smtClean="0">
                <a:solidFill>
                  <a:srgbClr val="002060"/>
                </a:solidFill>
              </a:rPr>
              <a:t>        </a:t>
            </a:r>
            <a:r>
              <a:rPr lang="ru-RU" sz="1800" b="1" dirty="0">
                <a:solidFill>
                  <a:srgbClr val="002060"/>
                </a:solidFill>
              </a:rPr>
              <a:t> Что погибают царства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   </a:t>
            </a:r>
            <a:r>
              <a:rPr lang="ru-RU" sz="1800" b="1" dirty="0" smtClean="0">
                <a:solidFill>
                  <a:srgbClr val="002060"/>
                </a:solidFill>
              </a:rPr>
              <a:t>         </a:t>
            </a:r>
            <a:r>
              <a:rPr lang="ru-RU" sz="1800" b="1" dirty="0">
                <a:solidFill>
                  <a:srgbClr val="002060"/>
                </a:solidFill>
              </a:rPr>
              <a:t> Не от того, что труден быт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    </a:t>
            </a:r>
            <a:r>
              <a:rPr lang="ru-RU" sz="1800" b="1" dirty="0" smtClean="0">
                <a:solidFill>
                  <a:srgbClr val="002060"/>
                </a:solidFill>
              </a:rPr>
              <a:t>        </a:t>
            </a:r>
            <a:r>
              <a:rPr lang="ru-RU" sz="1800" b="1" dirty="0">
                <a:solidFill>
                  <a:srgbClr val="002060"/>
                </a:solidFill>
              </a:rPr>
              <a:t> Или страшны мытарства…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     </a:t>
            </a:r>
            <a:r>
              <a:rPr lang="ru-RU" sz="1800" b="1" dirty="0" smtClean="0">
                <a:solidFill>
                  <a:srgbClr val="002060"/>
                </a:solidFill>
              </a:rPr>
              <a:t>        А </a:t>
            </a:r>
            <a:r>
              <a:rPr lang="ru-RU" sz="1800" b="1" dirty="0">
                <a:solidFill>
                  <a:srgbClr val="002060"/>
                </a:solidFill>
              </a:rPr>
              <a:t>погибают от того,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  </a:t>
            </a:r>
            <a:r>
              <a:rPr lang="ru-RU" sz="1800" b="1" dirty="0" smtClean="0">
                <a:solidFill>
                  <a:srgbClr val="002060"/>
                </a:solidFill>
              </a:rPr>
              <a:t>       </a:t>
            </a:r>
            <a:r>
              <a:rPr lang="ru-RU" sz="1800" b="1" dirty="0">
                <a:solidFill>
                  <a:srgbClr val="002060"/>
                </a:solidFill>
              </a:rPr>
              <a:t>  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 И тем больней, чем дольше,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  </a:t>
            </a:r>
            <a:r>
              <a:rPr lang="ru-RU" sz="1800" b="1" dirty="0" smtClean="0">
                <a:solidFill>
                  <a:srgbClr val="002060"/>
                </a:solidFill>
              </a:rPr>
              <a:t>       </a:t>
            </a:r>
            <a:r>
              <a:rPr lang="ru-RU" sz="1800" b="1" dirty="0">
                <a:solidFill>
                  <a:srgbClr val="002060"/>
                </a:solidFill>
              </a:rPr>
              <a:t>   </a:t>
            </a:r>
            <a:r>
              <a:rPr lang="ru-RU" sz="1800" b="1" dirty="0" smtClean="0">
                <a:solidFill>
                  <a:srgbClr val="002060"/>
                </a:solidFill>
              </a:rPr>
              <a:t> Что </a:t>
            </a:r>
            <a:r>
              <a:rPr lang="ru-RU" sz="1800" b="1" dirty="0">
                <a:solidFill>
                  <a:srgbClr val="002060"/>
                </a:solidFill>
              </a:rPr>
              <a:t>люди царства своего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 </a:t>
            </a:r>
            <a:r>
              <a:rPr lang="ru-RU" sz="1800" b="1" dirty="0" smtClean="0">
                <a:solidFill>
                  <a:srgbClr val="002060"/>
                </a:solidFill>
              </a:rPr>
              <a:t>       </a:t>
            </a:r>
            <a:r>
              <a:rPr lang="ru-RU" sz="1800" b="1" dirty="0">
                <a:solidFill>
                  <a:srgbClr val="002060"/>
                </a:solidFill>
              </a:rPr>
              <a:t>    </a:t>
            </a:r>
            <a:r>
              <a:rPr lang="ru-RU" sz="1800" b="1" dirty="0" smtClean="0">
                <a:solidFill>
                  <a:srgbClr val="002060"/>
                </a:solidFill>
              </a:rPr>
              <a:t> Не </a:t>
            </a:r>
            <a:r>
              <a:rPr lang="ru-RU" sz="1800" b="1" dirty="0">
                <a:solidFill>
                  <a:srgbClr val="002060"/>
                </a:solidFill>
              </a:rPr>
              <a:t>уважают больше</a:t>
            </a:r>
            <a:r>
              <a:rPr lang="ru-RU" sz="1800" b="1" dirty="0" smtClean="0">
                <a:solidFill>
                  <a:srgbClr val="002060"/>
                </a:solidFill>
              </a:rPr>
              <a:t>…       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                                                            </a:t>
            </a:r>
            <a:r>
              <a:rPr lang="ru-RU" sz="1800" i="1" dirty="0" smtClean="0">
                <a:solidFill>
                  <a:srgbClr val="002060"/>
                </a:solidFill>
              </a:rPr>
              <a:t>Булат Окуджава,  1995</a:t>
            </a:r>
            <a:r>
              <a:rPr lang="ru-RU" sz="1800" i="1" dirty="0" smtClean="0">
                <a:solidFill>
                  <a:srgbClr val="002060"/>
                </a:solidFill>
              </a:rPr>
              <a:t> 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68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Как  такое  могло  произойти?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Сегодня мы одна из немногих стран, в которой люди не знают как  следует  обращаться  друг к другу.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«Товарищ»?</a:t>
            </a: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«Мужчина»?,    «Женщина»?</a:t>
            </a: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«Дамы и господа»?                            Господа !  </a:t>
            </a:r>
          </a:p>
          <a:p>
            <a:pPr marL="11430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(«Дамы и кавалеры»)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flipV="1">
            <a:off x="3663809" y="4796826"/>
            <a:ext cx="9784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09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Обращение  по  имени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Прежде всего  </a:t>
            </a:r>
            <a:r>
              <a:rPr lang="ru-RU" sz="1600" b="1" u="sng" dirty="0" smtClean="0">
                <a:solidFill>
                  <a:srgbClr val="002060"/>
                </a:solidFill>
              </a:rPr>
              <a:t>обращение</a:t>
            </a:r>
            <a:r>
              <a:rPr lang="ru-RU" sz="1600" b="1" dirty="0" smtClean="0">
                <a:solidFill>
                  <a:srgbClr val="002060"/>
                </a:solidFill>
              </a:rPr>
              <a:t>   непременно  должно  употребляться!</a:t>
            </a: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западных культурах:   ряд категорий людей, к которым неуместно обращаться по имени без специальной просьбы с их стороны: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Начальники и руководители (если в данном учреждении не установлен 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иной тип общения);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Люди, занимающие более высокое положение по службе ил в 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       обществе;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Те, кто оказывает  профессиональные услуги (врачи, адвокаты и др.) 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21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Обращение </a:t>
            </a:r>
            <a:r>
              <a:rPr lang="ru-RU" sz="2800" b="1" dirty="0" smtClean="0">
                <a:solidFill>
                  <a:srgbClr val="002060"/>
                </a:solidFill>
              </a:rPr>
              <a:t> по </a:t>
            </a:r>
            <a:r>
              <a:rPr lang="ru-RU" sz="2800" b="1" dirty="0">
                <a:solidFill>
                  <a:srgbClr val="002060"/>
                </a:solidFill>
              </a:rPr>
              <a:t>имени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России эти правила работают лишь частично.</a:t>
            </a:r>
          </a:p>
          <a:p>
            <a:pPr marL="11430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Принимая решение называть кого-то по имени, необходимо учитывать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поколенческий</a:t>
            </a:r>
            <a:r>
              <a:rPr lang="ru-RU" sz="2000" b="1" dirty="0" smtClean="0">
                <a:solidFill>
                  <a:srgbClr val="002060"/>
                </a:solidFill>
              </a:rPr>
              <a:t>  </a:t>
            </a:r>
            <a:r>
              <a:rPr lang="ru-RU" sz="2000" b="1" dirty="0">
                <a:solidFill>
                  <a:srgbClr val="002060"/>
                </a:solidFill>
              </a:rPr>
              <a:t>фактор.</a:t>
            </a: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Если вы забыли имя собеседника…</a:t>
            </a:r>
          </a:p>
          <a:p>
            <a:pPr marL="11430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Следует также подсказывать свое имя тому, кто мог забыть его. Нельзя замолкать после слов:   </a:t>
            </a:r>
            <a:r>
              <a:rPr lang="ru-RU" sz="2000" b="1" dirty="0" smtClean="0">
                <a:solidFill>
                  <a:srgbClr val="002060"/>
                </a:solidFill>
              </a:rPr>
              <a:t>                            «</a:t>
            </a:r>
            <a:r>
              <a:rPr lang="ru-RU" sz="2000" b="1" dirty="0">
                <a:solidFill>
                  <a:srgbClr val="002060"/>
                </a:solidFill>
              </a:rPr>
              <a:t>Вы меня не помните?»</a:t>
            </a:r>
          </a:p>
          <a:p>
            <a:pPr marL="11430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858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002060"/>
                </a:solidFill>
              </a:rPr>
              <a:t/>
            </a:r>
            <a:br>
              <a:rPr lang="en-US" b="1" i="1" u="sng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родители И БЛИЗКИЕ</a:t>
            </a:r>
            <a:r>
              <a:rPr lang="en-US" sz="3600" b="1" dirty="0">
                <a:solidFill>
                  <a:srgbClr val="002060"/>
                </a:solidFill>
              </a:rPr>
              <a:t/>
            </a:r>
            <a:br>
              <a:rPr lang="en-US" sz="3600" b="1" dirty="0">
                <a:solidFill>
                  <a:srgbClr val="002060"/>
                </a:solidFill>
              </a:rPr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fontAlgn="base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Обращение детей к свои родителям по имени считается вопиющим  нарушением хорошего тона.</a:t>
            </a:r>
          </a:p>
          <a:p>
            <a:pPr marL="114300" indent="0" fontAlgn="base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ПРИЕМНЫЕ РОДИТЕЛИ. Обращение зависит от многих обстоятельств, поэтому нет однозначного ответа.</a:t>
            </a:r>
          </a:p>
          <a:p>
            <a:pPr marL="114300" indent="0" fontAlgn="base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РОДИТЕЛИ СУПРУГОВ.          Также нет однозначного ответа.</a:t>
            </a:r>
          </a:p>
          <a:p>
            <a:pPr marL="114300" indent="0" fontAlgn="base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ЛЮДИ, ЖИВУЩИЕ ВМЕСТЕ, НО НЕ СОСТОЯЩИЕ В БРАКЕ.  Лучший вариант у французов – </a:t>
            </a:r>
            <a:r>
              <a:rPr lang="en-US" sz="1600" b="1" i="1" dirty="0" err="1" smtClean="0">
                <a:solidFill>
                  <a:srgbClr val="002060"/>
                </a:solidFill>
              </a:rPr>
              <a:t>ami</a:t>
            </a:r>
            <a:r>
              <a:rPr lang="en-US" sz="1600" b="1" i="1" dirty="0" smtClean="0">
                <a:solidFill>
                  <a:srgbClr val="002060"/>
                </a:solidFill>
              </a:rPr>
              <a:t>(e). </a:t>
            </a:r>
            <a:r>
              <a:rPr lang="ru-RU" sz="1600" b="1" dirty="0" smtClean="0">
                <a:solidFill>
                  <a:srgbClr val="002060"/>
                </a:solidFill>
              </a:rPr>
              <a:t>В последние годы </a:t>
            </a:r>
            <a:r>
              <a:rPr lang="ru-RU" sz="1600" b="1" dirty="0" err="1" smtClean="0">
                <a:solidFill>
                  <a:srgbClr val="002060"/>
                </a:solidFill>
              </a:rPr>
              <a:t>англ</a:t>
            </a:r>
            <a:r>
              <a:rPr lang="en-US" sz="1600" b="1" dirty="0" smtClean="0">
                <a:solidFill>
                  <a:srgbClr val="002060"/>
                </a:solidFill>
              </a:rPr>
              <a:t>.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i="1" dirty="0" smtClean="0">
                <a:solidFill>
                  <a:srgbClr val="002060"/>
                </a:solidFill>
              </a:rPr>
              <a:t>friend</a:t>
            </a:r>
            <a:r>
              <a:rPr lang="ru-RU" sz="1600" b="1" dirty="0" smtClean="0">
                <a:solidFill>
                  <a:srgbClr val="002060"/>
                </a:solidFill>
              </a:rPr>
              <a:t> приблизилось к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i="1" dirty="0" err="1">
                <a:solidFill>
                  <a:srgbClr val="002060"/>
                </a:solidFill>
              </a:rPr>
              <a:t>ami</a:t>
            </a:r>
            <a:r>
              <a:rPr lang="en-US" sz="1600" b="1" i="1" dirty="0">
                <a:solidFill>
                  <a:srgbClr val="002060"/>
                </a:solidFill>
              </a:rPr>
              <a:t>(e)</a:t>
            </a:r>
            <a:r>
              <a:rPr lang="ru-RU" sz="1600" b="1" dirty="0" smtClean="0">
                <a:solidFill>
                  <a:srgbClr val="002060"/>
                </a:solidFill>
              </a:rPr>
              <a:t> .</a:t>
            </a:r>
          </a:p>
          <a:p>
            <a:pPr marL="114300" indent="0" fontAlgn="base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Попытки найти термин у </a:t>
            </a:r>
            <a:r>
              <a:rPr lang="ru-RU" sz="1400" b="1" dirty="0" err="1" smtClean="0">
                <a:solidFill>
                  <a:srgbClr val="002060"/>
                </a:solidFill>
              </a:rPr>
              <a:t>англофонов</a:t>
            </a:r>
            <a:r>
              <a:rPr lang="ru-RU" sz="1400" b="1" dirty="0" smtClean="0">
                <a:solidFill>
                  <a:srgbClr val="002060"/>
                </a:solidFill>
              </a:rPr>
              <a:t>: </a:t>
            </a:r>
          </a:p>
          <a:p>
            <a:pPr marL="114300" indent="0" fontAlgn="base">
              <a:buNone/>
            </a:pPr>
            <a:r>
              <a:rPr lang="en-US" sz="1400" b="1" dirty="0" smtClean="0">
                <a:solidFill>
                  <a:srgbClr val="002060"/>
                </a:solidFill>
              </a:rPr>
              <a:t>LT – Living together;</a:t>
            </a:r>
          </a:p>
          <a:p>
            <a:pPr marL="114300" indent="0" fontAlgn="base">
              <a:buNone/>
            </a:pPr>
            <a:r>
              <a:rPr lang="en-US" sz="1400" b="1" dirty="0" smtClean="0">
                <a:solidFill>
                  <a:srgbClr val="002060"/>
                </a:solidFill>
              </a:rPr>
              <a:t>POSSLQ – Persons of the Opposite Sex Sharing Living Quarters </a:t>
            </a:r>
            <a:r>
              <a:rPr lang="ru-RU" sz="1400" b="1" dirty="0" smtClean="0">
                <a:solidFill>
                  <a:srgbClr val="002060"/>
                </a:solidFill>
              </a:rPr>
              <a:t>(в бюро по </a:t>
            </a:r>
            <a:r>
              <a:rPr lang="ru-RU" sz="1400" b="1" dirty="0" err="1" smtClean="0">
                <a:solidFill>
                  <a:srgbClr val="002060"/>
                </a:solidFill>
              </a:rPr>
              <a:t>уч</a:t>
            </a:r>
            <a:r>
              <a:rPr lang="en-US" sz="1400" b="1" dirty="0">
                <a:solidFill>
                  <a:srgbClr val="002060"/>
                </a:solidFill>
              </a:rPr>
              <a:t>.</a:t>
            </a:r>
            <a:r>
              <a:rPr lang="ru-RU" sz="1400" b="1" dirty="0" smtClean="0">
                <a:solidFill>
                  <a:srgbClr val="002060"/>
                </a:solidFill>
              </a:rPr>
              <a:t> населения)</a:t>
            </a:r>
            <a:r>
              <a:rPr lang="en-US" sz="14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 fontAlgn="base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КАК ВАШ РЕБЕНОК ДОЛЖЕН НАЗЫВАТЬ ЧЕЛОВЕКА, С КОТОРЫМ ВЫ ЖИВЕТЕ?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59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Имена и формы обращения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сэр, </a:t>
            </a:r>
            <a:r>
              <a:rPr lang="ru-RU" sz="1600" b="1" dirty="0" smtClean="0">
                <a:solidFill>
                  <a:srgbClr val="002060"/>
                </a:solidFill>
              </a:rPr>
              <a:t>мистер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smtClean="0">
                <a:solidFill>
                  <a:srgbClr val="002060"/>
                </a:solidFill>
              </a:rPr>
              <a:t>месье,  мисс,  миссис, мадам,  мадемуазель, пан, пани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________________________________________________________________________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Сэр</a:t>
            </a:r>
            <a:r>
              <a:rPr lang="ru-RU" sz="1600" dirty="0" smtClean="0">
                <a:solidFill>
                  <a:srgbClr val="002060"/>
                </a:solidFill>
              </a:rPr>
              <a:t> (англ</a:t>
            </a:r>
            <a:r>
              <a:rPr lang="ru-RU" sz="1600" dirty="0" smtClean="0">
                <a:solidFill>
                  <a:srgbClr val="002060"/>
                </a:solidFill>
                <a:hlinkClick r:id="rId2" tooltip="Английский язык"/>
              </a:rPr>
              <a:t>.</a:t>
            </a:r>
            <a:r>
              <a:rPr lang="ru-RU" sz="1600" dirty="0">
                <a:solidFill>
                  <a:srgbClr val="002060"/>
                </a:solidFill>
              </a:rPr>
              <a:t> </a:t>
            </a:r>
            <a:r>
              <a:rPr lang="ru-RU" sz="1600" b="1" i="1" dirty="0" err="1">
                <a:solidFill>
                  <a:srgbClr val="002060"/>
                </a:solidFill>
              </a:rPr>
              <a:t>sir</a:t>
            </a:r>
            <a:r>
              <a:rPr lang="ru-RU" sz="1600" b="1" i="1" dirty="0">
                <a:solidFill>
                  <a:srgbClr val="002060"/>
                </a:solidFill>
              </a:rPr>
              <a:t>, </a:t>
            </a:r>
            <a:r>
              <a:rPr lang="ru-RU" sz="1600" b="1" i="1" dirty="0" err="1">
                <a:solidFill>
                  <a:srgbClr val="002060"/>
                </a:solidFill>
              </a:rPr>
              <a:t>Sir</a:t>
            </a:r>
            <a:r>
              <a:rPr lang="ru-RU" sz="1600" dirty="0">
                <a:solidFill>
                  <a:srgbClr val="002060"/>
                </a:solidFill>
              </a:rPr>
              <a:t>, от </a:t>
            </a:r>
            <a:r>
              <a:rPr lang="ru-RU" sz="1600" dirty="0" err="1" smtClean="0">
                <a:solidFill>
                  <a:srgbClr val="002060"/>
                </a:solidFill>
              </a:rPr>
              <a:t>ст.франц</a:t>
            </a:r>
            <a:r>
              <a:rPr lang="ru-RU" sz="1600" dirty="0">
                <a:solidFill>
                  <a:srgbClr val="002060"/>
                </a:solidFill>
              </a:rPr>
              <a:t>. </a:t>
            </a:r>
            <a:r>
              <a:rPr lang="ru-RU" sz="1600" i="1" dirty="0" err="1">
                <a:solidFill>
                  <a:srgbClr val="002060"/>
                </a:solidFill>
              </a:rPr>
              <a:t>sieur</a:t>
            </a:r>
            <a:r>
              <a:rPr lang="ru-RU" sz="1600" dirty="0">
                <a:solidFill>
                  <a:srgbClr val="002060"/>
                </a:solidFill>
              </a:rPr>
              <a:t>, господин, </a:t>
            </a:r>
            <a:r>
              <a:rPr lang="ru-RU" sz="1600" dirty="0" smtClean="0">
                <a:solidFill>
                  <a:srgbClr val="002060"/>
                </a:solidFill>
              </a:rPr>
              <a:t>государь)</a:t>
            </a:r>
            <a:r>
              <a:rPr lang="ru-RU" sz="1600" dirty="0">
                <a:solidFill>
                  <a:srgbClr val="002060"/>
                </a:solidFill>
              </a:rPr>
              <a:t> — почётное именование мужчины в англоязычном </a:t>
            </a:r>
            <a:r>
              <a:rPr lang="ru-RU" sz="1600" dirty="0" smtClean="0">
                <a:solidFill>
                  <a:srgbClr val="002060"/>
                </a:solidFill>
              </a:rPr>
              <a:t>мире. Два значения: </a:t>
            </a:r>
            <a:r>
              <a:rPr lang="ru-RU" sz="1600" dirty="0">
                <a:solidFill>
                  <a:srgbClr val="002060"/>
                </a:solidFill>
              </a:rPr>
              <a:t>титул и обращение</a:t>
            </a:r>
            <a:r>
              <a:rPr lang="ru-RU" sz="1600" dirty="0" smtClean="0">
                <a:solidFill>
                  <a:srgbClr val="002060"/>
                </a:solidFill>
              </a:rPr>
              <a:t>. Титулы: </a:t>
            </a:r>
            <a:r>
              <a:rPr lang="en-US" sz="1600" b="1" dirty="0" smtClean="0">
                <a:solidFill>
                  <a:srgbClr val="002060"/>
                </a:solidFill>
              </a:rPr>
              <a:t>Sir, </a:t>
            </a:r>
            <a:r>
              <a:rPr lang="en-US" sz="1600" b="1" dirty="0" err="1" smtClean="0">
                <a:solidFill>
                  <a:srgbClr val="002060"/>
                </a:solidFill>
              </a:rPr>
              <a:t>Dama</a:t>
            </a:r>
            <a:r>
              <a:rPr lang="en-US" sz="1600" dirty="0" smtClean="0">
                <a:solidFill>
                  <a:srgbClr val="002060"/>
                </a:solidFill>
              </a:rPr>
              <a:t>. </a:t>
            </a:r>
            <a:r>
              <a:rPr lang="ru-RU" sz="1600" dirty="0" smtClean="0">
                <a:solidFill>
                  <a:srgbClr val="002060"/>
                </a:solidFill>
              </a:rPr>
              <a:t> Жена сэра – </a:t>
            </a:r>
            <a:r>
              <a:rPr lang="ru-RU" sz="1600" b="1" dirty="0" smtClean="0">
                <a:solidFill>
                  <a:srgbClr val="002060"/>
                </a:solidFill>
              </a:rPr>
              <a:t>леди</a:t>
            </a:r>
          </a:p>
          <a:p>
            <a:pPr marL="114300" indent="0">
              <a:buNone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Правильно: </a:t>
            </a:r>
            <a:r>
              <a:rPr lang="ru-RU" sz="1600" b="1" dirty="0" smtClean="0">
                <a:solidFill>
                  <a:srgbClr val="002060"/>
                </a:solidFill>
              </a:rPr>
              <a:t>сэр Пол Маккартни</a:t>
            </a:r>
            <a:r>
              <a:rPr lang="ru-RU" sz="1600" dirty="0" smtClean="0">
                <a:solidFill>
                  <a:srgbClr val="002060"/>
                </a:solidFill>
              </a:rPr>
              <a:t> или </a:t>
            </a:r>
            <a:r>
              <a:rPr lang="ru-RU" sz="1600" b="1" dirty="0" smtClean="0">
                <a:solidFill>
                  <a:srgbClr val="002060"/>
                </a:solidFill>
              </a:rPr>
              <a:t>сэр Пол</a:t>
            </a:r>
            <a:r>
              <a:rPr lang="ru-RU" sz="1600" dirty="0" smtClean="0">
                <a:solidFill>
                  <a:srgbClr val="002060"/>
                </a:solidFill>
              </a:rPr>
              <a:t>, а жена – </a:t>
            </a:r>
            <a:r>
              <a:rPr lang="ru-RU" sz="1600" b="1" dirty="0">
                <a:solidFill>
                  <a:srgbClr val="002060"/>
                </a:solidFill>
              </a:rPr>
              <a:t>леди </a:t>
            </a:r>
            <a:r>
              <a:rPr lang="ru-RU" sz="1600" b="1" dirty="0" smtClean="0">
                <a:solidFill>
                  <a:srgbClr val="002060"/>
                </a:solidFill>
              </a:rPr>
              <a:t>Маккартни</a:t>
            </a:r>
          </a:p>
          <a:p>
            <a:pPr marL="114300" indent="0">
              <a:buNone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Не путать </a:t>
            </a:r>
            <a:r>
              <a:rPr lang="ru-RU" sz="1600" dirty="0">
                <a:solidFill>
                  <a:srgbClr val="002060"/>
                </a:solidFill>
              </a:rPr>
              <a:t>с </a:t>
            </a:r>
            <a:r>
              <a:rPr lang="ru-RU" sz="1600" b="1" dirty="0" smtClean="0">
                <a:solidFill>
                  <a:srgbClr val="002060"/>
                </a:solidFill>
              </a:rPr>
              <a:t>сир</a:t>
            </a:r>
            <a:r>
              <a:rPr lang="ru-RU" sz="1600" dirty="0" smtClean="0">
                <a:solidFill>
                  <a:srgbClr val="002060"/>
                </a:solidFill>
              </a:rPr>
              <a:t> (фр.</a:t>
            </a:r>
            <a:r>
              <a:rPr lang="ru-RU" sz="1600" dirty="0">
                <a:solidFill>
                  <a:srgbClr val="002060"/>
                </a:solidFill>
              </a:rPr>
              <a:t>  </a:t>
            </a:r>
            <a:r>
              <a:rPr lang="fr-FR" sz="1600" i="1" dirty="0" smtClean="0">
                <a:solidFill>
                  <a:srgbClr val="002060"/>
                </a:solidFill>
              </a:rPr>
              <a:t>sire</a:t>
            </a:r>
            <a:r>
              <a:rPr lang="ru-RU" sz="1600" dirty="0" smtClean="0">
                <a:solidFill>
                  <a:srgbClr val="002060"/>
                </a:solidFill>
              </a:rPr>
              <a:t>, англ</a:t>
            </a:r>
            <a:r>
              <a:rPr lang="ru-RU" sz="1600" dirty="0" smtClean="0">
                <a:solidFill>
                  <a:srgbClr val="002060"/>
                </a:solidFill>
                <a:hlinkClick r:id="rId3" tooltip="Французский язык"/>
              </a:rPr>
              <a:t>.</a:t>
            </a:r>
            <a:r>
              <a:rPr lang="ru-RU" sz="1600" dirty="0">
                <a:solidFill>
                  <a:srgbClr val="002060"/>
                </a:solidFill>
              </a:rPr>
              <a:t> </a:t>
            </a:r>
            <a:r>
              <a:rPr lang="fr-FR" sz="1600" i="1" dirty="0" smtClean="0">
                <a:solidFill>
                  <a:srgbClr val="002060"/>
                </a:solidFill>
              </a:rPr>
              <a:t>sir</a:t>
            </a:r>
            <a:r>
              <a:rPr lang="ru-RU" sz="1600" dirty="0" smtClean="0">
                <a:solidFill>
                  <a:srgbClr val="002060"/>
                </a:solidFill>
              </a:rPr>
              <a:t> )</a:t>
            </a:r>
            <a:r>
              <a:rPr lang="ru-RU" sz="1600" dirty="0">
                <a:solidFill>
                  <a:srgbClr val="002060"/>
                </a:solidFill>
              </a:rPr>
              <a:t> — обращение к монарху (</a:t>
            </a:r>
            <a:r>
              <a:rPr lang="ru-RU" sz="1600" b="1" dirty="0">
                <a:solidFill>
                  <a:srgbClr val="002060"/>
                </a:solidFill>
              </a:rPr>
              <a:t>Ваше Величество</a:t>
            </a:r>
            <a:r>
              <a:rPr lang="ru-RU" sz="1600" dirty="0">
                <a:solidFill>
                  <a:srgbClr val="002060"/>
                </a:solidFill>
              </a:rPr>
              <a:t>, </a:t>
            </a:r>
            <a:r>
              <a:rPr lang="ru-RU" sz="1600" dirty="0" smtClean="0">
                <a:solidFill>
                  <a:srgbClr val="002060"/>
                </a:solidFill>
              </a:rPr>
              <a:t>Государь). К королеве Англии -  </a:t>
            </a:r>
            <a:r>
              <a:rPr lang="ru-RU" sz="1600" b="1" dirty="0" smtClean="0">
                <a:solidFill>
                  <a:srgbClr val="002060"/>
                </a:solidFill>
              </a:rPr>
              <a:t>Ваше Величество (</a:t>
            </a:r>
            <a:r>
              <a:rPr lang="en-US" sz="1600" b="1" dirty="0" smtClean="0">
                <a:solidFill>
                  <a:srgbClr val="002060"/>
                </a:solidFill>
              </a:rPr>
              <a:t>Your Majesty</a:t>
            </a:r>
            <a:r>
              <a:rPr lang="ru-RU" sz="1600" dirty="0" smtClean="0"/>
              <a:t>), д</a:t>
            </a:r>
            <a:r>
              <a:rPr lang="ru-RU" sz="1600" dirty="0" smtClean="0">
                <a:solidFill>
                  <a:srgbClr val="002060"/>
                </a:solidFill>
              </a:rPr>
              <a:t>алее – </a:t>
            </a:r>
            <a:r>
              <a:rPr lang="ru-RU" sz="1600" b="1" dirty="0" err="1" smtClean="0">
                <a:solidFill>
                  <a:srgbClr val="002060"/>
                </a:solidFill>
              </a:rPr>
              <a:t>мэм</a:t>
            </a:r>
            <a:r>
              <a:rPr lang="en-US" sz="1600" b="1" dirty="0" smtClean="0">
                <a:solidFill>
                  <a:srgbClr val="002060"/>
                </a:solidFill>
              </a:rPr>
              <a:t> (ma’am)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Обращения </a:t>
            </a:r>
            <a:r>
              <a:rPr lang="ru-RU" sz="1600" b="1" dirty="0" smtClean="0">
                <a:solidFill>
                  <a:srgbClr val="002060"/>
                </a:solidFill>
              </a:rPr>
              <a:t>сэр, мадам/</a:t>
            </a:r>
            <a:r>
              <a:rPr lang="ru-RU" sz="1600" b="1" dirty="0" err="1" smtClean="0">
                <a:solidFill>
                  <a:srgbClr val="002060"/>
                </a:solidFill>
              </a:rPr>
              <a:t>мэм</a:t>
            </a:r>
            <a:r>
              <a:rPr lang="ru-RU" sz="1600" dirty="0" smtClean="0">
                <a:solidFill>
                  <a:srgbClr val="002060"/>
                </a:solidFill>
              </a:rPr>
              <a:t> – уважительное, от младшего к старшему</a:t>
            </a:r>
          </a:p>
          <a:p>
            <a:pPr marL="114300" indent="0"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6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Имена и формы обращения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u="sng" dirty="0" smtClean="0">
                <a:solidFill>
                  <a:srgbClr val="002060"/>
                </a:solidFill>
              </a:rPr>
              <a:t>Употребление</a:t>
            </a:r>
            <a:r>
              <a:rPr lang="ru-RU" sz="1600" b="1" u="sng" dirty="0" smtClean="0">
                <a:solidFill>
                  <a:srgbClr val="002060"/>
                </a:solidFill>
              </a:rPr>
              <a:t>  </a:t>
            </a:r>
            <a:r>
              <a:rPr lang="en-US" sz="1600" b="1" u="sng" dirty="0" smtClean="0">
                <a:solidFill>
                  <a:srgbClr val="002060"/>
                </a:solidFill>
              </a:rPr>
              <a:t>Mister </a:t>
            </a:r>
            <a:r>
              <a:rPr lang="ru-RU" sz="1600" u="sng" dirty="0" smtClean="0">
                <a:solidFill>
                  <a:srgbClr val="002060"/>
                </a:solidFill>
              </a:rPr>
              <a:t>и</a:t>
            </a:r>
            <a:r>
              <a:rPr lang="en-US" sz="1600" u="sng" dirty="0" smtClean="0">
                <a:solidFill>
                  <a:srgbClr val="002060"/>
                </a:solidFill>
              </a:rPr>
              <a:t> </a:t>
            </a:r>
            <a:r>
              <a:rPr lang="en-US" sz="1600" b="1" u="sng" dirty="0" smtClean="0">
                <a:solidFill>
                  <a:srgbClr val="002060"/>
                </a:solidFill>
              </a:rPr>
              <a:t> Monsieur </a:t>
            </a:r>
            <a:r>
              <a:rPr lang="ru-RU" sz="1600" b="1" u="sng" dirty="0" smtClean="0">
                <a:solidFill>
                  <a:srgbClr val="002060"/>
                </a:solidFill>
              </a:rPr>
              <a:t>  </a:t>
            </a:r>
            <a:r>
              <a:rPr lang="ru-RU" sz="1600" u="sng" dirty="0" smtClean="0">
                <a:solidFill>
                  <a:srgbClr val="002060"/>
                </a:solidFill>
              </a:rPr>
              <a:t>в англо- и франкоязычном мирах</a:t>
            </a:r>
          </a:p>
          <a:p>
            <a:pPr marL="114300" indent="0">
              <a:buNone/>
            </a:pPr>
            <a:r>
              <a:rPr lang="en-US" sz="1600" b="1" dirty="0" err="1">
                <a:solidFill>
                  <a:srgbClr val="002060"/>
                </a:solidFill>
              </a:rPr>
              <a:t>sehr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geehrter</a:t>
            </a:r>
            <a:r>
              <a:rPr lang="en-US" sz="1600" b="1" dirty="0" smtClean="0">
                <a:solidFill>
                  <a:srgbClr val="002060"/>
                </a:solidFill>
              </a:rPr>
              <a:t> Herr, </a:t>
            </a:r>
            <a:r>
              <a:rPr lang="en-US" sz="1600" b="1" dirty="0" err="1" smtClean="0">
                <a:solidFill>
                  <a:srgbClr val="002060"/>
                </a:solidFill>
              </a:rPr>
              <a:t>sehr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geehrte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 Frau; </a:t>
            </a:r>
            <a:r>
              <a:rPr lang="en-US" sz="1600" b="1" dirty="0" err="1" smtClean="0">
                <a:solidFill>
                  <a:srgbClr val="002060"/>
                </a:solidFill>
              </a:rPr>
              <a:t>sehr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geehrte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Mädchen</a:t>
            </a:r>
            <a:r>
              <a:rPr lang="en-US" sz="1600" b="1" dirty="0" smtClean="0">
                <a:solidFill>
                  <a:srgbClr val="002060"/>
                </a:solidFill>
              </a:rPr>
              <a:t>  </a:t>
            </a:r>
            <a:r>
              <a:rPr lang="ru-RU" sz="1600" dirty="0" smtClean="0">
                <a:solidFill>
                  <a:srgbClr val="002060"/>
                </a:solidFill>
              </a:rPr>
              <a:t>в немецком</a:t>
            </a:r>
            <a:endParaRPr lang="ru-RU" sz="16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u="sng" dirty="0" smtClean="0">
                <a:solidFill>
                  <a:srgbClr val="002060"/>
                </a:solidFill>
              </a:rPr>
              <a:t>Обращение на улице, в общественных местах</a:t>
            </a:r>
            <a:r>
              <a:rPr lang="ru-RU" sz="1600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Sir, Monsieur, Madam/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ma’am/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>
                <a:solidFill>
                  <a:srgbClr val="002060"/>
                </a:solidFill>
              </a:rPr>
              <a:t>Mademoiselle/, 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szanowny</a:t>
            </a:r>
            <a:r>
              <a:rPr lang="en-US" sz="1600" b="1" dirty="0">
                <a:solidFill>
                  <a:srgbClr val="002060"/>
                </a:solidFill>
              </a:rPr>
              <a:t>  </a:t>
            </a:r>
            <a:r>
              <a:rPr lang="en-US" sz="1600" b="1" dirty="0" smtClean="0">
                <a:solidFill>
                  <a:srgbClr val="002060"/>
                </a:solidFill>
              </a:rPr>
              <a:t>pan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У немцев – как у нас: </a:t>
            </a:r>
            <a:r>
              <a:rPr lang="en-US" sz="1600" b="1" dirty="0" err="1" smtClean="0">
                <a:solidFill>
                  <a:srgbClr val="002060"/>
                </a:solidFill>
              </a:rPr>
              <a:t>Entscheldigen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sie</a:t>
            </a:r>
            <a:r>
              <a:rPr lang="en-US" sz="1600" b="1" dirty="0" smtClean="0">
                <a:solidFill>
                  <a:srgbClr val="002060"/>
                </a:solidFill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</a:rPr>
              <a:t>bitte</a:t>
            </a:r>
            <a:r>
              <a:rPr lang="en-US" sz="1600" b="1" dirty="0" smtClean="0">
                <a:solidFill>
                  <a:srgbClr val="002060"/>
                </a:solidFill>
              </a:rPr>
              <a:t>!/</a:t>
            </a:r>
            <a:r>
              <a:rPr lang="en-US" sz="1600" b="1" dirty="0" err="1" smtClean="0">
                <a:solidFill>
                  <a:srgbClr val="002060"/>
                </a:solidFill>
              </a:rPr>
              <a:t>Entscheldigung</a:t>
            </a:r>
            <a:r>
              <a:rPr lang="en-US" sz="1600" b="1" dirty="0" smtClean="0">
                <a:solidFill>
                  <a:srgbClr val="002060"/>
                </a:solidFill>
              </a:rPr>
              <a:t>        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 smtClean="0"/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Пан</a:t>
            </a:r>
            <a:r>
              <a:rPr lang="ru-RU" sz="1600" dirty="0">
                <a:solidFill>
                  <a:srgbClr val="002060"/>
                </a:solidFill>
              </a:rPr>
              <a:t> — форма вежливого обращения в польском, чешском, словацком,  украинском, а также белорусском языках</a:t>
            </a:r>
          </a:p>
          <a:p>
            <a:pPr marL="11430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Наиболее вежливое - пан Анджей Петрашевский, вежливое - пан  Петрашевский. От младшего к старшему возможно - пан Анджей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66917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Имена и формы обращения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сэр, мистер, месье,  мисс,  миссис, мадам,  мадемуазель, пан, пани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________________________________________________________________________</a:t>
            </a:r>
          </a:p>
          <a:p>
            <a:pPr marL="114300" indent="0">
              <a:buNone/>
            </a:pPr>
            <a:endParaRPr lang="ru-RU" sz="1600" b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Мисс</a:t>
            </a:r>
            <a:r>
              <a:rPr lang="en-US" sz="1600" b="1" u="sng" dirty="0" smtClean="0">
                <a:solidFill>
                  <a:srgbClr val="002060"/>
                </a:solidFill>
              </a:rPr>
              <a:t>/Miss</a:t>
            </a:r>
            <a:r>
              <a:rPr lang="ru-RU" sz="1600" b="1" dirty="0" smtClean="0">
                <a:solidFill>
                  <a:srgbClr val="002060"/>
                </a:solidFill>
              </a:rPr>
              <a:t>  </a:t>
            </a:r>
            <a:r>
              <a:rPr lang="ru-RU" sz="1600" dirty="0" smtClean="0">
                <a:solidFill>
                  <a:srgbClr val="002060"/>
                </a:solidFill>
              </a:rPr>
              <a:t>и</a:t>
            </a:r>
            <a:r>
              <a:rPr lang="ru-RU" sz="1600" b="1" dirty="0" smtClean="0">
                <a:solidFill>
                  <a:srgbClr val="002060"/>
                </a:solidFill>
              </a:rPr>
              <a:t>  </a:t>
            </a:r>
            <a:r>
              <a:rPr lang="ru-RU" sz="1600" b="1" u="sng" dirty="0" smtClean="0">
                <a:solidFill>
                  <a:srgbClr val="002060"/>
                </a:solidFill>
              </a:rPr>
              <a:t>Миссис</a:t>
            </a:r>
            <a:r>
              <a:rPr lang="en-US" sz="1600" b="1" u="sng" dirty="0" smtClean="0">
                <a:solidFill>
                  <a:srgbClr val="002060"/>
                </a:solidFill>
              </a:rPr>
              <a:t>/Missis, </a:t>
            </a:r>
            <a:r>
              <a:rPr lang="en-US" sz="1600" b="1" u="sng" dirty="0" err="1" smtClean="0">
                <a:solidFill>
                  <a:srgbClr val="002060"/>
                </a:solidFill>
              </a:rPr>
              <a:t>Mrs</a:t>
            </a:r>
            <a:endParaRPr lang="ru-RU" sz="1600" b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По традиции, форма обращения к женщине – следствие ее семейного положения.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Мисс</a:t>
            </a:r>
            <a:r>
              <a:rPr lang="ru-RU" sz="1600" b="1" dirty="0" smtClean="0">
                <a:solidFill>
                  <a:srgbClr val="002060"/>
                </a:solidFill>
              </a:rPr>
              <a:t> – обращение к девушкам и незамужним женщинам.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Выходя замуж, женщина вместе с фамилией супруга обретает и звание </a:t>
            </a:r>
            <a:r>
              <a:rPr lang="ru-RU" sz="1600" b="1" u="sng" dirty="0" smtClean="0">
                <a:solidFill>
                  <a:srgbClr val="002060"/>
                </a:solidFill>
              </a:rPr>
              <a:t>Миссис.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Эмансипация и феминизм скорректировали ситуацию. Теперь имя и «общественное звание» женщины – дело ее выбора.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Madame/</a:t>
            </a:r>
            <a:r>
              <a:rPr lang="en-US" sz="1600" b="1" dirty="0" err="1" smtClean="0">
                <a:solidFill>
                  <a:srgbClr val="002060"/>
                </a:solidFill>
              </a:rPr>
              <a:t>Mme</a:t>
            </a:r>
            <a:r>
              <a:rPr lang="en-US" sz="1600" b="1" dirty="0" smtClean="0">
                <a:solidFill>
                  <a:srgbClr val="002060"/>
                </a:solidFill>
              </a:rPr>
              <a:t>,  Mademoiselle/</a:t>
            </a:r>
            <a:r>
              <a:rPr lang="en-US" sz="1600" b="1" dirty="0" err="1" smtClean="0">
                <a:solidFill>
                  <a:srgbClr val="002060"/>
                </a:solidFill>
              </a:rPr>
              <a:t>Mlle</a:t>
            </a:r>
            <a:r>
              <a:rPr lang="en-US" sz="1600" b="1" dirty="0" smtClean="0">
                <a:solidFill>
                  <a:srgbClr val="002060"/>
                </a:solidFill>
              </a:rPr>
              <a:t> (Fr.)</a:t>
            </a:r>
            <a:endParaRPr lang="ru-RU" sz="1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21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Имена и формы обращения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…Пример</a:t>
            </a:r>
            <a:r>
              <a:rPr lang="ru-RU" sz="1800" b="1" dirty="0">
                <a:solidFill>
                  <a:srgbClr val="002060"/>
                </a:solidFill>
              </a:rPr>
              <a:t>. </a:t>
            </a:r>
            <a:r>
              <a:rPr lang="ru-RU" sz="1800" b="1" dirty="0" smtClean="0">
                <a:solidFill>
                  <a:srgbClr val="002060"/>
                </a:solidFill>
              </a:rPr>
              <a:t>  Если </a:t>
            </a:r>
            <a:r>
              <a:rPr lang="ru-RU" sz="1800" b="1" dirty="0">
                <a:solidFill>
                  <a:srgbClr val="002060"/>
                </a:solidFill>
              </a:rPr>
              <a:t>Сара Джонс, выйдя замуж за  Ника Адамса, решает сохранить свое девичье имя, то к ней следует обращаться не как к «миссис Ник Адамс», а как к «Мисс Саре Джонс». Соответственно, на письмах в адрес обоих супругов надо указывать  «Мистеру Нику Адамсу» и «Мисс Саре Джонс</a:t>
            </a:r>
            <a:r>
              <a:rPr lang="ru-RU" sz="1800" b="1" dirty="0" smtClean="0">
                <a:solidFill>
                  <a:srgbClr val="002060"/>
                </a:solidFill>
              </a:rPr>
              <a:t>».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Если женщина решила присоединить фамилию мужа к своей девичьей, первой указывается именно девичья: </a:t>
            </a:r>
            <a:r>
              <a:rPr lang="ru-RU" sz="1800" b="1" dirty="0" err="1">
                <a:solidFill>
                  <a:srgbClr val="002060"/>
                </a:solidFill>
              </a:rPr>
              <a:t>Дженифер</a:t>
            </a:r>
            <a:r>
              <a:rPr lang="ru-RU" sz="1800" b="1" dirty="0">
                <a:solidFill>
                  <a:srgbClr val="002060"/>
                </a:solidFill>
              </a:rPr>
              <a:t> Энн </a:t>
            </a:r>
            <a:r>
              <a:rPr lang="ru-RU" sz="1800" b="1" dirty="0" err="1">
                <a:solidFill>
                  <a:srgbClr val="002060"/>
                </a:solidFill>
              </a:rPr>
              <a:t>Берк</a:t>
            </a:r>
            <a:r>
              <a:rPr lang="ru-RU" sz="1800" b="1" dirty="0">
                <a:solidFill>
                  <a:srgbClr val="002060"/>
                </a:solidFill>
              </a:rPr>
              <a:t>, выйдя замуж за Дэвида </a:t>
            </a:r>
            <a:r>
              <a:rPr lang="ru-RU" sz="1800" b="1" dirty="0" err="1">
                <a:solidFill>
                  <a:srgbClr val="002060"/>
                </a:solidFill>
              </a:rPr>
              <a:t>Робертсона</a:t>
            </a:r>
            <a:r>
              <a:rPr lang="ru-RU" sz="1800" b="1" dirty="0">
                <a:solidFill>
                  <a:srgbClr val="002060"/>
                </a:solidFill>
              </a:rPr>
              <a:t>, становится </a:t>
            </a:r>
            <a:r>
              <a:rPr lang="ru-RU" sz="1800" b="1" dirty="0" err="1">
                <a:solidFill>
                  <a:srgbClr val="002060"/>
                </a:solidFill>
              </a:rPr>
              <a:t>Дженифер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err="1">
                <a:solidFill>
                  <a:srgbClr val="002060"/>
                </a:solidFill>
              </a:rPr>
              <a:t>Берк-Робертсон</a:t>
            </a:r>
            <a:r>
              <a:rPr lang="ru-RU" sz="1800" b="1" dirty="0">
                <a:solidFill>
                  <a:srgbClr val="002060"/>
                </a:solidFill>
              </a:rPr>
              <a:t>. </a:t>
            </a:r>
            <a:r>
              <a:rPr lang="ru-RU" sz="1800" b="1" dirty="0" smtClean="0">
                <a:solidFill>
                  <a:srgbClr val="002060"/>
                </a:solidFill>
              </a:rPr>
              <a:t> Девичья </a:t>
            </a:r>
            <a:r>
              <a:rPr lang="ru-RU" sz="1800" b="1" dirty="0">
                <a:solidFill>
                  <a:srgbClr val="002060"/>
                </a:solidFill>
              </a:rPr>
              <a:t>фамилия может быть и опущена.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28834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Имена и формы обращения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u="sng" dirty="0">
                <a:solidFill>
                  <a:srgbClr val="002060"/>
                </a:solidFill>
              </a:rPr>
              <a:t>Мисс</a:t>
            </a:r>
            <a:r>
              <a:rPr lang="ru-RU" sz="1600" b="1" dirty="0">
                <a:solidFill>
                  <a:srgbClr val="002060"/>
                </a:solidFill>
              </a:rPr>
              <a:t>  </a:t>
            </a:r>
            <a:r>
              <a:rPr lang="ru-RU" sz="1600" dirty="0">
                <a:solidFill>
                  <a:srgbClr val="002060"/>
                </a:solidFill>
              </a:rPr>
              <a:t>и</a:t>
            </a:r>
            <a:r>
              <a:rPr lang="ru-RU" sz="1600" b="1" dirty="0">
                <a:solidFill>
                  <a:srgbClr val="002060"/>
                </a:solidFill>
              </a:rPr>
              <a:t>  </a:t>
            </a:r>
            <a:r>
              <a:rPr lang="ru-RU" sz="1600" b="1" u="sng" dirty="0" smtClean="0">
                <a:solidFill>
                  <a:srgbClr val="002060"/>
                </a:solidFill>
              </a:rPr>
              <a:t>Миссис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 (</a:t>
            </a:r>
            <a:r>
              <a:rPr lang="en-US" sz="1600" i="1" dirty="0" smtClean="0">
                <a:solidFill>
                  <a:srgbClr val="002060"/>
                </a:solidFill>
              </a:rPr>
              <a:t>more</a:t>
            </a:r>
            <a:r>
              <a:rPr lang="en-US" sz="1600" b="1" dirty="0" smtClean="0">
                <a:solidFill>
                  <a:srgbClr val="002060"/>
                </a:solidFill>
              </a:rPr>
              <a:t>)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Обращение «</a:t>
            </a:r>
            <a:r>
              <a:rPr lang="en-US" sz="1600" b="1" dirty="0" smtClean="0">
                <a:solidFill>
                  <a:srgbClr val="002060"/>
                </a:solidFill>
              </a:rPr>
              <a:t>Ms.</a:t>
            </a:r>
            <a:r>
              <a:rPr lang="ru-RU" sz="1600" b="1" dirty="0" smtClean="0">
                <a:solidFill>
                  <a:srgbClr val="002060"/>
                </a:solidFill>
              </a:rPr>
              <a:t>»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универсально.                                                                             Оно удобно в тех случаях, когда неизвестен брачный статус женщины;   использует ли она свое профессиональное имя или фамилию мужа.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Направляя, к примеру, деловое  письмо госпоже Сьюзен Смит, - особенно в первый раз – его лучше адресовать  «</a:t>
            </a:r>
            <a:r>
              <a:rPr lang="en-US" sz="1600" b="1" dirty="0" smtClean="0">
                <a:solidFill>
                  <a:srgbClr val="002060"/>
                </a:solidFill>
              </a:rPr>
              <a:t>Ms.</a:t>
            </a:r>
            <a:r>
              <a:rPr lang="ru-RU" sz="1600" b="1" dirty="0">
                <a:solidFill>
                  <a:srgbClr val="002060"/>
                </a:solidFill>
              </a:rPr>
              <a:t> Сьюзен </a:t>
            </a:r>
            <a:r>
              <a:rPr lang="ru-RU" sz="1600" b="1" dirty="0" smtClean="0">
                <a:solidFill>
                  <a:srgbClr val="002060"/>
                </a:solidFill>
              </a:rPr>
              <a:t>Смит», нежели просто «Сьюзен Сми</a:t>
            </a:r>
            <a:r>
              <a:rPr lang="ru-RU" sz="1600" b="1" dirty="0">
                <a:solidFill>
                  <a:srgbClr val="002060"/>
                </a:solidFill>
              </a:rPr>
              <a:t>т</a:t>
            </a:r>
            <a:r>
              <a:rPr lang="ru-RU" sz="1600" b="1" dirty="0" smtClean="0">
                <a:solidFill>
                  <a:srgbClr val="002060"/>
                </a:solidFill>
              </a:rPr>
              <a:t>».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ответном письме </a:t>
            </a:r>
            <a:r>
              <a:rPr lang="en-US" sz="1600" b="1" dirty="0">
                <a:solidFill>
                  <a:srgbClr val="002060"/>
                </a:solidFill>
              </a:rPr>
              <a:t>Ms.</a:t>
            </a:r>
            <a:r>
              <a:rPr lang="ru-RU" sz="1600" b="1" dirty="0">
                <a:solidFill>
                  <a:srgbClr val="002060"/>
                </a:solidFill>
              </a:rPr>
              <a:t> Сьюзен </a:t>
            </a:r>
            <a:r>
              <a:rPr lang="ru-RU" sz="1600" b="1" dirty="0" smtClean="0">
                <a:solidFill>
                  <a:srgbClr val="002060"/>
                </a:solidFill>
              </a:rPr>
              <a:t>Смит, подписавшись определенным образом, даст вам понять, как к ней следует обращаться. Если женщина замужем и желает подчеркнуть этот факт (и не использует при этом свою девичью фамилию), то перед своей подписью она поставит в скобках «миссис».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31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 чем залог успеха в освоении курса?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   Общая культура;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   Правильная речь (включает несколько компонентов);</a:t>
            </a: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</a:t>
            </a:r>
            <a:r>
              <a:rPr lang="ru-RU" sz="2000" b="1" dirty="0">
                <a:solidFill>
                  <a:srgbClr val="002060"/>
                </a:solidFill>
              </a:rPr>
              <a:t>Знание </a:t>
            </a:r>
            <a:r>
              <a:rPr lang="ru-RU" sz="2000" b="1" dirty="0" smtClean="0">
                <a:solidFill>
                  <a:srgbClr val="002060"/>
                </a:solidFill>
              </a:rPr>
              <a:t>основ </a:t>
            </a:r>
            <a:r>
              <a:rPr lang="ru-RU" sz="2000" b="1" dirty="0">
                <a:solidFill>
                  <a:srgbClr val="002060"/>
                </a:solidFill>
              </a:rPr>
              <a:t>этикета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   Знание основ деловой переписки;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Владение основами публичных выступлений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Обращение к священнослужителям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u="sng" dirty="0">
                <a:solidFill>
                  <a:srgbClr val="002060"/>
                </a:solidFill>
              </a:rPr>
              <a:t>Т</a:t>
            </a:r>
            <a:r>
              <a:rPr lang="ru-RU" sz="1600" b="1" u="sng" dirty="0" smtClean="0">
                <a:solidFill>
                  <a:srgbClr val="002060"/>
                </a:solidFill>
              </a:rPr>
              <a:t>ри </a:t>
            </a:r>
            <a:r>
              <a:rPr lang="ru-RU" sz="1600" b="1" u="sng" dirty="0">
                <a:solidFill>
                  <a:srgbClr val="002060"/>
                </a:solidFill>
              </a:rPr>
              <a:t>степени священнослужителей</a:t>
            </a:r>
            <a:r>
              <a:rPr lang="ru-RU" sz="1600" b="1" u="sng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endParaRPr lang="ru-RU" sz="1600" b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i="1" u="sng" dirty="0" smtClean="0">
                <a:solidFill>
                  <a:srgbClr val="002060"/>
                </a:solidFill>
              </a:rPr>
              <a:t>1) Епископская</a:t>
            </a:r>
            <a:r>
              <a:rPr lang="ru-RU" sz="1400" b="1" dirty="0" smtClean="0">
                <a:solidFill>
                  <a:srgbClr val="002060"/>
                </a:solidFill>
              </a:rPr>
              <a:t>: </a:t>
            </a:r>
            <a:r>
              <a:rPr lang="ru-RU" sz="1400" b="1" dirty="0">
                <a:solidFill>
                  <a:srgbClr val="002060"/>
                </a:solidFill>
              </a:rPr>
              <a:t>патриарх, митрополит, архиепископ, епископ. Обращение к патриарху: «</a:t>
            </a:r>
            <a:r>
              <a:rPr lang="ru-RU" sz="1400" b="1" u="sng" dirty="0">
                <a:solidFill>
                  <a:srgbClr val="002060"/>
                </a:solidFill>
              </a:rPr>
              <a:t>Ваше Святейшество…» </a:t>
            </a:r>
            <a:r>
              <a:rPr lang="ru-RU" sz="1400" b="1" dirty="0">
                <a:solidFill>
                  <a:srgbClr val="002060"/>
                </a:solidFill>
              </a:rPr>
              <a:t>или «</a:t>
            </a:r>
            <a:r>
              <a:rPr lang="ru-RU" sz="1400" b="1" u="sng" dirty="0">
                <a:solidFill>
                  <a:srgbClr val="002060"/>
                </a:solidFill>
              </a:rPr>
              <a:t>Святейший </a:t>
            </a:r>
            <a:r>
              <a:rPr lang="ru-RU" sz="1400" b="1" u="sng" dirty="0" err="1">
                <a:solidFill>
                  <a:srgbClr val="002060"/>
                </a:solidFill>
              </a:rPr>
              <a:t>владыко</a:t>
            </a:r>
            <a:r>
              <a:rPr lang="ru-RU" sz="1400" b="1" dirty="0">
                <a:solidFill>
                  <a:srgbClr val="002060"/>
                </a:solidFill>
              </a:rPr>
              <a:t>…», к митрополиту и архиепископу: «</a:t>
            </a:r>
            <a:r>
              <a:rPr lang="ru-RU" sz="1400" b="1" u="sng" dirty="0">
                <a:solidFill>
                  <a:srgbClr val="002060"/>
                </a:solidFill>
              </a:rPr>
              <a:t>Ваше Высокопреосвященство</a:t>
            </a:r>
            <a:r>
              <a:rPr lang="ru-RU" sz="1400" b="1" dirty="0">
                <a:solidFill>
                  <a:srgbClr val="002060"/>
                </a:solidFill>
              </a:rPr>
              <a:t>» </a:t>
            </a:r>
            <a:r>
              <a:rPr lang="ru-RU" sz="1400" b="1" dirty="0" smtClean="0">
                <a:solidFill>
                  <a:srgbClr val="002060"/>
                </a:solidFill>
              </a:rPr>
              <a:t>или</a:t>
            </a:r>
            <a:r>
              <a:rPr lang="en-US" sz="1400" b="1" dirty="0" smtClean="0">
                <a:solidFill>
                  <a:srgbClr val="002060"/>
                </a:solidFill>
              </a:rPr>
              <a:t>            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«</a:t>
            </a:r>
            <a:r>
              <a:rPr lang="ru-RU" sz="1400" b="1" u="sng" dirty="0" err="1">
                <a:solidFill>
                  <a:srgbClr val="002060"/>
                </a:solidFill>
              </a:rPr>
              <a:t>Высокопреосвященнейший</a:t>
            </a:r>
            <a:r>
              <a:rPr lang="ru-RU" sz="1400" b="1" u="sng" dirty="0">
                <a:solidFill>
                  <a:srgbClr val="002060"/>
                </a:solidFill>
              </a:rPr>
              <a:t> </a:t>
            </a:r>
            <a:r>
              <a:rPr lang="ru-RU" sz="1400" b="1" u="sng" dirty="0" err="1">
                <a:solidFill>
                  <a:srgbClr val="002060"/>
                </a:solidFill>
              </a:rPr>
              <a:t>владыко</a:t>
            </a:r>
            <a:r>
              <a:rPr lang="ru-RU" sz="1400" b="1" dirty="0">
                <a:solidFill>
                  <a:srgbClr val="002060"/>
                </a:solidFill>
              </a:rPr>
              <a:t>…».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2)  </a:t>
            </a:r>
            <a:r>
              <a:rPr lang="ru-RU" sz="1400" b="1" i="1" u="sng" dirty="0">
                <a:solidFill>
                  <a:srgbClr val="002060"/>
                </a:solidFill>
              </a:rPr>
              <a:t>Иерейская. </a:t>
            </a:r>
            <a:r>
              <a:rPr lang="ru-RU" sz="1400" b="1" dirty="0">
                <a:solidFill>
                  <a:srgbClr val="002060"/>
                </a:solidFill>
              </a:rPr>
              <a:t>Носители этой степени священства: протопресвитер, протоиерей, архимандрит, игумен, иерей, иеромонах. Обращение к протопресвитеру, протоиерею, архимандриту, игумену: </a:t>
            </a:r>
            <a:r>
              <a:rPr lang="ru-RU" sz="1400" b="1" u="sng" dirty="0">
                <a:solidFill>
                  <a:srgbClr val="002060"/>
                </a:solidFill>
              </a:rPr>
              <a:t>«Ваше Высокопреподобие, отец (имя)…», </a:t>
            </a:r>
            <a:r>
              <a:rPr lang="ru-RU" sz="1400" b="1" dirty="0">
                <a:solidFill>
                  <a:srgbClr val="002060"/>
                </a:solidFill>
              </a:rPr>
              <a:t>к иерею, иеромонаху: «</a:t>
            </a:r>
            <a:r>
              <a:rPr lang="ru-RU" sz="1400" b="1" u="sng" dirty="0">
                <a:solidFill>
                  <a:srgbClr val="002060"/>
                </a:solidFill>
              </a:rPr>
              <a:t>Ваше преподобие, отец (имя)…» </a:t>
            </a:r>
            <a:r>
              <a:rPr lang="ru-RU" sz="1400" b="1" dirty="0" smtClean="0">
                <a:solidFill>
                  <a:srgbClr val="002060"/>
                </a:solidFill>
              </a:rPr>
              <a:t>. Есть </a:t>
            </a:r>
            <a:r>
              <a:rPr lang="ru-RU" sz="1400" b="1" dirty="0">
                <a:solidFill>
                  <a:srgbClr val="002060"/>
                </a:solidFill>
              </a:rPr>
              <a:t>народное, «теплое» обращение: «</a:t>
            </a:r>
            <a:r>
              <a:rPr lang="ru-RU" sz="1400" b="1" u="sng" dirty="0">
                <a:solidFill>
                  <a:srgbClr val="002060"/>
                </a:solidFill>
              </a:rPr>
              <a:t>батюшка</a:t>
            </a:r>
            <a:r>
              <a:rPr lang="ru-RU" sz="1400" b="1" dirty="0">
                <a:solidFill>
                  <a:srgbClr val="002060"/>
                </a:solidFill>
              </a:rPr>
              <a:t>…». Иногда этот эпитет употребляют только по отношению к своему духовнику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3) </a:t>
            </a:r>
            <a:r>
              <a:rPr lang="ru-RU" sz="1400" b="1" dirty="0" err="1" smtClean="0">
                <a:solidFill>
                  <a:srgbClr val="002060"/>
                </a:solidFill>
              </a:rPr>
              <a:t>Диаконская</a:t>
            </a:r>
            <a:r>
              <a:rPr lang="ru-RU" sz="1400" b="1" dirty="0">
                <a:solidFill>
                  <a:srgbClr val="002060"/>
                </a:solidFill>
              </a:rPr>
              <a:t>. Носители этой степени священства: архидиакон, протодиакон, диакон, иеродиакон. Обращение к архи-, протодиакону: «</a:t>
            </a:r>
            <a:r>
              <a:rPr lang="ru-RU" sz="1400" b="1" u="sng" dirty="0">
                <a:solidFill>
                  <a:srgbClr val="002060"/>
                </a:solidFill>
              </a:rPr>
              <a:t>отец архи-, протодиакон (имя)…</a:t>
            </a:r>
            <a:r>
              <a:rPr lang="ru-RU" sz="1400" b="1" dirty="0">
                <a:solidFill>
                  <a:srgbClr val="002060"/>
                </a:solidFill>
              </a:rPr>
              <a:t>», к диакону, иеродиакону: «</a:t>
            </a:r>
            <a:r>
              <a:rPr lang="ru-RU" sz="1400" b="1" u="sng" dirty="0">
                <a:solidFill>
                  <a:srgbClr val="002060"/>
                </a:solidFill>
              </a:rPr>
              <a:t>отец (имя)… </a:t>
            </a:r>
            <a:r>
              <a:rPr lang="ru-RU" sz="1400" b="1" dirty="0">
                <a:solidFill>
                  <a:srgbClr val="002060"/>
                </a:solidFill>
              </a:rPr>
              <a:t>».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54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Приветствия в разных странах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i="1" u="sng" dirty="0" smtClean="0">
                <a:solidFill>
                  <a:srgbClr val="002060"/>
                </a:solidFill>
              </a:rPr>
              <a:t>Англичане-американцы-канадцы- австралийцы: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- </a:t>
            </a:r>
            <a:r>
              <a:rPr lang="en-US" sz="1600" b="1" dirty="0" smtClean="0">
                <a:solidFill>
                  <a:srgbClr val="002060"/>
                </a:solidFill>
              </a:rPr>
              <a:t>How do you do?</a:t>
            </a:r>
            <a:r>
              <a:rPr lang="ru-RU" sz="1600" b="1" dirty="0" smtClean="0">
                <a:solidFill>
                  <a:srgbClr val="002060"/>
                </a:solidFill>
              </a:rPr>
              <a:t>  –  Ответ такой же 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   - How are you? </a:t>
            </a:r>
            <a:r>
              <a:rPr lang="ru-RU" sz="1600" b="1" dirty="0" smtClean="0">
                <a:solidFill>
                  <a:srgbClr val="002060"/>
                </a:solidFill>
              </a:rPr>
              <a:t>     </a:t>
            </a:r>
            <a:r>
              <a:rPr lang="en-US" sz="1600" b="1" dirty="0" smtClean="0">
                <a:solidFill>
                  <a:srgbClr val="002060"/>
                </a:solidFill>
              </a:rPr>
              <a:t> –  </a:t>
            </a:r>
            <a:r>
              <a:rPr lang="ru-RU" sz="1600" b="1" dirty="0" smtClean="0">
                <a:solidFill>
                  <a:srgbClr val="002060"/>
                </a:solidFill>
              </a:rPr>
              <a:t>Ответ:</a:t>
            </a:r>
            <a:r>
              <a:rPr lang="en-US" sz="1600" b="1" dirty="0" smtClean="0">
                <a:solidFill>
                  <a:srgbClr val="002060"/>
                </a:solidFill>
              </a:rPr>
              <a:t>  I am fine!  Fifty-fifty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u="sng" dirty="0" smtClean="0">
                <a:solidFill>
                  <a:srgbClr val="002060"/>
                </a:solidFill>
              </a:rPr>
              <a:t>Немцы: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- </a:t>
            </a:r>
            <a:r>
              <a:rPr lang="ru-RU" sz="1600" b="1" dirty="0" err="1">
                <a:solidFill>
                  <a:srgbClr val="002060"/>
                </a:solidFill>
              </a:rPr>
              <a:t>Wie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geht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es</a:t>
            </a:r>
            <a:r>
              <a:rPr lang="en-US" sz="1600" b="1" dirty="0" smtClean="0">
                <a:solidFill>
                  <a:srgbClr val="002060"/>
                </a:solidFill>
              </a:rPr>
              <a:t> (</a:t>
            </a:r>
            <a:r>
              <a:rPr lang="en-US" sz="1600" b="1" dirty="0" err="1" smtClean="0">
                <a:solidFill>
                  <a:srgbClr val="002060"/>
                </a:solidFill>
              </a:rPr>
              <a:t>ihnen</a:t>
            </a:r>
            <a:r>
              <a:rPr lang="en-US" sz="1600" b="1" dirty="0" smtClean="0">
                <a:solidFill>
                  <a:srgbClr val="002060"/>
                </a:solidFill>
              </a:rPr>
              <a:t>)? </a:t>
            </a:r>
            <a:r>
              <a:rPr lang="ru-RU" sz="1600" b="1" dirty="0" smtClean="0">
                <a:solidFill>
                  <a:srgbClr val="002060"/>
                </a:solidFill>
              </a:rPr>
              <a:t> –</a:t>
            </a:r>
            <a:r>
              <a:rPr lang="en-US" sz="1600" b="1" dirty="0" smtClean="0">
                <a:solidFill>
                  <a:srgbClr val="002060"/>
                </a:solidFill>
              </a:rPr>
              <a:t>  </a:t>
            </a:r>
            <a:r>
              <a:rPr lang="ru-RU" sz="1600" b="1" dirty="0" smtClean="0">
                <a:solidFill>
                  <a:srgbClr val="002060"/>
                </a:solidFill>
              </a:rPr>
              <a:t> Ответ:  </a:t>
            </a:r>
            <a:r>
              <a:rPr lang="en-US" sz="1600" b="1" dirty="0" err="1" smtClean="0">
                <a:solidFill>
                  <a:srgbClr val="002060"/>
                </a:solidFill>
              </a:rPr>
              <a:t>Es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geht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mir</a:t>
            </a:r>
            <a:r>
              <a:rPr lang="en-US" sz="1600" b="1" dirty="0" smtClean="0">
                <a:solidFill>
                  <a:srgbClr val="002060"/>
                </a:solidFill>
              </a:rPr>
              <a:t> gut!</a:t>
            </a: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u="sng" dirty="0" smtClean="0">
                <a:solidFill>
                  <a:srgbClr val="002060"/>
                </a:solidFill>
              </a:rPr>
              <a:t>Французы</a:t>
            </a:r>
            <a:r>
              <a:rPr lang="en-US" sz="1600" b="1" i="1" u="sng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   - </a:t>
            </a:r>
            <a:r>
              <a:rPr lang="en-US" sz="1600" b="1" dirty="0" smtClean="0">
                <a:solidFill>
                  <a:srgbClr val="002060"/>
                </a:solidFill>
              </a:rPr>
              <a:t>Comment </a:t>
            </a:r>
            <a:r>
              <a:rPr lang="en-US" sz="1600" b="1" dirty="0" err="1" smtClean="0">
                <a:solidFill>
                  <a:srgbClr val="002060"/>
                </a:solidFill>
              </a:rPr>
              <a:t>allez-vous</a:t>
            </a:r>
            <a:r>
              <a:rPr lang="en-US" sz="1600" b="1" dirty="0" smtClean="0">
                <a:solidFill>
                  <a:srgbClr val="002060"/>
                </a:solidFill>
              </a:rPr>
              <a:t>?/</a:t>
            </a:r>
            <a:r>
              <a:rPr lang="en-US" sz="1600" b="1" dirty="0">
                <a:solidFill>
                  <a:srgbClr val="002060"/>
                </a:solidFill>
              </a:rPr>
              <a:t> Comment </a:t>
            </a:r>
            <a:r>
              <a:rPr lang="en-US" sz="1600" b="1" dirty="0" err="1" smtClean="0">
                <a:solidFill>
                  <a:srgbClr val="002060"/>
                </a:solidFill>
              </a:rPr>
              <a:t>va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tu</a:t>
            </a:r>
            <a:r>
              <a:rPr lang="en-US" sz="1600" b="1" dirty="0" smtClean="0">
                <a:solidFill>
                  <a:srgbClr val="002060"/>
                </a:solidFill>
              </a:rPr>
              <a:t>?/Comment </a:t>
            </a:r>
            <a:r>
              <a:rPr lang="fr-FR" sz="1600" b="1" dirty="0" smtClean="0">
                <a:solidFill>
                  <a:srgbClr val="002060"/>
                </a:solidFill>
              </a:rPr>
              <a:t>ç</a:t>
            </a:r>
            <a:r>
              <a:rPr lang="en-US" sz="1600" b="1" dirty="0" smtClean="0">
                <a:solidFill>
                  <a:srgbClr val="002060"/>
                </a:solidFill>
              </a:rPr>
              <a:t>a </a:t>
            </a:r>
            <a:r>
              <a:rPr lang="en-US" sz="1600" b="1" dirty="0" err="1" smtClean="0">
                <a:solidFill>
                  <a:srgbClr val="002060"/>
                </a:solidFill>
              </a:rPr>
              <a:t>va</a:t>
            </a:r>
            <a:r>
              <a:rPr lang="en-US" sz="1600" b="1" dirty="0" smtClean="0">
                <a:solidFill>
                  <a:srgbClr val="002060"/>
                </a:solidFill>
              </a:rPr>
              <a:t>? / </a:t>
            </a:r>
            <a:r>
              <a:rPr lang="fr-FR" sz="2000" b="1" dirty="0">
                <a:solidFill>
                  <a:srgbClr val="002060"/>
                </a:solidFill>
              </a:rPr>
              <a:t>ç</a:t>
            </a:r>
            <a:r>
              <a:rPr lang="en-US" sz="1600" b="1" dirty="0" smtClean="0">
                <a:solidFill>
                  <a:srgbClr val="002060"/>
                </a:solidFill>
              </a:rPr>
              <a:t>a </a:t>
            </a:r>
            <a:r>
              <a:rPr lang="en-US" sz="1600" b="1" dirty="0" err="1" smtClean="0">
                <a:solidFill>
                  <a:srgbClr val="002060"/>
                </a:solidFill>
              </a:rPr>
              <a:t>va</a:t>
            </a:r>
            <a:r>
              <a:rPr lang="en-US" sz="1600" b="1" dirty="0" smtClean="0">
                <a:solidFill>
                  <a:srgbClr val="002060"/>
                </a:solidFill>
              </a:rPr>
              <a:t>?</a:t>
            </a:r>
            <a:r>
              <a:rPr lang="ru-RU" sz="1600" b="1" dirty="0" smtClean="0">
                <a:solidFill>
                  <a:srgbClr val="002060"/>
                </a:solidFill>
              </a:rPr>
              <a:t> –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   Ответ:  </a:t>
            </a:r>
            <a:r>
              <a:rPr lang="en-US" sz="1600" b="1" dirty="0" smtClean="0">
                <a:solidFill>
                  <a:srgbClr val="002060"/>
                </a:solidFill>
              </a:rPr>
              <a:t>Je </a:t>
            </a:r>
            <a:r>
              <a:rPr lang="en-US" sz="1600" b="1" dirty="0" err="1" smtClean="0">
                <a:solidFill>
                  <a:srgbClr val="002060"/>
                </a:solidFill>
              </a:rPr>
              <a:t>vais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bien</a:t>
            </a:r>
            <a:r>
              <a:rPr lang="en-US" sz="1600" b="1" dirty="0" smtClean="0">
                <a:solidFill>
                  <a:srgbClr val="002060"/>
                </a:solidFill>
              </a:rPr>
              <a:t>/ </a:t>
            </a:r>
            <a:r>
              <a:rPr lang="fr-FR" sz="2000" b="1" dirty="0">
                <a:solidFill>
                  <a:srgbClr val="002060"/>
                </a:solidFill>
              </a:rPr>
              <a:t>ç</a:t>
            </a:r>
            <a:r>
              <a:rPr lang="en-US" sz="1600" b="1" dirty="0">
                <a:solidFill>
                  <a:srgbClr val="002060"/>
                </a:solidFill>
              </a:rPr>
              <a:t>a </a:t>
            </a:r>
            <a:r>
              <a:rPr lang="en-US" sz="1600" b="1" dirty="0" err="1" smtClean="0">
                <a:solidFill>
                  <a:srgbClr val="002060"/>
                </a:solidFill>
              </a:rPr>
              <a:t>va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bien</a:t>
            </a:r>
            <a:r>
              <a:rPr lang="en-US" sz="1600" b="1" dirty="0" smtClean="0">
                <a:solidFill>
                  <a:srgbClr val="002060"/>
                </a:solidFill>
              </a:rPr>
              <a:t>. 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    Либо: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</a:rPr>
              <a:t>Comme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si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comme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fr-FR" sz="1600" b="1" dirty="0">
                <a:solidFill>
                  <a:srgbClr val="002060"/>
                </a:solidFill>
              </a:rPr>
              <a:t>ç</a:t>
            </a:r>
            <a:r>
              <a:rPr lang="en-US" sz="1600" b="1" dirty="0" smtClean="0">
                <a:solidFill>
                  <a:srgbClr val="002060"/>
                </a:solidFill>
              </a:rPr>
              <a:t>a/</a:t>
            </a:r>
            <a:r>
              <a:rPr lang="en-US" sz="1600" b="1" dirty="0" err="1" smtClean="0">
                <a:solidFill>
                  <a:srgbClr val="002060"/>
                </a:solidFill>
              </a:rPr>
              <a:t>Dannant-donnant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/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Cinquante-cinquante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u="sng" dirty="0" smtClean="0">
                <a:solidFill>
                  <a:srgbClr val="002060"/>
                </a:solidFill>
              </a:rPr>
              <a:t>Испанцы</a:t>
            </a:r>
            <a:r>
              <a:rPr lang="en-US" sz="1600" b="1" i="1" dirty="0" smtClean="0">
                <a:solidFill>
                  <a:srgbClr val="002060"/>
                </a:solidFill>
              </a:rPr>
              <a:t>:    </a:t>
            </a:r>
            <a:r>
              <a:rPr lang="en-US" sz="1600" b="1" dirty="0" smtClean="0">
                <a:solidFill>
                  <a:srgbClr val="002060"/>
                </a:solidFill>
              </a:rPr>
              <a:t>- </a:t>
            </a:r>
            <a:r>
              <a:rPr lang="ru-RU" sz="1600" b="1" dirty="0" err="1">
                <a:solidFill>
                  <a:srgbClr val="002060"/>
                </a:solidFill>
              </a:rPr>
              <a:t>Como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te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va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la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vida</a:t>
            </a:r>
            <a:r>
              <a:rPr lang="ru-RU" sz="1600" b="1" dirty="0">
                <a:solidFill>
                  <a:srgbClr val="002060"/>
                </a:solidFill>
              </a:rPr>
              <a:t>? - </a:t>
            </a:r>
            <a:r>
              <a:rPr lang="en-US" sz="1600" b="1" dirty="0" smtClean="0">
                <a:solidFill>
                  <a:srgbClr val="002060"/>
                </a:solidFill>
              </a:rPr>
              <a:t>  </a:t>
            </a:r>
            <a:r>
              <a:rPr lang="ru-RU" sz="1600" b="1" dirty="0" smtClean="0">
                <a:solidFill>
                  <a:srgbClr val="002060"/>
                </a:solidFill>
              </a:rPr>
              <a:t>Ответ:  </a:t>
            </a:r>
            <a:r>
              <a:rPr lang="ru-RU" sz="1600" b="1" dirty="0" err="1" smtClean="0">
                <a:solidFill>
                  <a:srgbClr val="002060"/>
                </a:solidFill>
              </a:rPr>
              <a:t>Yo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vivo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bien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u="sng" dirty="0" smtClean="0">
                <a:solidFill>
                  <a:srgbClr val="002060"/>
                </a:solidFill>
              </a:rPr>
              <a:t>Итальянцы</a:t>
            </a:r>
            <a:r>
              <a:rPr lang="ru-RU" sz="1600" b="1" dirty="0" smtClean="0">
                <a:solidFill>
                  <a:srgbClr val="002060"/>
                </a:solidFill>
              </a:rPr>
              <a:t>:  - </a:t>
            </a:r>
            <a:r>
              <a:rPr lang="ru-RU" sz="1600" b="1" dirty="0" err="1">
                <a:solidFill>
                  <a:srgbClr val="002060"/>
                </a:solidFill>
              </a:rPr>
              <a:t>Come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stai</a:t>
            </a:r>
            <a:r>
              <a:rPr lang="en-US" sz="1600" b="1" dirty="0" smtClean="0">
                <a:solidFill>
                  <a:srgbClr val="002060"/>
                </a:solidFill>
              </a:rPr>
              <a:t>?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-   Ответ:  </a:t>
            </a:r>
            <a:r>
              <a:rPr lang="ru-RU" sz="1600" b="1" dirty="0" err="1" smtClean="0">
                <a:solidFill>
                  <a:srgbClr val="002060"/>
                </a:solidFill>
              </a:rPr>
              <a:t>Sto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bene</a:t>
            </a:r>
            <a:endParaRPr lang="ru-RU" sz="1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7110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Приветствия в разных странах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1400" b="1" u="sng" dirty="0">
                <a:solidFill>
                  <a:srgbClr val="002060"/>
                </a:solidFill>
              </a:rPr>
              <a:t>В Латинской Америке </a:t>
            </a:r>
            <a:r>
              <a:rPr lang="ru-RU" sz="1400" b="1" dirty="0">
                <a:solidFill>
                  <a:srgbClr val="002060"/>
                </a:solidFill>
              </a:rPr>
              <a:t>принято обниматься при встрече. Мужчины при этом три раза стучат рукой по спине знакомого, держа голову над его правым плечом, а потом еще три раза, держа голову над левым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u="sng" dirty="0">
                <a:solidFill>
                  <a:srgbClr val="002060"/>
                </a:solidFill>
              </a:rPr>
              <a:t>В Египте и Йемене</a:t>
            </a:r>
            <a:r>
              <a:rPr lang="ru-RU" sz="1400" b="1" dirty="0">
                <a:solidFill>
                  <a:srgbClr val="002060"/>
                </a:solidFill>
              </a:rPr>
              <a:t> прикладывают ладонь ко лбу, повернув ее в сторону того, с кем здороваются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u="sng" dirty="0">
                <a:solidFill>
                  <a:srgbClr val="002060"/>
                </a:solidFill>
              </a:rPr>
              <a:t>Арабы</a:t>
            </a:r>
            <a:r>
              <a:rPr lang="ru-RU" sz="1400" b="1" dirty="0">
                <a:solidFill>
                  <a:srgbClr val="002060"/>
                </a:solidFill>
              </a:rPr>
              <a:t> скрещивают руки на груди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u="sng" dirty="0">
                <a:solidFill>
                  <a:srgbClr val="002060"/>
                </a:solidFill>
              </a:rPr>
              <a:t>Японцы</a:t>
            </a:r>
            <a:r>
              <a:rPr lang="ru-RU" sz="1400" b="1" dirty="0">
                <a:solidFill>
                  <a:srgbClr val="002060"/>
                </a:solidFill>
              </a:rPr>
              <a:t> при встрече кланяются: чем ниже и медленнее, тем важнее персона. Самый низкий и уважительный — </a:t>
            </a:r>
            <a:r>
              <a:rPr lang="ru-RU" sz="1400" b="1" dirty="0" err="1">
                <a:solidFill>
                  <a:srgbClr val="002060"/>
                </a:solidFill>
              </a:rPr>
              <a:t>сакэйрэй</a:t>
            </a:r>
            <a:r>
              <a:rPr lang="ru-RU" sz="1400" b="1" dirty="0">
                <a:solidFill>
                  <a:srgbClr val="002060"/>
                </a:solidFill>
              </a:rPr>
              <a:t>, средний — под углом 30 градусов, легкий — всего на 15 градусов. При этом они говорят «День настал</a:t>
            </a:r>
            <a:r>
              <a:rPr lang="ru-RU" sz="1400" b="1" dirty="0" smtClean="0">
                <a:solidFill>
                  <a:srgbClr val="002060"/>
                </a:solidFill>
              </a:rPr>
              <a:t>».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u="sng" dirty="0">
                <a:solidFill>
                  <a:srgbClr val="002060"/>
                </a:solidFill>
              </a:rPr>
              <a:t>Корейцы и китайцы</a:t>
            </a:r>
            <a:r>
              <a:rPr lang="ru-RU" sz="1400" b="1" dirty="0">
                <a:solidFill>
                  <a:srgbClr val="002060"/>
                </a:solidFill>
              </a:rPr>
              <a:t> тоже традиционно кланяются, однако все больше китайцев предпочитает здороваться по-современному: подняв над головой сцепленные руки. Но если несколько китайцев познакомятся с новым человеком, они могут ему и зааплодировать — отвечать на это нужно тем же. Традиционная фраза приветствия в Китае переводится: «Ел ли ты сегодня?»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50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9323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altLang="ru-RU" sz="2800" b="1" dirty="0" smtClean="0">
                <a:solidFill>
                  <a:srgbClr val="002060"/>
                </a:solidFill>
              </a:rPr>
              <a:t>Приветствия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5740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Неофициальное приветствие и прощание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Приветствия в общественных местах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В учреждении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С прислугой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Как отвечать на вопрос «Как поживаете?»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Как уходить из гостей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07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представление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Ситуации, когда это необходимо, возникают на каждом шагу…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Кто кому должен быть представлен? – Три основных правила: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457200" indent="-342900">
              <a:buAutoNum type="arabicParenR"/>
            </a:pPr>
            <a:r>
              <a:rPr lang="ru-RU" sz="1600" b="1" dirty="0" smtClean="0">
                <a:solidFill>
                  <a:srgbClr val="002060"/>
                </a:solidFill>
              </a:rPr>
              <a:t>Мужчину представляют женщине (если мужчина имеет особый статус, то наоборот)</a:t>
            </a:r>
          </a:p>
          <a:p>
            <a:pPr marL="457200" indent="-342900">
              <a:buAutoNum type="arabicParenR"/>
            </a:pPr>
            <a:r>
              <a:rPr lang="ru-RU" sz="1600" b="1" dirty="0" smtClean="0">
                <a:solidFill>
                  <a:srgbClr val="002060"/>
                </a:solidFill>
              </a:rPr>
              <a:t>Того, кто моложе, всегда представляют тому, кто старше</a:t>
            </a:r>
          </a:p>
          <a:p>
            <a:pPr marL="457200" indent="-342900">
              <a:buAutoNum type="arabicParenR"/>
            </a:pPr>
            <a:r>
              <a:rPr lang="ru-RU" sz="1600" b="1" dirty="0" smtClean="0">
                <a:solidFill>
                  <a:srgbClr val="002060"/>
                </a:solidFill>
              </a:rPr>
              <a:t>Человека, занимающего в обществе менее значимое положение, представляют более известному и влиятельному</a:t>
            </a:r>
          </a:p>
          <a:p>
            <a:pPr marL="457200" indent="-342900">
              <a:buAutoNum type="arabicParenR"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Своих родственников, даже если они старше по возрасту, и занимают более видное положение, как правило, представляют всем остальным – это знак уважения.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Недопустимость  приказного тона при представлении кого-то кому-то.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Представление супруга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960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800" b="1" dirty="0" smtClean="0">
                <a:solidFill>
                  <a:srgbClr val="002060"/>
                </a:solidFill>
              </a:rPr>
              <a:t>Представление на приемах и светских встречах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</a:rPr>
              <a:t>ПРЕДСТАВЛЕНИЕ на приемах всегда обязательно, если присутствует почетный  гость, которого представили всем приглашенным. Если вы опоздали, необходимо представиться самому.</a:t>
            </a:r>
          </a:p>
          <a:p>
            <a:pPr marL="0" indent="0">
              <a:buFontTx/>
              <a:buNone/>
            </a:pPr>
            <a:endParaRPr lang="ru-RU" altLang="ru-RU" sz="1600" b="1" dirty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</a:rPr>
              <a:t>На официальном обеде с рассадкой соседям по столу следует самим представиться друг другу (дама может вступить в беседу с незнакомым мужчиной, предварительно не представившись ему). За столом принято вести беседу, причем с соседом и справа, и слева.   </a:t>
            </a:r>
            <a:r>
              <a:rPr lang="ru-RU" altLang="ru-RU" sz="1600" b="1" smtClean="0">
                <a:solidFill>
                  <a:srgbClr val="002060"/>
                </a:solidFill>
              </a:rPr>
              <a:t>Темы-табу.</a:t>
            </a:r>
            <a:endParaRPr lang="ru-RU" altLang="ru-RU" sz="1600" b="1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endParaRPr lang="ru-RU" altLang="ru-RU" sz="1600" b="1" dirty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</a:rPr>
              <a:t>КАК ПРЕДСТАВЛЯТЬСЯ САМОМУ. Если заметили интересного вам, но незнакомого человека, нельзя обращаться к нему «Вы кто?».  Лучше представиться самому. Можно добавить что-то о себе. Скорее всего незнакомец тоже представится вам.</a:t>
            </a:r>
          </a:p>
          <a:p>
            <a:pPr marL="0" indent="0">
              <a:buFontTx/>
              <a:buNone/>
            </a:pPr>
            <a:endParaRPr lang="ru-RU" altLang="ru-RU" sz="1600" b="1" dirty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</a:rPr>
              <a:t>КАК ВХОДИТЬ В ДОМ. Куда деть сумку, портфель, зонт</a:t>
            </a:r>
          </a:p>
        </p:txBody>
      </p:sp>
    </p:spTree>
    <p:extLst>
      <p:ext uri="{BB962C8B-B14F-4D97-AF65-F5344CB8AC3E}">
        <p14:creationId xmlns:p14="http://schemas.microsoft.com/office/powerpoint/2010/main" val="294845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Представление </a:t>
            </a:r>
            <a:r>
              <a:rPr lang="en-US" altLang="ru-RU" sz="28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на </a:t>
            </a:r>
            <a:r>
              <a:rPr lang="ru-RU" altLang="ru-RU" sz="2800" b="1" dirty="0">
                <a:solidFill>
                  <a:srgbClr val="002060"/>
                </a:solidFill>
              </a:rPr>
              <a:t>приемах </a:t>
            </a:r>
            <a:r>
              <a:rPr lang="en-US" altLang="ru-RU" sz="28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и светских</a:t>
            </a:r>
            <a:r>
              <a:rPr lang="en-US" altLang="ru-RU" sz="28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800" b="1" dirty="0">
                <a:solidFill>
                  <a:srgbClr val="002060"/>
                </a:solidFill>
              </a:rPr>
              <a:t>встречах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ЧТО ГОВОРИТЬ ПРИ ПРЕДСТАВЛЕНИИ.  «</a:t>
            </a:r>
            <a:r>
              <a:rPr lang="ru-RU" sz="1600" b="1" dirty="0">
                <a:solidFill>
                  <a:srgbClr val="002060"/>
                </a:solidFill>
              </a:rPr>
              <a:t>Здравствуйте</a:t>
            </a:r>
            <a:r>
              <a:rPr lang="ru-RU" sz="1600" b="1" dirty="0" smtClean="0">
                <a:solidFill>
                  <a:srgbClr val="002060"/>
                </a:solidFill>
              </a:rPr>
              <a:t>…»  с добавлением имени (звания) нового знакомого.  «Очень приятно», «Рад познакомиться». Важно отчетливо произносить слова, не глотая слоги.  Если прием не носит официального характера, то вполне уместно сказать «Привет».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КОГДА ПОЛОЖЕНО ВСТАВАТЬ, ПРИВЕТСТВУЯ ГОСТЕЙ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РУКОПОЖАТИЕ.  Может усилить симпатии, а может и вызвать раздражение («бескостная»  ладонь или «свирепый зажим»). Рукопожатие должно быть кратким, в меру крепким и дружелюбным. Смотреть в глаза.                  Дама выбирает – подавать руку или нет, но если мужчина протянет руку, то следует пожать ее.  Если ребенку протянули руку, он  протягивает в ответ. Нельзя допускать, чтобы протянутая рука повисла в воздухе.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044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Поцелуй руки при приветствии женщины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Ритуал рукопожатия для женщины зависит от страны. Так, в Европе или </a:t>
            </a:r>
            <a:r>
              <a:rPr lang="ru-RU" sz="1600" b="1" dirty="0" err="1">
                <a:solidFill>
                  <a:srgbClr val="002060"/>
                </a:solidFill>
              </a:rPr>
              <a:t>Лат.Америке</a:t>
            </a:r>
            <a:r>
              <a:rPr lang="ru-RU" sz="1600" b="1" dirty="0">
                <a:solidFill>
                  <a:srgbClr val="002060"/>
                </a:solidFill>
              </a:rPr>
              <a:t> американке могут поцеловать протянутую руку вместо рукопожатия. А в странах Востока с женщиной обмениваются рукопожатиями гораздо реже.                                       </a:t>
            </a:r>
            <a:endParaRPr lang="ru-RU" sz="1600" dirty="0"/>
          </a:p>
          <a:p>
            <a:pPr marL="114300" indent="0">
              <a:buNone/>
            </a:pPr>
            <a:endParaRPr lang="en-US" sz="1600" dirty="0" smtClean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1026" name="Picture 2" descr="F:\ОУФ\Ручк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96952"/>
            <a:ext cx="4896544" cy="33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068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Украшения на женщине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Есть негласная  м/н норма: общее число украшений – не более 13 предметов, включая ювелирные пуговицы.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Кольцо не стоит </a:t>
            </a:r>
            <a:r>
              <a:rPr lang="ru-RU" sz="1800" b="1" dirty="0" smtClean="0">
                <a:solidFill>
                  <a:srgbClr val="002060"/>
                </a:solidFill>
              </a:rPr>
              <a:t>носи</a:t>
            </a:r>
            <a:r>
              <a:rPr lang="ru-RU" sz="1800" b="1" dirty="0" smtClean="0">
                <a:solidFill>
                  <a:srgbClr val="002060"/>
                </a:solidFill>
              </a:rPr>
              <a:t>ть </a:t>
            </a:r>
            <a:r>
              <a:rPr lang="ru-RU" sz="1800" b="1" dirty="0" smtClean="0">
                <a:solidFill>
                  <a:srgbClr val="002060"/>
                </a:solidFill>
              </a:rPr>
              <a:t>поверх перчаток, браслет можно.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Чем темнее время суток, тем дороже украшения.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Бриллианты раньше считались украшением для вечера и замужних дам. Но в последнее время  можно и днем.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Для молодой девушки – серьги-гвоздики с бриллиантом около 0,25 </a:t>
            </a:r>
            <a:r>
              <a:rPr lang="ru-RU" sz="1800" b="1" dirty="0" smtClean="0">
                <a:solidFill>
                  <a:srgbClr val="002060"/>
                </a:solidFill>
              </a:rPr>
              <a:t>карат вполне уместны.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319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За столом: обед/ужин с  рассадкой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</a:t>
            </a: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         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Привести себя в порядок </a:t>
            </a:r>
            <a:r>
              <a:rPr lang="ru-RU" sz="1600" b="1" dirty="0" smtClean="0">
                <a:solidFill>
                  <a:srgbClr val="002060"/>
                </a:solidFill>
              </a:rPr>
              <a:t>(способ вымыть руки)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                             Порядок  рассадки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               Начало еды.  Процесс еды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ru-RU" sz="1600" b="1" dirty="0" smtClean="0">
                <a:solidFill>
                  <a:srgbClr val="002060"/>
                </a:solidFill>
              </a:rPr>
              <a:t>(соль)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                              Тосты, </a:t>
            </a:r>
            <a:r>
              <a:rPr lang="ru-RU" sz="1600" b="1" dirty="0" err="1">
                <a:solidFill>
                  <a:srgbClr val="002060"/>
                </a:solidFill>
              </a:rPr>
              <a:t>ч</a:t>
            </a:r>
            <a:r>
              <a:rPr lang="ru-RU" sz="1600" b="1" dirty="0" err="1" smtClean="0">
                <a:solidFill>
                  <a:srgbClr val="002060"/>
                </a:solidFill>
              </a:rPr>
              <a:t>окание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F:\ОУФ\Ко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52" y="1052736"/>
            <a:ext cx="7670800" cy="389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84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Другие особенности курса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Русский язык, который нам достался, его 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нюансы 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Ошибки в устном и письменном русском языке (</a:t>
            </a:r>
            <a:r>
              <a:rPr lang="ru-RU" sz="2000" dirty="0" smtClean="0">
                <a:solidFill>
                  <a:srgbClr val="002060"/>
                </a:solidFill>
              </a:rPr>
              <a:t>письменный язык студентов</a:t>
            </a:r>
            <a:r>
              <a:rPr lang="ru-RU" sz="2000" b="1" dirty="0" smtClean="0">
                <a:solidFill>
                  <a:srgbClr val="002060"/>
                </a:solidFill>
              </a:rPr>
              <a:t>);</a:t>
            </a: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Слова и фразы в контексте разных </a:t>
            </a:r>
            <a:r>
              <a:rPr lang="ru-RU" sz="2000" b="1" dirty="0" smtClean="0">
                <a:solidFill>
                  <a:srgbClr val="002060"/>
                </a:solidFill>
              </a:rPr>
              <a:t>культур, тонкости перевода, употребление иностранных слов, важность владения иностранными языками;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Язык  Сети в  нашей жизни:   благо  или  беда?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Как возникла профессиональная этика и ее смысл;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Поиск работы:   какие навыки необходимы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За  столом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2050" name="Picture 2" descr="F:\ОУФ\Прибор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68760"/>
            <a:ext cx="7620000" cy="501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1718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dirty="0"/>
          </a:p>
        </p:txBody>
      </p:sp>
      <p:pic>
        <p:nvPicPr>
          <p:cNvPr id="3074" name="Picture 2" descr="C:\Users\алексей\Desktop\ОУФ\Приборы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38"/>
            <a:ext cx="9144000" cy="681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2656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За  столом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4098" name="Picture 2" descr="F:\ОУФ\ЗаСтолом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1248"/>
            <a:ext cx="7056784" cy="468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1783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Фотография  в  фотоателье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</a:t>
            </a: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Как выглядеть на фото не хуже, чем в жизни?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7525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Фотография  в  фотоателье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Как выглядеть на фото лучше, чем в жизни?</a:t>
            </a: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571500" indent="-457200">
              <a:buAutoNum type="arabicPeriod"/>
            </a:pPr>
            <a:r>
              <a:rPr lang="en-US" b="1" dirty="0" err="1" smtClean="0">
                <a:solidFill>
                  <a:srgbClr val="002060"/>
                </a:solidFill>
              </a:rPr>
              <a:t>Ch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– </a:t>
            </a:r>
            <a:r>
              <a:rPr lang="en-US" b="1" dirty="0" smtClean="0">
                <a:solidFill>
                  <a:srgbClr val="002060"/>
                </a:solidFill>
              </a:rPr>
              <a:t>e – e – s </a:t>
            </a:r>
            <a:r>
              <a:rPr lang="en-US" b="1" dirty="0">
                <a:solidFill>
                  <a:srgbClr val="002060"/>
                </a:solidFill>
              </a:rPr>
              <a:t>– </a:t>
            </a:r>
            <a:r>
              <a:rPr lang="en-US" b="1" dirty="0" smtClean="0">
                <a:solidFill>
                  <a:srgbClr val="002060"/>
                </a:solidFill>
              </a:rPr>
              <a:t>e !</a:t>
            </a:r>
          </a:p>
          <a:p>
            <a:pPr marL="571500" indent="-457200">
              <a:buAutoNum type="arabicPeriod"/>
            </a:pPr>
            <a:endParaRPr lang="en-US" b="1" dirty="0">
              <a:solidFill>
                <a:srgbClr val="002060"/>
              </a:solidFill>
            </a:endParaRPr>
          </a:p>
          <a:p>
            <a:pPr marL="571500" indent="-457200">
              <a:buAutoNum type="arabicPeriod"/>
            </a:pPr>
            <a:endParaRPr lang="en-US" b="1" dirty="0" smtClean="0">
              <a:solidFill>
                <a:srgbClr val="002060"/>
              </a:solidFill>
            </a:endParaRPr>
          </a:p>
          <a:p>
            <a:pPr marL="5715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La petite </a:t>
            </a:r>
            <a:r>
              <a:rPr lang="en-US" b="1" dirty="0" err="1" smtClean="0">
                <a:solidFill>
                  <a:srgbClr val="002060"/>
                </a:solidFill>
              </a:rPr>
              <a:t>pomme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!</a:t>
            </a:r>
            <a:r>
              <a:rPr lang="en-US" b="1" dirty="0" smtClean="0">
                <a:solidFill>
                  <a:srgbClr val="002060"/>
                </a:solidFill>
              </a:rPr>
              <a:t> /</a:t>
            </a:r>
            <a:r>
              <a:rPr lang="ru-RU" b="1" dirty="0" smtClean="0">
                <a:solidFill>
                  <a:srgbClr val="002060"/>
                </a:solidFill>
              </a:rPr>
              <a:t>Ля </a:t>
            </a:r>
            <a:r>
              <a:rPr lang="ru-RU" b="1" dirty="0" err="1" smtClean="0">
                <a:solidFill>
                  <a:srgbClr val="002060"/>
                </a:solidFill>
              </a:rPr>
              <a:t>пётит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помм</a:t>
            </a:r>
            <a:r>
              <a:rPr lang="ru-RU" b="1" dirty="0" smtClean="0">
                <a:solidFill>
                  <a:srgbClr val="002060"/>
                </a:solidFill>
              </a:rPr>
              <a:t>/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0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Первые   пять   занятий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Этика, этикет.  Речевой этикет.</a:t>
            </a: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Профессиональная этика.</a:t>
            </a: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>
                <a:solidFill>
                  <a:srgbClr val="002060"/>
                </a:solidFill>
              </a:rPr>
              <a:t>Грамотная речь и </a:t>
            </a:r>
            <a:r>
              <a:rPr lang="ru-RU" sz="1800" b="1" dirty="0" smtClean="0">
                <a:solidFill>
                  <a:srgbClr val="002060"/>
                </a:solidFill>
              </a:rPr>
              <a:t>письмо 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как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 основа  </a:t>
            </a:r>
            <a:r>
              <a:rPr lang="ru-RU" sz="1800" b="1" dirty="0" smtClean="0">
                <a:solidFill>
                  <a:srgbClr val="002060"/>
                </a:solidFill>
              </a:rPr>
              <a:t>коммуникации.</a:t>
            </a: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Деловая корреспонденция: базовые принципы и правила.</a:t>
            </a: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Поиск работы. Профессиональная деятельность.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98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Этика  и  этикет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sz="1800" b="1" i="1" u="sng" dirty="0">
                <a:solidFill>
                  <a:srgbClr val="002060"/>
                </a:solidFill>
              </a:rPr>
              <a:t>Этикет</a:t>
            </a:r>
            <a:r>
              <a:rPr lang="ru-RU" sz="1800" b="1" dirty="0">
                <a:solidFill>
                  <a:srgbClr val="002060"/>
                </a:solidFill>
              </a:rPr>
              <a:t> (фр.) - слово, означающее манеру поведения.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Включает  </a:t>
            </a:r>
            <a:r>
              <a:rPr lang="ru-RU" sz="1800" b="1" dirty="0">
                <a:solidFill>
                  <a:srgbClr val="002060"/>
                </a:solidFill>
              </a:rPr>
              <a:t>правила учтивости и вежливости, принятые в обществе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Людовик XIV,  XVII век…  (обстановка в  Версале, </a:t>
            </a:r>
            <a:r>
              <a:rPr lang="en-US" sz="1800" b="1" dirty="0">
                <a:solidFill>
                  <a:srgbClr val="002060"/>
                </a:solidFill>
              </a:rPr>
              <a:t> les </a:t>
            </a:r>
            <a:r>
              <a:rPr lang="fr-CH" sz="1800" b="1" dirty="0">
                <a:solidFill>
                  <a:srgbClr val="002060"/>
                </a:solidFill>
              </a:rPr>
              <a:t>é</a:t>
            </a:r>
            <a:r>
              <a:rPr lang="en-US" sz="1800" b="1" dirty="0" err="1">
                <a:solidFill>
                  <a:srgbClr val="002060"/>
                </a:solidFill>
              </a:rPr>
              <a:t>tiquettes</a:t>
            </a:r>
            <a:r>
              <a:rPr lang="ru-RU" sz="1800" b="1" dirty="0">
                <a:solidFill>
                  <a:srgbClr val="002060"/>
                </a:solidFill>
              </a:rPr>
              <a:t>)</a:t>
            </a:r>
          </a:p>
          <a:p>
            <a:pPr marL="114300" indent="0">
              <a:buNone/>
            </a:pPr>
            <a:r>
              <a:rPr lang="ru-RU" sz="1800" b="1" i="1" u="sng" dirty="0">
                <a:solidFill>
                  <a:srgbClr val="002060"/>
                </a:solidFill>
              </a:rPr>
              <a:t>Этикет</a:t>
            </a:r>
            <a:r>
              <a:rPr lang="ru-RU" sz="1800" b="1" dirty="0">
                <a:solidFill>
                  <a:srgbClr val="002060"/>
                </a:solidFill>
              </a:rPr>
              <a:t> — воспитанность, хорошие манеры, умение вести себя в обществе. При дворах европейских монархов строго соблюдался придворный этикет.  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Его исполнение  требовало  как от августейших лиц, так и от окружения выполнения жестко регламентированных правил и норм поведения, иногда доходивших до абсурда (Филипп </a:t>
            </a:r>
            <a:r>
              <a:rPr lang="en-US" sz="1800" b="1" dirty="0">
                <a:solidFill>
                  <a:srgbClr val="002060"/>
                </a:solidFill>
              </a:rPr>
              <a:t>III)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Современный </a:t>
            </a:r>
            <a:r>
              <a:rPr lang="ru-RU" sz="1800" b="1" dirty="0">
                <a:solidFill>
                  <a:srgbClr val="002060"/>
                </a:solidFill>
              </a:rPr>
              <a:t>этикет наследует обычаи практически всех народов, от древности до наших дней.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6195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Э т и к е т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114300" indent="0">
              <a:buNone/>
            </a:pPr>
            <a:r>
              <a:rPr lang="ru-RU" sz="2000" b="1" i="1" u="sng" dirty="0">
                <a:solidFill>
                  <a:srgbClr val="002060"/>
                </a:solidFill>
              </a:rPr>
              <a:t>Нормы этикета</a:t>
            </a:r>
            <a:r>
              <a:rPr lang="ru-RU" sz="2000" b="1" dirty="0">
                <a:solidFill>
                  <a:srgbClr val="002060"/>
                </a:solidFill>
              </a:rPr>
              <a:t>, в отличие от норм морали, являются условными, они носят характер неписаного соглашения о том, что в поведении людей является общепринятым, а что нет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Важно не только знать и соблюдать основные нормы этикета, но и понимать необходимость определенных правил и взаимоотношений. </a:t>
            </a:r>
          </a:p>
          <a:p>
            <a:pPr marL="11430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05123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Речевой этикет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2000" b="1" i="1" u="sng" dirty="0" smtClean="0">
                <a:solidFill>
                  <a:srgbClr val="002060"/>
                </a:solidFill>
              </a:rPr>
              <a:t>Def</a:t>
            </a:r>
            <a:r>
              <a:rPr lang="en-US" sz="2000" b="1" dirty="0" smtClean="0">
                <a:solidFill>
                  <a:srgbClr val="002060"/>
                </a:solidFill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</a:rPr>
              <a:t>Национально </a:t>
            </a:r>
            <a:r>
              <a:rPr lang="ru-RU" sz="2000" b="1" dirty="0">
                <a:solidFill>
                  <a:srgbClr val="002060"/>
                </a:solidFill>
              </a:rPr>
              <a:t>специфичные правила речевого поведения, реализующиеся в системе устойчивых формул и выражений в принятых и предписываемых обществом ситуациях «вежливого» контакта с собеседником.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Такими </a:t>
            </a:r>
            <a:r>
              <a:rPr lang="ru-RU" sz="2000" b="1" dirty="0">
                <a:solidFill>
                  <a:srgbClr val="002060"/>
                </a:solidFill>
              </a:rPr>
              <a:t>ситуациями являются: обращение к собеседнику и привлечение его внимания, приветствие, знакомство, прощание, извинение, благодарность и т.д</a:t>
            </a:r>
            <a:r>
              <a:rPr lang="ru-RU" sz="2000" b="1" dirty="0" smtClean="0">
                <a:solidFill>
                  <a:srgbClr val="002060"/>
                </a:solidFill>
              </a:rPr>
              <a:t>. </a:t>
            </a:r>
            <a:endParaRPr lang="ru-RU" alt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04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Некоторые Функции  речевого  этикета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</a:rPr>
              <a:t>Речевой  этикет как обязательное правило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</a:rPr>
              <a:t>Система распознания «свой – чужой».  Более конкретно – демонстрация отсутствия агрессии при встрече </a:t>
            </a:r>
            <a:r>
              <a:rPr lang="en-US" sz="1800" b="1" dirty="0" smtClean="0">
                <a:solidFill>
                  <a:srgbClr val="002060"/>
                </a:solidFill>
              </a:rPr>
              <a:t>              </a:t>
            </a:r>
            <a:r>
              <a:rPr lang="ru-RU" sz="1800" b="1" dirty="0" smtClean="0">
                <a:solidFill>
                  <a:srgbClr val="002060"/>
                </a:solidFill>
              </a:rPr>
              <a:t>(</a:t>
            </a:r>
            <a:r>
              <a:rPr lang="ru-RU" sz="1800" dirty="0" smtClean="0">
                <a:solidFill>
                  <a:srgbClr val="002060"/>
                </a:solidFill>
              </a:rPr>
              <a:t>разница в культурах европейца и русского</a:t>
            </a:r>
            <a:r>
              <a:rPr lang="ru-RU" sz="1800" b="1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</a:rPr>
              <a:t>Сравнение культур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- Различие в приветствиях разных наций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- Универсальность приветствия на английском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</a:rPr>
              <a:t>Особенность телефонного этикета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58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3846</TotalTime>
  <Words>2417</Words>
  <Application>Microsoft Office PowerPoint</Application>
  <PresentationFormat>Экран (4:3)</PresentationFormat>
  <Paragraphs>384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Аптека</vt:lpstr>
      <vt:lpstr>Этикет. Деловое общение, корреспонденция, поведение  в  профессиональной карьере  ниу  вшэ,  19.01.17 </vt:lpstr>
      <vt:lpstr>Деловое  общение  и  этикет  ниу  вшэ,  19.01.17</vt:lpstr>
      <vt:lpstr>В чем залог успеха в освоении курса?</vt:lpstr>
      <vt:lpstr>Другие особенности курса</vt:lpstr>
      <vt:lpstr>Первые   пять   занятий</vt:lpstr>
      <vt:lpstr>Этика  и  этикет</vt:lpstr>
      <vt:lpstr>Э т и к е т</vt:lpstr>
      <vt:lpstr>Речевой этикет</vt:lpstr>
      <vt:lpstr>Некоторые Функции  речевого  этикета</vt:lpstr>
      <vt:lpstr>Речевой этикет в дореволюционной  России</vt:lpstr>
      <vt:lpstr>Речевой этикет в дореволюционной  России</vt:lpstr>
      <vt:lpstr>Речевой этикет в дореволюционной  России</vt:lpstr>
      <vt:lpstr>Речевой этикет в дореволюционной  России</vt:lpstr>
      <vt:lpstr>Речевой этикет в дореволюционной  России</vt:lpstr>
      <vt:lpstr>Табель о ранга петра i</vt:lpstr>
      <vt:lpstr>Табель о рангах петра I</vt:lpstr>
      <vt:lpstr>В нашей  стране   изучение   данного   курса            имеет  свои   особенности </vt:lpstr>
      <vt:lpstr>Как  такое  могло  произойти?</vt:lpstr>
      <vt:lpstr> 6  декабря  1931 г.</vt:lpstr>
      <vt:lpstr>Как  такое  могло  случиться? Почему  исчез   ссср?</vt:lpstr>
      <vt:lpstr>Как  такое  могло  произойти?</vt:lpstr>
      <vt:lpstr>Обращение  по  имени</vt:lpstr>
      <vt:lpstr>Обращение  по имени</vt:lpstr>
      <vt:lpstr> родители И БЛИЗКИЕ </vt:lpstr>
      <vt:lpstr>Имена и формы обращения</vt:lpstr>
      <vt:lpstr>Имена и формы обращения</vt:lpstr>
      <vt:lpstr>Имена и формы обращения</vt:lpstr>
      <vt:lpstr>Имена и формы обращения</vt:lpstr>
      <vt:lpstr>Имена и формы обращения</vt:lpstr>
      <vt:lpstr>Обращение к священнослужителям</vt:lpstr>
      <vt:lpstr>Приветствия в разных странах</vt:lpstr>
      <vt:lpstr>Приветствия в разных странах</vt:lpstr>
      <vt:lpstr>Приветствия </vt:lpstr>
      <vt:lpstr>представление</vt:lpstr>
      <vt:lpstr>Представление на приемах и светских встречах</vt:lpstr>
      <vt:lpstr>Представление  на приемах  и светских  встречах</vt:lpstr>
      <vt:lpstr>Поцелуй руки при приветствии женщины</vt:lpstr>
      <vt:lpstr>Украшения на женщине</vt:lpstr>
      <vt:lpstr>За столом: обед/ужин с  рассадкой</vt:lpstr>
      <vt:lpstr>За  столом</vt:lpstr>
      <vt:lpstr>Презентация PowerPoint</vt:lpstr>
      <vt:lpstr>За  столом</vt:lpstr>
      <vt:lpstr>Фотография  в  фотоателье</vt:lpstr>
      <vt:lpstr>Фотография  в  фотоателье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195</cp:revision>
  <dcterms:created xsi:type="dcterms:W3CDTF">2015-09-27T09:22:03Z</dcterms:created>
  <dcterms:modified xsi:type="dcterms:W3CDTF">2017-01-25T09:00:36Z</dcterms:modified>
</cp:coreProperties>
</file>