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352" r:id="rId3"/>
    <p:sldId id="323" r:id="rId4"/>
    <p:sldId id="324" r:id="rId5"/>
    <p:sldId id="353" r:id="rId6"/>
    <p:sldId id="310" r:id="rId7"/>
    <p:sldId id="343" r:id="rId8"/>
    <p:sldId id="338" r:id="rId9"/>
    <p:sldId id="344" r:id="rId10"/>
    <p:sldId id="354" r:id="rId11"/>
    <p:sldId id="345" r:id="rId12"/>
    <p:sldId id="346" r:id="rId13"/>
    <p:sldId id="355" r:id="rId14"/>
    <p:sldId id="347" r:id="rId15"/>
    <p:sldId id="356" r:id="rId16"/>
    <p:sldId id="328" r:id="rId17"/>
    <p:sldId id="357" r:id="rId18"/>
    <p:sldId id="329" r:id="rId19"/>
    <p:sldId id="348" r:id="rId20"/>
    <p:sldId id="349" r:id="rId21"/>
    <p:sldId id="358" r:id="rId22"/>
    <p:sldId id="350" r:id="rId23"/>
    <p:sldId id="360" r:id="rId24"/>
    <p:sldId id="359" r:id="rId25"/>
    <p:sldId id="351" r:id="rId26"/>
    <p:sldId id="339" r:id="rId27"/>
    <p:sldId id="36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328DCAA-E375-4942-98ED-1D2789BBEF0C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</a:rPr>
              <a:t>Профессиональная </a:t>
            </a:r>
            <a:r>
              <a:rPr lang="ru-RU" sz="3600" b="1" dirty="0" smtClean="0">
                <a:solidFill>
                  <a:srgbClr val="002060"/>
                </a:solidFill>
              </a:rPr>
              <a:t>  этика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1800" b="1" i="1" dirty="0" err="1" smtClean="0">
                <a:solidFill>
                  <a:srgbClr val="002060"/>
                </a:solidFill>
              </a:rPr>
              <a:t>ниу</a:t>
            </a:r>
            <a:r>
              <a:rPr lang="ru-RU" sz="1800" b="1" i="1" dirty="0" smtClean="0">
                <a:solidFill>
                  <a:srgbClr val="002060"/>
                </a:solidFill>
              </a:rPr>
              <a:t> 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вшэ</a:t>
            </a:r>
            <a:r>
              <a:rPr lang="ru-RU" sz="1800" b="1" i="1" smtClean="0">
                <a:solidFill>
                  <a:srgbClr val="002060"/>
                </a:solidFill>
              </a:rPr>
              <a:t>,  24.01.17</a:t>
            </a:r>
            <a: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18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endParaRPr lang="ru-RU" altLang="ru-RU" sz="26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600" b="1" i="1" dirty="0">
                <a:solidFill>
                  <a:srgbClr val="002060"/>
                </a:solidFill>
              </a:rPr>
              <a:t> </a:t>
            </a:r>
            <a:r>
              <a:rPr lang="ru-RU" altLang="ru-RU" sz="2600" b="1" i="1" dirty="0" smtClean="0">
                <a:solidFill>
                  <a:srgbClr val="002060"/>
                </a:solidFill>
              </a:rPr>
              <a:t>                 Портанский Алексей Павлович,</a:t>
            </a:r>
          </a:p>
          <a:p>
            <a:pPr algn="just">
              <a:buFontTx/>
              <a:buNone/>
            </a:pPr>
            <a:r>
              <a:rPr lang="ru-RU" altLang="ru-RU" sz="1800" b="1" i="1" dirty="0" smtClean="0">
                <a:solidFill>
                  <a:srgbClr val="002060"/>
                </a:solidFill>
              </a:rPr>
              <a:t>Профессор </a:t>
            </a:r>
            <a:r>
              <a:rPr lang="ru-RU" altLang="ru-RU" sz="1800" b="1" i="1" dirty="0" smtClean="0">
                <a:solidFill>
                  <a:srgbClr val="002060"/>
                </a:solidFill>
              </a:rPr>
              <a:t>факультета мировой экономики и мировой политики НИУ </a:t>
            </a:r>
            <a:r>
              <a:rPr lang="ru-RU" altLang="ru-RU" sz="1800" b="1" i="1" dirty="0" smtClean="0">
                <a:solidFill>
                  <a:srgbClr val="002060"/>
                </a:solidFill>
              </a:rPr>
              <a:t>ВШЭ, </a:t>
            </a:r>
            <a:r>
              <a:rPr lang="ru-RU" altLang="ru-RU" sz="1800" b="1" i="1" dirty="0" smtClean="0">
                <a:solidFill>
                  <a:srgbClr val="002060"/>
                </a:solidFill>
              </a:rPr>
              <a:t> ведущий </a:t>
            </a:r>
            <a:r>
              <a:rPr lang="ru-RU" altLang="ru-RU" sz="1800" b="1" i="1" dirty="0" smtClean="0">
                <a:solidFill>
                  <a:srgbClr val="002060"/>
                </a:solidFill>
              </a:rPr>
              <a:t>научный сотрудник ИМЭМО РАН</a:t>
            </a:r>
            <a:endParaRPr lang="en-US" altLang="ru-RU" sz="1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800" b="1" i="1" dirty="0" smtClean="0">
                <a:solidFill>
                  <a:srgbClr val="002060"/>
                </a:solidFill>
              </a:rPr>
              <a:t>            </a:t>
            </a:r>
          </a:p>
          <a:p>
            <a:pPr algn="just">
              <a:buFontTx/>
              <a:buNone/>
            </a:pPr>
            <a:r>
              <a:rPr lang="ru-RU" altLang="ru-RU" sz="2800" b="1" i="1" dirty="0" smtClean="0">
                <a:solidFill>
                  <a:schemeClr val="accent2"/>
                </a:solidFill>
              </a:rPr>
              <a:t>                 </a:t>
            </a:r>
            <a:r>
              <a:rPr lang="en-US" alt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en-US" altLang="ru-RU" b="1" i="1" dirty="0" smtClean="0">
                <a:solidFill>
                  <a:srgbClr val="002060"/>
                </a:solidFill>
              </a:rPr>
              <a:t>Prof.  Alexey  Portanskiy</a:t>
            </a:r>
            <a:endParaRPr lang="ru-RU" altLang="ru-RU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000" b="1" i="1" dirty="0" smtClean="0">
                <a:solidFill>
                  <a:srgbClr val="002060"/>
                </a:solidFill>
              </a:rPr>
              <a:t>     </a:t>
            </a:r>
            <a:r>
              <a:rPr lang="en-US" altLang="ru-RU" sz="2000" b="1" i="1" dirty="0" smtClean="0">
                <a:solidFill>
                  <a:srgbClr val="002060"/>
                </a:solidFill>
              </a:rPr>
              <a:t>Higher School of Economics (University) Moscow,  IMEMO RAS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</a:t>
            </a:r>
            <a:endParaRPr lang="en-US" altLang="ru-RU" sz="20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endParaRPr lang="ru-RU" altLang="ru-RU" sz="2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   </a:t>
            </a:r>
            <a:r>
              <a:rPr lang="en-US" altLang="ru-RU" sz="2000" b="1" i="1" dirty="0" smtClean="0">
                <a:solidFill>
                  <a:srgbClr val="002060"/>
                </a:solidFill>
              </a:rPr>
              <a:t> portanskiy@gmal.com</a:t>
            </a:r>
            <a:endParaRPr lang="ru-RU" altLang="ru-RU" sz="20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    </a:t>
            </a:r>
            <a:endParaRPr lang="ru-RU" altLang="ru-RU" sz="2000" b="1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26737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Члены артели были связаны круговой порукой: каждый из них ручался за всех остальных, все вместе - за каждого в отдельности. За ущерб и убытки, нанесенные членом артели, отвечали все члены.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Русская </a:t>
            </a:r>
            <a:r>
              <a:rPr lang="ru-RU" sz="1600" b="1" dirty="0">
                <a:solidFill>
                  <a:srgbClr val="002060"/>
                </a:solidFill>
              </a:rPr>
              <a:t>артель представляла своего рода семью: «артель - своя семья». Главное в артели — это товарищеская взаимопомощь в труде и общее согласие. В ней могли участвовать все без исключения при условии признания моральных правил, сложившихся в артели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Артели в русском обществе были широко распространены и имели различную специализацию: плотников, каменщиков, кузнецов, извозчиков, ярыжных (бурлаков) и других рабочих. 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48393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артелях </a:t>
            </a:r>
            <a:r>
              <a:rPr lang="ru-RU" sz="1600" b="1" u="sng" dirty="0">
                <a:solidFill>
                  <a:srgbClr val="002060"/>
                </a:solidFill>
              </a:rPr>
              <a:t>моральные формы</a:t>
            </a:r>
            <a:r>
              <a:rPr lang="ru-RU" sz="1600" b="1" dirty="0">
                <a:solidFill>
                  <a:srgbClr val="002060"/>
                </a:solidFill>
              </a:rPr>
              <a:t> побуждения к труду преобладали над материальными. Выполнить работу плохо (или некачественно), либо «не к сроку» считалось грехом и строго осуждалось общественным мнением.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Считалось </a:t>
            </a:r>
            <a:r>
              <a:rPr lang="ru-RU" sz="1600" b="1" dirty="0">
                <a:solidFill>
                  <a:srgbClr val="002060"/>
                </a:solidFill>
              </a:rPr>
              <a:t>безнравственным устанавливать уравнительность в оплате: «работнику - полтина, а мастеру - рубль». Основное этическое требование работника артели было зафиксировано в существовавшем представлении, что «прибыль превыше всего, но честь превыше прибыли».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Обман </a:t>
            </a:r>
            <a:r>
              <a:rPr lang="ru-RU" sz="1600" b="1" dirty="0">
                <a:solidFill>
                  <a:srgbClr val="002060"/>
                </a:solidFill>
              </a:rPr>
              <a:t>покупателей, поставщиков, заказчиков, партнеров считались злом, за которое придется платить более высокую цену. Поэтому основными этическими принципами выступали доверие и верность слову, даже в ущерб собственной выгоде.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64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1724 г. в русском обществе были сформулированы принципы разделения купцов на гильдии. В зависимости от гильдии, купцы пользовались различными привилегиями и имели различные права на производство торговли и промыслов.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1807 г. был принят «Манифест о купеческих товариществах и компаниях», вводивший корпоративную сословную организацию купечества, которая существовала в виде избираемых ежегодно купеческих старост и их помощников. В обязанности купеческих старост входило ведение гильдейских списков, забота о пользах и нуждах купечества, наблюдение за выполнением правил поведения членами гильдии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801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среде русских купцов, предпринимателей, мастеровых существовал своеобразный «кодекс чести», в котором осуждались спекуляция и ростовщичество.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Согласно </a:t>
            </a:r>
            <a:r>
              <a:rPr lang="ru-RU" sz="1600" b="1" dirty="0">
                <a:solidFill>
                  <a:srgbClr val="002060"/>
                </a:solidFill>
              </a:rPr>
              <a:t>этому «кодексу», все российские предприниматели делились на две группы: </a:t>
            </a:r>
            <a:r>
              <a:rPr lang="ru-RU" sz="1600" b="1" i="1" dirty="0">
                <a:solidFill>
                  <a:srgbClr val="002060"/>
                </a:solidFill>
              </a:rPr>
              <a:t>почтенные</a:t>
            </a:r>
            <a:r>
              <a:rPr lang="ru-RU" sz="1600" b="1" dirty="0">
                <a:solidFill>
                  <a:srgbClr val="002060"/>
                </a:solidFill>
              </a:rPr>
              <a:t> и </a:t>
            </a:r>
            <a:r>
              <a:rPr lang="ru-RU" sz="1600" b="1" i="1" dirty="0">
                <a:solidFill>
                  <a:srgbClr val="002060"/>
                </a:solidFill>
              </a:rPr>
              <a:t>непочтенные</a:t>
            </a:r>
            <a:r>
              <a:rPr lang="ru-RU" sz="1600" b="1" dirty="0">
                <a:solidFill>
                  <a:srgbClr val="002060"/>
                </a:solidFill>
              </a:rPr>
              <a:t>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Первая группа: </a:t>
            </a:r>
            <a:r>
              <a:rPr lang="ru-RU" sz="1600" b="1" dirty="0">
                <a:solidFill>
                  <a:srgbClr val="002060"/>
                </a:solidFill>
              </a:rPr>
              <a:t>крупные и мелкие промышленники, финансисты, среднее и мелкое купечество, мастеровые, ведущие дело «по чести и без обмана».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Вторая группа  </a:t>
            </a:r>
            <a:r>
              <a:rPr lang="ru-RU" sz="1600" b="1" dirty="0">
                <a:solidFill>
                  <a:srgbClr val="002060"/>
                </a:solidFill>
              </a:rPr>
              <a:t>- процентщики, перекупщики и другие, наживавшиеся путем махинаций и обмана. С «непочтенными» старались не иметь дел и не допускать их в предпринимательскую среду.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33991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 1912 г. были официально признаны и закреплены указом семь принципов ведения дел в России. Данный этический кодекс предпринимателя и купца включал в себя: 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500" b="1" dirty="0" smtClean="0">
                <a:solidFill>
                  <a:srgbClr val="002060"/>
                </a:solidFill>
              </a:rPr>
              <a:t>1. Уважение власти; </a:t>
            </a:r>
          </a:p>
          <a:p>
            <a:pPr marL="114300" indent="0">
              <a:buNone/>
            </a:pPr>
            <a:r>
              <a:rPr lang="ru-RU" sz="1500" b="1" dirty="0" smtClean="0">
                <a:solidFill>
                  <a:srgbClr val="002060"/>
                </a:solidFill>
              </a:rPr>
              <a:t>2. Требование быть честным и правдивым; </a:t>
            </a:r>
          </a:p>
          <a:p>
            <a:pPr marL="114300" indent="0">
              <a:buNone/>
            </a:pPr>
            <a:r>
              <a:rPr lang="ru-RU" sz="1500" b="1" dirty="0" smtClean="0">
                <a:solidFill>
                  <a:srgbClr val="002060"/>
                </a:solidFill>
              </a:rPr>
              <a:t>3. Уважительное отношение к частной собственности; </a:t>
            </a:r>
          </a:p>
          <a:p>
            <a:pPr marL="114300" indent="0">
              <a:buNone/>
            </a:pPr>
            <a:r>
              <a:rPr lang="ru-RU" sz="1500" b="1" dirty="0" smtClean="0">
                <a:solidFill>
                  <a:srgbClr val="002060"/>
                </a:solidFill>
              </a:rPr>
              <a:t>4. Любовь и уважение к человеку; </a:t>
            </a:r>
          </a:p>
          <a:p>
            <a:pPr marL="114300" indent="0">
              <a:buNone/>
            </a:pPr>
            <a:r>
              <a:rPr lang="ru-RU" sz="1500" b="1" dirty="0" smtClean="0">
                <a:solidFill>
                  <a:srgbClr val="002060"/>
                </a:solidFill>
              </a:rPr>
              <a:t>5. Требование верности слову («единожды солгавший, кто тебе поверит?»); </a:t>
            </a:r>
          </a:p>
          <a:p>
            <a:pPr marL="114300" indent="0">
              <a:buNone/>
            </a:pPr>
            <a:r>
              <a:rPr lang="ru-RU" sz="1500" b="1" dirty="0" smtClean="0">
                <a:solidFill>
                  <a:srgbClr val="002060"/>
                </a:solidFill>
              </a:rPr>
              <a:t>6. Необходимость жить по средствам; быть целеустремленным, но вместе с тем, никакая цель не должна затмить моральные ценности.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087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исторических традициях российского общества всегда существовало уважительное и признательное отношение к высококлассным специалистам и умельцам.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Из </a:t>
            </a:r>
            <a:r>
              <a:rPr lang="ru-RU" sz="1400" b="1" dirty="0">
                <a:solidFill>
                  <a:srgbClr val="002060"/>
                </a:solidFill>
              </a:rPr>
              <a:t>поколения в поколение передается сказ о тульском кузнеце Левше, который подковал блоху. Трудно переоценить вклад русских ученых, писателей, композиторов, живописцев, представителей общественной мысли в развитие мировой культуры. Русский народ выдвинул из своей среды выдающихся полководцев и флотоводцев, деятельность которых является примером служения Отечеству, а русский солдат считается самым мужественным, храбрым и гуманным в мире.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Значение профессионального труда, умение трудиться нашли отражение в огромном количестве пословиц и поговорок: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«</a:t>
            </a:r>
            <a:r>
              <a:rPr lang="ru-RU" sz="1400" b="1" dirty="0">
                <a:solidFill>
                  <a:srgbClr val="002060"/>
                </a:solidFill>
              </a:rPr>
              <a:t>Человек велик трудом»,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«</a:t>
            </a:r>
            <a:r>
              <a:rPr lang="ru-RU" sz="1400" b="1" dirty="0">
                <a:solidFill>
                  <a:srgbClr val="002060"/>
                </a:solidFill>
              </a:rPr>
              <a:t>Дело мастера боится»,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«</a:t>
            </a:r>
            <a:r>
              <a:rPr lang="ru-RU" sz="1400" b="1" dirty="0">
                <a:solidFill>
                  <a:srgbClr val="002060"/>
                </a:solidFill>
              </a:rPr>
              <a:t>Пораньше встанешь, подальше уйдешь»,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«</a:t>
            </a:r>
            <a:r>
              <a:rPr lang="ru-RU" sz="1400" b="1" dirty="0">
                <a:solidFill>
                  <a:srgbClr val="002060"/>
                </a:solidFill>
              </a:rPr>
              <a:t>Без труда не вынешь и рыбку из пруда»,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«</a:t>
            </a:r>
            <a:r>
              <a:rPr lang="ru-RU" sz="1400" b="1" dirty="0">
                <a:solidFill>
                  <a:srgbClr val="002060"/>
                </a:solidFill>
              </a:rPr>
              <a:t>Крепка рать воеводою» и др</a:t>
            </a:r>
            <a:r>
              <a:rPr lang="ru-RU" sz="1600" b="1" dirty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66863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</a:t>
            </a:r>
            <a:r>
              <a:rPr lang="ru-RU" sz="2200" b="1" dirty="0" smtClean="0">
                <a:solidFill>
                  <a:srgbClr val="002060"/>
                </a:solidFill>
              </a:rPr>
              <a:t>культуре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fontAlgn="base">
              <a:buNone/>
            </a:pPr>
            <a:r>
              <a:rPr lang="ru-RU" sz="1600" b="1" dirty="0">
                <a:solidFill>
                  <a:srgbClr val="002060"/>
                </a:solidFill>
              </a:rPr>
              <a:t>В современном российском обществе как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приходится сталкиваться с определенной социальной деградацией профессионализма, ориентацией на профессиональный успех, безотносительно к применяемым для его достижения средствам, безразличием к </a:t>
            </a:r>
            <a:r>
              <a:rPr lang="ru-RU" sz="1600" b="1" dirty="0" smtClean="0">
                <a:solidFill>
                  <a:srgbClr val="002060"/>
                </a:solidFill>
              </a:rPr>
              <a:t> последствиям </a:t>
            </a:r>
            <a:r>
              <a:rPr lang="ru-RU" sz="1600" b="1" dirty="0">
                <a:solidFill>
                  <a:srgbClr val="002060"/>
                </a:solidFill>
              </a:rPr>
              <a:t>собственной деятельности.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Вместе </a:t>
            </a:r>
            <a:r>
              <a:rPr lang="ru-RU" sz="1600" b="1" dirty="0">
                <a:solidFill>
                  <a:srgbClr val="002060"/>
                </a:solidFill>
              </a:rPr>
              <a:t>с данной тенденцией проявляются и неоклассические формы бытия профессиональных сообществ, которые находят свое выражение в ослаблении групповой профессиональной солидарности, нарастании </a:t>
            </a:r>
            <a:r>
              <a:rPr lang="ru-RU" sz="1600" b="1" dirty="0" err="1">
                <a:solidFill>
                  <a:srgbClr val="002060"/>
                </a:solidFill>
              </a:rPr>
              <a:t>субьективизации</a:t>
            </a:r>
            <a:r>
              <a:rPr lang="ru-RU" sz="1600" b="1" dirty="0">
                <a:solidFill>
                  <a:srgbClr val="002060"/>
                </a:solidFill>
              </a:rPr>
              <a:t> норм профессиональной морали, фрагментации, ценностной беспорядочности профессионального поведения, ослаблении устойчивых жизненных стратегий профессионалов.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96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История </a:t>
            </a:r>
            <a:r>
              <a:rPr lang="ru-RU" sz="1600" b="1" dirty="0">
                <a:solidFill>
                  <a:srgbClr val="002060"/>
                </a:solidFill>
              </a:rPr>
              <a:t>развития профессиональной этики показывает, что подлинный профессионализм всегда был органически связан с определенными нравственными принципами, опирался на такие моральные понятия и нормы, как смысл жизни, идеал, долг, честность, требовательность к себе, ответственность за результаты своего труда.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Неразрывно </a:t>
            </a:r>
            <a:r>
              <a:rPr lang="ru-RU" sz="1600" b="1" dirty="0">
                <a:solidFill>
                  <a:srgbClr val="002060"/>
                </a:solidFill>
              </a:rPr>
              <a:t>связанная с трудовой деятельностью индивидов и корпоративных образований, общества в целом, профессиональная этика обеспечивает формирование трудовых традиций, преемственность в сфере труда, создает духовные основы для социализации вступающих в жизнь новых поколений, воспитания трудовых навыков и профессиональной гордости. 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15124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Эволюция Профессиональной этики  в  ХХ-</a:t>
            </a:r>
            <a:r>
              <a:rPr lang="en-US" sz="2000" b="1" dirty="0" smtClean="0">
                <a:solidFill>
                  <a:srgbClr val="002060"/>
                </a:solidFill>
              </a:rPr>
              <a:t>XXI </a:t>
            </a:r>
            <a:r>
              <a:rPr lang="ru-RU" sz="2000" b="1" dirty="0" smtClean="0">
                <a:solidFill>
                  <a:srgbClr val="002060"/>
                </a:solidFill>
              </a:rPr>
              <a:t>в.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400" b="1" dirty="0">
                <a:solidFill>
                  <a:srgbClr val="002060"/>
                </a:solidFill>
              </a:rPr>
              <a:t> </a:t>
            </a:r>
            <a:r>
              <a:rPr lang="ru-RU" sz="1600" b="1" dirty="0" smtClean="0">
                <a:solidFill>
                  <a:srgbClr val="002060"/>
                </a:solidFill>
              </a:rPr>
              <a:t>Постиндустриальное </a:t>
            </a:r>
            <a:r>
              <a:rPr lang="ru-RU" sz="1600" b="1" dirty="0">
                <a:solidFill>
                  <a:srgbClr val="002060"/>
                </a:solidFill>
              </a:rPr>
              <a:t>или информационное </a:t>
            </a:r>
            <a:r>
              <a:rPr lang="ru-RU" sz="1600" b="1" dirty="0" smtClean="0">
                <a:solidFill>
                  <a:srgbClr val="002060"/>
                </a:solidFill>
              </a:rPr>
              <a:t>общество – с начала 1970-х</a:t>
            </a:r>
            <a:r>
              <a:rPr lang="ru-RU" sz="1600" b="1" dirty="0">
                <a:solidFill>
                  <a:srgbClr val="002060"/>
                </a:solidFill>
              </a:rPr>
              <a:t>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Д</a:t>
            </a:r>
            <a:r>
              <a:rPr lang="ru-RU" sz="1600" b="1" i="1" dirty="0">
                <a:solidFill>
                  <a:srgbClr val="002060"/>
                </a:solidFill>
              </a:rPr>
              <a:t>. </a:t>
            </a:r>
            <a:r>
              <a:rPr lang="ru-RU" sz="1600" b="1" i="1" dirty="0" smtClean="0">
                <a:solidFill>
                  <a:srgbClr val="002060"/>
                </a:solidFill>
              </a:rPr>
              <a:t>Белл</a:t>
            </a:r>
            <a:r>
              <a:rPr lang="ru-RU" sz="1600" b="1" dirty="0" smtClean="0">
                <a:solidFill>
                  <a:srgbClr val="002060"/>
                </a:solidFill>
              </a:rPr>
              <a:t>.  </a:t>
            </a:r>
            <a:r>
              <a:rPr lang="ru-RU" sz="1600" b="1" dirty="0">
                <a:solidFill>
                  <a:srgbClr val="002060"/>
                </a:solidFill>
              </a:rPr>
              <a:t>Фундаментальное обоснование данной </a:t>
            </a:r>
            <a:r>
              <a:rPr lang="ru-RU" sz="1600" b="1" dirty="0" smtClean="0">
                <a:solidFill>
                  <a:srgbClr val="002060"/>
                </a:solidFill>
              </a:rPr>
              <a:t>проблемы: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«Индустриальное </a:t>
            </a:r>
            <a:r>
              <a:rPr lang="ru-RU" sz="1600" b="1" i="1" dirty="0">
                <a:solidFill>
                  <a:srgbClr val="002060"/>
                </a:solidFill>
              </a:rPr>
              <a:t>общество изживает себя, ставя перед человеком дилемму: либо быть уничтоженным вырвавшейся из повиновения технической мощностью, либо перейти к новому типу социальных связей, характерных для постиндустриального общества». 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7975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Эволюция Профессиональной этики  в  ХХ-</a:t>
            </a:r>
            <a:r>
              <a:rPr lang="en-US" sz="2000" b="1" dirty="0">
                <a:solidFill>
                  <a:srgbClr val="002060"/>
                </a:solidFill>
              </a:rPr>
              <a:t>XXI </a:t>
            </a:r>
            <a:r>
              <a:rPr lang="ru-RU" sz="2000" b="1" dirty="0">
                <a:solidFill>
                  <a:srgbClr val="002060"/>
                </a:solidFill>
              </a:rPr>
              <a:t>в.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Из этого следует, что информационное общество объективно определяет </a:t>
            </a:r>
            <a:r>
              <a:rPr lang="ru-RU" sz="1600" b="1" u="sng" dirty="0">
                <a:solidFill>
                  <a:srgbClr val="002060"/>
                </a:solidFill>
              </a:rPr>
              <a:t>усложнение отношений в сфере трудовой деятельности</a:t>
            </a:r>
            <a:r>
              <a:rPr lang="ru-RU" sz="1600" b="1" dirty="0">
                <a:solidFill>
                  <a:srgbClr val="002060"/>
                </a:solidFill>
              </a:rPr>
              <a:t> и содержании самого процесса труда, возрастание значимости профессионализма, необходимость выработки новых критериев в характеристике трудового коллектива и качества труда. На основе дальнейшего роста разделения труда возникают новые профессии (программисты, космонавты, спасатели, экологи, менеджеры и т. д.).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П</a:t>
            </a:r>
            <a:r>
              <a:rPr lang="ru-RU" sz="1600" b="1" dirty="0" smtClean="0">
                <a:solidFill>
                  <a:srgbClr val="002060"/>
                </a:solidFill>
              </a:rPr>
              <a:t>оявляются </a:t>
            </a:r>
            <a:r>
              <a:rPr lang="ru-RU" sz="1600" b="1" dirty="0">
                <a:solidFill>
                  <a:srgbClr val="002060"/>
                </a:solidFill>
              </a:rPr>
              <a:t>соответствующие им моральные кодексы трудовых отношений. Многие из них находятся в стадии разработки и, пытаясь охватить и систематизировать новые сложные процессы современных профессиональных отношений, оставляют определенные вопросы пока открытыми и дискуссионными.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Так</a:t>
            </a:r>
            <a:r>
              <a:rPr lang="ru-RU" sz="1600" b="1" dirty="0">
                <a:solidFill>
                  <a:srgbClr val="002060"/>
                </a:solidFill>
              </a:rPr>
              <a:t>, в </a:t>
            </a:r>
            <a:r>
              <a:rPr lang="ru-RU" sz="1600" b="1" dirty="0" err="1" smtClean="0">
                <a:solidFill>
                  <a:srgbClr val="002060"/>
                </a:solidFill>
              </a:rPr>
              <a:t>н.вр</a:t>
            </a:r>
            <a:r>
              <a:rPr lang="ru-RU" sz="1600" b="1" dirty="0" smtClean="0">
                <a:solidFill>
                  <a:srgbClr val="002060"/>
                </a:solidFill>
              </a:rPr>
              <a:t>.  </a:t>
            </a:r>
            <a:r>
              <a:rPr lang="ru-RU" sz="1600" b="1" dirty="0">
                <a:solidFill>
                  <a:srgbClr val="002060"/>
                </a:solidFill>
              </a:rPr>
              <a:t>в рамках профессиональной этики решаются далеко </a:t>
            </a:r>
            <a:r>
              <a:rPr lang="ru-RU" sz="1600" b="1" dirty="0" smtClean="0">
                <a:solidFill>
                  <a:srgbClr val="002060"/>
                </a:solidFill>
              </a:rPr>
              <a:t>не однозначные</a:t>
            </a:r>
            <a:r>
              <a:rPr lang="ru-RU" sz="1600" b="1" dirty="0">
                <a:solidFill>
                  <a:srgbClr val="002060"/>
                </a:solidFill>
              </a:rPr>
              <a:t>, дискуссионные вопросы рекламы, маркетинговых коммуникаций, интеллектуальной собственности и др.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0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Происхождение профессиональной этики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Выяснить происхождение профессиональной этики - это проследить взаимосвязь моральных требований с разделением общественного труда и возникновением </a:t>
            </a:r>
            <a:r>
              <a:rPr lang="ru-RU" sz="1600" b="1" dirty="0" smtClean="0">
                <a:solidFill>
                  <a:srgbClr val="002060"/>
                </a:solidFill>
              </a:rPr>
              <a:t>профессии  </a:t>
            </a:r>
            <a:r>
              <a:rPr lang="ru-RU" sz="1600" dirty="0" smtClean="0">
                <a:solidFill>
                  <a:srgbClr val="002060"/>
                </a:solidFill>
              </a:rPr>
              <a:t>(Аристотель</a:t>
            </a:r>
            <a:r>
              <a:rPr lang="ru-RU" sz="1600" dirty="0">
                <a:solidFill>
                  <a:srgbClr val="002060"/>
                </a:solidFill>
              </a:rPr>
              <a:t>, затем </a:t>
            </a:r>
            <a:r>
              <a:rPr lang="ru-RU" sz="1600" dirty="0" smtClean="0">
                <a:solidFill>
                  <a:srgbClr val="002060"/>
                </a:solidFill>
              </a:rPr>
              <a:t>Конт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и др. говорили </a:t>
            </a:r>
            <a:r>
              <a:rPr lang="ru-RU" sz="1600" dirty="0">
                <a:solidFill>
                  <a:srgbClr val="002060"/>
                </a:solidFill>
              </a:rPr>
              <a:t>о взаимосвязи разделения общественного труда с моральными принципами </a:t>
            </a:r>
            <a:r>
              <a:rPr lang="ru-RU" sz="1600" dirty="0" smtClean="0">
                <a:solidFill>
                  <a:srgbClr val="002060"/>
                </a:solidFill>
              </a:rPr>
              <a:t>общества). 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Возникновение </a:t>
            </a:r>
            <a:r>
              <a:rPr lang="ru-RU" sz="1600" b="1" dirty="0">
                <a:solidFill>
                  <a:srgbClr val="002060"/>
                </a:solidFill>
              </a:rPr>
              <a:t>первых профессионально-этических кодексов относится к периоду ремесленного разделения труда в условиях становления средневековых цехов в XI-XII вв. Именно тогда впервые констатируют наличие в цеховых уставах ряда нравственных требований по отношению к профессии, характеру труда, соучастникам по труду.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Однако </a:t>
            </a:r>
            <a:r>
              <a:rPr lang="ru-RU" sz="1600" b="1" dirty="0">
                <a:solidFill>
                  <a:srgbClr val="002060"/>
                </a:solidFill>
              </a:rPr>
              <a:t>ряд профессий, имеющих жизненно важное значение для всех членов общества, возникли в глубокой древности, и поэтому такие профессионально - этические кодексы, как "Клятва Гиппократа", нравственные установления жрецов, исполнявших судебные функции, известны гораздо раньше. 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20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Эволюция Профессиональной этики  в  ХХ-</a:t>
            </a:r>
            <a:r>
              <a:rPr lang="en-US" sz="2000" b="1" dirty="0">
                <a:solidFill>
                  <a:srgbClr val="002060"/>
                </a:solidFill>
              </a:rPr>
              <a:t>XXI </a:t>
            </a:r>
            <a:r>
              <a:rPr lang="ru-RU" sz="2000" b="1" dirty="0">
                <a:solidFill>
                  <a:srgbClr val="002060"/>
                </a:solidFill>
              </a:rPr>
              <a:t>в.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Происходят </a:t>
            </a:r>
            <a:r>
              <a:rPr lang="ru-RU" sz="1600" b="1" dirty="0">
                <a:solidFill>
                  <a:srgbClr val="002060"/>
                </a:solidFill>
              </a:rPr>
              <a:t>изменения и в традиционных сферах труда, что определяет конкретизацию, усложнение и дополнение уже имеющихся профессиональных кодексов морали, поскольку многие профессии выступают сегодня в качественно новом содержании.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Все </a:t>
            </a:r>
            <a:r>
              <a:rPr lang="ru-RU" sz="1600" b="1" dirty="0">
                <a:solidFill>
                  <a:srgbClr val="002060"/>
                </a:solidFill>
              </a:rPr>
              <a:t>большее количество видов профессиональной деятельности начинает характеризоваться повышенными моральными требованиями. Отступление от них обычно связано со значительным ущербом, причиняемым другим людям, нередко сопровождаясь антропогенными, </a:t>
            </a:r>
            <a:r>
              <a:rPr lang="ru-RU" sz="1600" b="1" dirty="0" smtClean="0">
                <a:solidFill>
                  <a:srgbClr val="002060"/>
                </a:solidFill>
              </a:rPr>
              <a:t>техногенными</a:t>
            </a:r>
            <a:r>
              <a:rPr lang="ru-RU" sz="1600" b="1" dirty="0">
                <a:solidFill>
                  <a:srgbClr val="002060"/>
                </a:solidFill>
              </a:rPr>
              <a:t>, экологическими и иными катастрофами. </a:t>
            </a:r>
            <a:endParaRPr lang="ru-RU" sz="1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38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Эволюция Профессиональной этики  в  ХХ-</a:t>
            </a:r>
            <a:r>
              <a:rPr lang="en-US" sz="2000" b="1" dirty="0">
                <a:solidFill>
                  <a:srgbClr val="002060"/>
                </a:solidFill>
              </a:rPr>
              <a:t>XXI </a:t>
            </a:r>
            <a:r>
              <a:rPr lang="ru-RU" sz="2000" b="1" dirty="0">
                <a:solidFill>
                  <a:srgbClr val="002060"/>
                </a:solidFill>
              </a:rPr>
              <a:t>в.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400" b="1" dirty="0">
                <a:solidFill>
                  <a:srgbClr val="002060"/>
                </a:solidFill>
              </a:rPr>
              <a:t>Сложности в развитии профессиональной этики в информационном обществе связаны не только с обилием новаций в соответствующих сферах деятельности </a:t>
            </a:r>
            <a:r>
              <a:rPr lang="ru-RU" sz="1400" b="1" dirty="0" smtClean="0">
                <a:solidFill>
                  <a:srgbClr val="002060"/>
                </a:solidFill>
              </a:rPr>
              <a:t>человека.</a:t>
            </a: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Отражая </a:t>
            </a:r>
            <a:r>
              <a:rPr lang="ru-RU" sz="1400" b="1" dirty="0">
                <a:solidFill>
                  <a:srgbClr val="002060"/>
                </a:solidFill>
              </a:rPr>
              <a:t>крайне </a:t>
            </a:r>
            <a:r>
              <a:rPr lang="ru-RU" sz="1400" b="1" dirty="0" smtClean="0">
                <a:solidFill>
                  <a:srgbClr val="002060"/>
                </a:solidFill>
              </a:rPr>
              <a:t>противоречивые проблемы </a:t>
            </a:r>
            <a:r>
              <a:rPr lang="ru-RU" sz="1400" b="1" dirty="0">
                <a:solidFill>
                  <a:srgbClr val="002060"/>
                </a:solidFill>
              </a:rPr>
              <a:t>современного бытия, </a:t>
            </a:r>
            <a:r>
              <a:rPr lang="ru-RU" sz="1400" b="1" dirty="0" smtClean="0">
                <a:solidFill>
                  <a:srgbClr val="002060"/>
                </a:solidFill>
              </a:rPr>
              <a:t>этика </a:t>
            </a:r>
            <a:r>
              <a:rPr lang="ru-RU" sz="1400" b="1" dirty="0">
                <a:solidFill>
                  <a:srgbClr val="002060"/>
                </a:solidFill>
              </a:rPr>
              <a:t>не в состоянии дать им соответствующую однозначную оценку. Так,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</a:rPr>
              <a:t>в</a:t>
            </a:r>
            <a:r>
              <a:rPr lang="ru-RU" sz="1400" b="1" dirty="0" smtClean="0">
                <a:solidFill>
                  <a:srgbClr val="002060"/>
                </a:solidFill>
              </a:rPr>
              <a:t> медицине это проблема </a:t>
            </a:r>
            <a:r>
              <a:rPr lang="ru-RU" sz="1400" b="1" dirty="0">
                <a:solidFill>
                  <a:srgbClr val="002060"/>
                </a:solidFill>
              </a:rPr>
              <a:t>генной </a:t>
            </a:r>
            <a:r>
              <a:rPr lang="ru-RU" sz="1400" b="1" dirty="0" smtClean="0">
                <a:solidFill>
                  <a:srgbClr val="002060"/>
                </a:solidFill>
              </a:rPr>
              <a:t>инженерии, суррогатного </a:t>
            </a:r>
            <a:r>
              <a:rPr lang="ru-RU" sz="1400" b="1" dirty="0">
                <a:solidFill>
                  <a:srgbClr val="002060"/>
                </a:solidFill>
              </a:rPr>
              <a:t>материнства, эвтаназии </a:t>
            </a:r>
            <a:r>
              <a:rPr lang="ru-RU" sz="1400" b="1" dirty="0" smtClean="0">
                <a:solidFill>
                  <a:srgbClr val="002060"/>
                </a:solidFill>
              </a:rPr>
              <a:t>; 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002060"/>
                </a:solidFill>
              </a:rPr>
              <a:t>в </a:t>
            </a:r>
            <a:r>
              <a:rPr lang="ru-RU" sz="1400" b="1" dirty="0">
                <a:solidFill>
                  <a:srgbClr val="002060"/>
                </a:solidFill>
              </a:rPr>
              <a:t>экологии - проблемы прав природной среды;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002060"/>
                </a:solidFill>
              </a:rPr>
              <a:t>в </a:t>
            </a:r>
            <a:r>
              <a:rPr lang="ru-RU" sz="1400" b="1" dirty="0">
                <a:solidFill>
                  <a:srgbClr val="002060"/>
                </a:solidFill>
              </a:rPr>
              <a:t>политике и юридической этике - проблемы доносительства и смертной казни;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002060"/>
                </a:solidFill>
              </a:rPr>
              <a:t>в </a:t>
            </a:r>
            <a:r>
              <a:rPr lang="ru-RU" sz="1400" b="1" dirty="0">
                <a:solidFill>
                  <a:srgbClr val="002060"/>
                </a:solidFill>
              </a:rPr>
              <a:t>спорте - проблемы допинга, коррупции, скандалов;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rgbClr val="002060"/>
                </a:solidFill>
              </a:rPr>
              <a:t>в </a:t>
            </a:r>
            <a:r>
              <a:rPr lang="ru-RU" sz="1400" b="1" dirty="0">
                <a:solidFill>
                  <a:srgbClr val="002060"/>
                </a:solidFill>
              </a:rPr>
              <a:t>компьютерной этике — проблемы ответственности, цензуры, электронных вирусов и т. п.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Причины </a:t>
            </a:r>
            <a:r>
              <a:rPr lang="ru-RU" sz="1400" b="1" dirty="0">
                <a:solidFill>
                  <a:srgbClr val="002060"/>
                </a:solidFill>
              </a:rPr>
              <a:t>возникновения этих проблем — глубокие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социальные противоречия и конфликты, усложнение общественных отношений, рост технической вооруженности, реальная угроза глобальных, в том числе экологических, катастроф и др.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48231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Эволюция Профессиональной этики  в  ХХ-</a:t>
            </a:r>
            <a:r>
              <a:rPr lang="en-US" sz="2000" b="1" dirty="0">
                <a:solidFill>
                  <a:srgbClr val="002060"/>
                </a:solidFill>
              </a:rPr>
              <a:t>XXI </a:t>
            </a:r>
            <a:r>
              <a:rPr lang="ru-RU" sz="2000" b="1" dirty="0">
                <a:solidFill>
                  <a:srgbClr val="002060"/>
                </a:solidFill>
              </a:rPr>
              <a:t>в.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</a:t>
            </a:r>
            <a:r>
              <a:rPr lang="ru-RU" sz="1600" b="1" dirty="0" err="1" smtClean="0">
                <a:solidFill>
                  <a:srgbClr val="002060"/>
                </a:solidFill>
              </a:rPr>
              <a:t>н.вр</a:t>
            </a:r>
            <a:r>
              <a:rPr lang="ru-RU" sz="1600" b="1" dirty="0" smtClean="0">
                <a:solidFill>
                  <a:srgbClr val="002060"/>
                </a:solidFill>
              </a:rPr>
              <a:t>. </a:t>
            </a:r>
            <a:r>
              <a:rPr lang="ru-RU" sz="1600" b="1" dirty="0">
                <a:solidFill>
                  <a:srgbClr val="002060"/>
                </a:solidFill>
              </a:rPr>
              <a:t>в России существуют три типа профессиональной морали: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-</a:t>
            </a:r>
            <a:r>
              <a:rPr lang="ru-RU" sz="1600" b="1" dirty="0" smtClean="0">
                <a:solidFill>
                  <a:srgbClr val="002060"/>
                </a:solidFill>
              </a:rPr>
              <a:t>  советского </a:t>
            </a:r>
            <a:r>
              <a:rPr lang="ru-RU" sz="1600" b="1" dirty="0">
                <a:solidFill>
                  <a:srgbClr val="002060"/>
                </a:solidFill>
              </a:rPr>
              <a:t>периода,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-  «</a:t>
            </a:r>
            <a:r>
              <a:rPr lang="ru-RU" sz="1600" b="1" dirty="0">
                <a:solidFill>
                  <a:srgbClr val="002060"/>
                </a:solidFill>
              </a:rPr>
              <a:t>дикого рынка» </a:t>
            </a:r>
            <a:r>
              <a:rPr lang="ru-RU" sz="1600" b="1" dirty="0" smtClean="0">
                <a:solidFill>
                  <a:srgbClr val="002060"/>
                </a:solidFill>
              </a:rPr>
              <a:t> и 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-  собственно </a:t>
            </a:r>
            <a:r>
              <a:rPr lang="ru-RU" sz="1600" b="1" dirty="0">
                <a:solidFill>
                  <a:srgbClr val="002060"/>
                </a:solidFill>
              </a:rPr>
              <a:t>современных рыночных отношений.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Советская </a:t>
            </a:r>
            <a:r>
              <a:rPr lang="ru-RU" sz="1600" b="1" dirty="0">
                <a:solidFill>
                  <a:srgbClr val="002060"/>
                </a:solidFill>
              </a:rPr>
              <a:t>профессиональная мораль существует в качестве остаточной идеологии, ориентирующей на высокие идеалы и престижные для того периода времени профессии — капитана дальнего плавания, летчика, космонавта, ученого и т. </a:t>
            </a:r>
            <a:r>
              <a:rPr lang="ru-RU" sz="1600" b="1" dirty="0" smtClean="0">
                <a:solidFill>
                  <a:srgbClr val="002060"/>
                </a:solidFill>
              </a:rPr>
              <a:t>д.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Однако </a:t>
            </a:r>
            <a:r>
              <a:rPr lang="ru-RU" sz="1600" b="1" dirty="0">
                <a:solidFill>
                  <a:srgbClr val="002060"/>
                </a:solidFill>
              </a:rPr>
              <a:t>в условиях капитализма первоначального накопления и деградации общей морали она не работает. </a:t>
            </a:r>
          </a:p>
        </p:txBody>
      </p:sp>
    </p:spTree>
    <p:extLst>
      <p:ext uri="{BB962C8B-B14F-4D97-AF65-F5344CB8AC3E}">
        <p14:creationId xmlns:p14="http://schemas.microsoft.com/office/powerpoint/2010/main" val="253087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Эволюция Профессиональной этики  в  ХХ-</a:t>
            </a:r>
            <a:r>
              <a:rPr lang="en-US" sz="2000" b="1" dirty="0">
                <a:solidFill>
                  <a:srgbClr val="002060"/>
                </a:solidFill>
              </a:rPr>
              <a:t>XXI </a:t>
            </a:r>
            <a:r>
              <a:rPr lang="ru-RU" sz="2000" b="1" dirty="0">
                <a:solidFill>
                  <a:srgbClr val="002060"/>
                </a:solidFill>
              </a:rPr>
              <a:t>в.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Неконтролируемая </a:t>
            </a:r>
            <a:r>
              <a:rPr lang="ru-RU" sz="1800" b="1" dirty="0">
                <a:solidFill>
                  <a:srgbClr val="002060"/>
                </a:solidFill>
              </a:rPr>
              <a:t>государством и обществом мораль «дикого рынка» формирует специалистов такого рода, как «воры в законе», хакеры, коррупционеры, торгаши «левым» товаром и т.п.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Данный </a:t>
            </a:r>
            <a:r>
              <a:rPr lang="ru-RU" sz="1800" b="1" dirty="0">
                <a:solidFill>
                  <a:srgbClr val="002060"/>
                </a:solidFill>
              </a:rPr>
              <a:t>тип морали характеризуют «самые низменные побуждения», к которым относятся «вульгарная жадность, грубая страсть к наслаждениям, грязная скаредность, корыстное стремление к грабежу общего достояния</a:t>
            </a:r>
            <a:r>
              <a:rPr lang="ru-RU" sz="1800" b="1" dirty="0" smtClean="0">
                <a:solidFill>
                  <a:srgbClr val="002060"/>
                </a:solidFill>
              </a:rPr>
              <a:t>»  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(определение </a:t>
            </a:r>
            <a:r>
              <a:rPr lang="ru-RU" sz="1600" dirty="0">
                <a:solidFill>
                  <a:srgbClr val="002060"/>
                </a:solidFill>
              </a:rPr>
              <a:t>Ф. </a:t>
            </a:r>
            <a:r>
              <a:rPr lang="ru-RU" sz="1600" dirty="0" smtClean="0">
                <a:solidFill>
                  <a:srgbClr val="002060"/>
                </a:solidFill>
              </a:rPr>
              <a:t>Энгельса  </a:t>
            </a:r>
            <a:r>
              <a:rPr lang="ru-RU" sz="1600" dirty="0">
                <a:solidFill>
                  <a:srgbClr val="002060"/>
                </a:solidFill>
              </a:rPr>
              <a:t>морали периода зарождения и господства частной собственности </a:t>
            </a:r>
            <a:r>
              <a:rPr lang="ru-RU" sz="1600" dirty="0" smtClean="0">
                <a:solidFill>
                  <a:srgbClr val="002060"/>
                </a:solidFill>
              </a:rPr>
              <a:t>).</a:t>
            </a:r>
            <a:endParaRPr lang="ru-RU" sz="16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71493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Эволюция Профессиональной этики  в  ХХ-</a:t>
            </a:r>
            <a:r>
              <a:rPr lang="en-US" sz="2000" b="1" dirty="0">
                <a:solidFill>
                  <a:srgbClr val="002060"/>
                </a:solidFill>
              </a:rPr>
              <a:t>XXI </a:t>
            </a:r>
            <a:r>
              <a:rPr lang="ru-RU" sz="2000" b="1" dirty="0">
                <a:solidFill>
                  <a:srgbClr val="002060"/>
                </a:solidFill>
              </a:rPr>
              <a:t>в.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И</a:t>
            </a:r>
            <a:r>
              <a:rPr lang="ru-RU" sz="1800" b="1" dirty="0">
                <a:solidFill>
                  <a:srgbClr val="002060"/>
                </a:solidFill>
              </a:rPr>
              <a:t>, наконец, третий тип профессиональной морали — мораль работника, утверждающего себя постиндустриального общества, профессионала, стоящего у руля научно-технического и социального </a:t>
            </a:r>
            <a:r>
              <a:rPr lang="ru-RU" sz="1800" b="1" dirty="0" smtClean="0">
                <a:solidFill>
                  <a:srgbClr val="002060"/>
                </a:solidFill>
              </a:rPr>
              <a:t>прогресса.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58432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Эволюция Профессиональной этики  в  ХХ-</a:t>
            </a:r>
            <a:r>
              <a:rPr lang="en-US" sz="2000" b="1" dirty="0">
                <a:solidFill>
                  <a:srgbClr val="002060"/>
                </a:solidFill>
              </a:rPr>
              <a:t>XXI </a:t>
            </a:r>
            <a:r>
              <a:rPr lang="ru-RU" sz="2000" b="1" dirty="0">
                <a:solidFill>
                  <a:srgbClr val="002060"/>
                </a:solidFill>
              </a:rPr>
              <a:t>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условиях современного информационного общества важнейшим компонентом образования любого специалиста, определяющим «философию» профессии, создающим предпосылки для ее популярности и обусловливающим престиж любой организации, предприятия, фирмы, становится профессионализм, </a:t>
            </a:r>
            <a:r>
              <a:rPr lang="ru-RU" sz="1600" b="1" u="sng" dirty="0" smtClean="0">
                <a:solidFill>
                  <a:srgbClr val="002060"/>
                </a:solidFill>
              </a:rPr>
              <a:t>немыслимый </a:t>
            </a:r>
            <a:r>
              <a:rPr lang="ru-RU" sz="1600" b="1" u="sng" dirty="0">
                <a:solidFill>
                  <a:srgbClr val="002060"/>
                </a:solidFill>
              </a:rPr>
              <a:t>без профессиональной этики. </a:t>
            </a:r>
            <a:endParaRPr lang="ru-RU" sz="16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В </a:t>
            </a:r>
            <a:r>
              <a:rPr lang="ru-RU" sz="1400" b="1" dirty="0" err="1" smtClean="0">
                <a:solidFill>
                  <a:srgbClr val="002060"/>
                </a:solidFill>
              </a:rPr>
              <a:t>н.вр</a:t>
            </a:r>
            <a:r>
              <a:rPr lang="ru-RU" sz="1400" b="1" dirty="0" smtClean="0">
                <a:solidFill>
                  <a:srgbClr val="002060"/>
                </a:solidFill>
              </a:rPr>
              <a:t>.  </a:t>
            </a:r>
            <a:r>
              <a:rPr lang="ru-RU" sz="1400" b="1" dirty="0">
                <a:solidFill>
                  <a:srgbClr val="002060"/>
                </a:solidFill>
              </a:rPr>
              <a:t>активно организуется партнерство в области реализации профессиональной этики, поскольку действия специалистов все чаще затрагивают интересы конкретных людей. Так, например, в ряде случаев этика врача возможна при наличии соответствующей этики пациента, а этика педагога - этики учащихся. Культура поведения современного человека в различных ситуациях также предполагает этику клиента, зрителя, читателя, пешехода, посетителя и т.п.</a:t>
            </a:r>
          </a:p>
        </p:txBody>
      </p:sp>
    </p:spTree>
    <p:extLst>
      <p:ext uri="{BB962C8B-B14F-4D97-AF65-F5344CB8AC3E}">
        <p14:creationId xmlns:p14="http://schemas.microsoft.com/office/powerpoint/2010/main" val="881869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Эволюция </a:t>
            </a:r>
            <a:r>
              <a:rPr lang="ru-RU" sz="2000" b="1" dirty="0" smtClean="0">
                <a:solidFill>
                  <a:srgbClr val="002060"/>
                </a:solidFill>
              </a:rPr>
              <a:t> Профессиональной </a:t>
            </a:r>
            <a:r>
              <a:rPr lang="ru-RU" sz="2000" b="1" dirty="0">
                <a:solidFill>
                  <a:srgbClr val="002060"/>
                </a:solidFill>
              </a:rPr>
              <a:t>этики  в  ХХ-</a:t>
            </a:r>
            <a:r>
              <a:rPr lang="en-US" sz="2000" b="1" dirty="0">
                <a:solidFill>
                  <a:srgbClr val="002060"/>
                </a:solidFill>
              </a:rPr>
              <a:t>XXI </a:t>
            </a:r>
            <a:r>
              <a:rPr lang="ru-RU" sz="2000" b="1" dirty="0">
                <a:solidFill>
                  <a:srgbClr val="002060"/>
                </a:solidFill>
              </a:rPr>
              <a:t>в.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Каждому </a:t>
            </a:r>
            <a:r>
              <a:rPr lang="ru-RU" sz="1400" b="1" dirty="0">
                <a:solidFill>
                  <a:srgbClr val="002060"/>
                </a:solidFill>
              </a:rPr>
              <a:t>роду человеческой профессиональной деятельности соответствуют определенные виды профессиональной этики со своими специфическими особенностями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r>
              <a:rPr lang="ru-RU" sz="1400" b="1" i="1" u="sng" dirty="0" smtClean="0">
                <a:solidFill>
                  <a:srgbClr val="002060"/>
                </a:solidFill>
              </a:rPr>
              <a:t>Врачебная </a:t>
            </a:r>
            <a:r>
              <a:rPr lang="ru-RU" sz="1400" b="1" i="1" u="sng" dirty="0">
                <a:solidFill>
                  <a:srgbClr val="002060"/>
                </a:solidFill>
              </a:rPr>
              <a:t>этика </a:t>
            </a:r>
            <a:r>
              <a:rPr lang="ru-RU" sz="1400" b="1" dirty="0">
                <a:solidFill>
                  <a:srgbClr val="002060"/>
                </a:solidFill>
              </a:rPr>
              <a:t>изложена в «Этическом кодексе Российского врача», принятом в 1994 г. Ассоциацией российских </a:t>
            </a:r>
            <a:r>
              <a:rPr lang="ru-RU" sz="1400" b="1" dirty="0" smtClean="0">
                <a:solidFill>
                  <a:srgbClr val="002060"/>
                </a:solidFill>
              </a:rPr>
              <a:t>врачей. 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 Клятва Гиппократа.</a:t>
            </a:r>
          </a:p>
          <a:p>
            <a:pPr marL="114300" indent="0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i="1" u="sng" dirty="0" smtClean="0">
                <a:solidFill>
                  <a:srgbClr val="002060"/>
                </a:solidFill>
              </a:rPr>
              <a:t>Биоэтика</a:t>
            </a:r>
            <a:r>
              <a:rPr lang="ru-RU" sz="1400" b="1" dirty="0" smtClean="0">
                <a:solidFill>
                  <a:srgbClr val="002060"/>
                </a:solidFill>
              </a:rPr>
              <a:t> - </a:t>
            </a:r>
            <a:r>
              <a:rPr lang="ru-RU" sz="1400" b="1" dirty="0">
                <a:solidFill>
                  <a:srgbClr val="002060"/>
                </a:solidFill>
              </a:rPr>
              <a:t>система знаний о допустимых границах манипулирования жизнью и смертью человека Манипуляция должна регулироваться нравственно. Биоэтика - это форма защиты биологической жизни человека. Основная проблема биоэтики: самоубийство, эвтаназия, определение смерти, трансплантология, экспериментирование на животных и человеке, отношение врача и пациента, отношение к психически неполноценным людям, организация хосписов, деторождение (генная инженерия, искусственное осеменение, «суррогатное» материнство, аборт, контрацепция).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16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Эволюция  Профессиональной этики  в  ХХ-</a:t>
            </a:r>
            <a:r>
              <a:rPr lang="en-US" sz="2000" b="1" dirty="0">
                <a:solidFill>
                  <a:srgbClr val="002060"/>
                </a:solidFill>
              </a:rPr>
              <a:t>XXI </a:t>
            </a:r>
            <a:r>
              <a:rPr lang="ru-RU" sz="2000" b="1" dirty="0">
                <a:solidFill>
                  <a:srgbClr val="002060"/>
                </a:solidFill>
              </a:rPr>
              <a:t>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Научная этика</a:t>
            </a:r>
            <a:r>
              <a:rPr lang="ru-RU" sz="1800" b="1" i="1" dirty="0" smtClean="0">
                <a:solidFill>
                  <a:srgbClr val="002060"/>
                </a:solidFill>
              </a:rPr>
              <a:t>,</a:t>
            </a:r>
            <a:endParaRPr lang="ru-RU" sz="18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Журналистская </a:t>
            </a:r>
            <a:r>
              <a:rPr lang="ru-RU" sz="1800" b="1" i="1" dirty="0">
                <a:solidFill>
                  <a:srgbClr val="002060"/>
                </a:solidFill>
              </a:rPr>
              <a:t>этика, </a:t>
            </a: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Этика </a:t>
            </a:r>
            <a:r>
              <a:rPr lang="ru-RU" sz="1800" b="1" i="1" dirty="0">
                <a:solidFill>
                  <a:srgbClr val="002060"/>
                </a:solidFill>
              </a:rPr>
              <a:t>судей, прокуроров, следователей, адвокатов, правозащитников, психологов, </a:t>
            </a:r>
            <a:r>
              <a:rPr lang="ru-RU" sz="1800" b="1" i="1" dirty="0" smtClean="0">
                <a:solidFill>
                  <a:srgbClr val="002060"/>
                </a:solidFill>
              </a:rPr>
              <a:t>психоаналитиков</a:t>
            </a:r>
          </a:p>
          <a:p>
            <a:pPr marL="114300" indent="0">
              <a:buNone/>
            </a:pPr>
            <a:endParaRPr lang="ru-RU" sz="18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Корпоративная </a:t>
            </a:r>
            <a:r>
              <a:rPr lang="ru-RU" sz="1800" b="1" i="1" dirty="0">
                <a:solidFill>
                  <a:srgbClr val="002060"/>
                </a:solidFill>
              </a:rPr>
              <a:t>этика</a:t>
            </a:r>
          </a:p>
          <a:p>
            <a:pPr marL="11430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П. </a:t>
            </a:r>
            <a:r>
              <a:rPr lang="ru-RU" sz="1400" b="1" i="1" dirty="0">
                <a:solidFill>
                  <a:srgbClr val="002060"/>
                </a:solidFill>
              </a:rPr>
              <a:t>Толстой</a:t>
            </a:r>
            <a:r>
              <a:rPr lang="ru-RU" sz="1400" b="1" dirty="0">
                <a:solidFill>
                  <a:srgbClr val="002060"/>
                </a:solidFill>
              </a:rPr>
              <a:t>: </a:t>
            </a:r>
            <a:r>
              <a:rPr lang="ru-RU" sz="1400" b="1" dirty="0" smtClean="0">
                <a:solidFill>
                  <a:srgbClr val="002060"/>
                </a:solidFill>
              </a:rPr>
              <a:t>«против </a:t>
            </a:r>
            <a:r>
              <a:rPr lang="ru-RU" sz="1400" b="1" dirty="0">
                <a:solidFill>
                  <a:srgbClr val="002060"/>
                </a:solidFill>
              </a:rPr>
              <a:t>передачи Исаакиевского собора РПЦ выступают «люди, являющиеся внуками и правнуками тех, кто рушил наши храмы, выскочив из-за черты оседлости с наганом в семнадцатом году».</a:t>
            </a:r>
          </a:p>
          <a:p>
            <a:pPr marL="114300" indent="0">
              <a:buNone/>
            </a:pPr>
            <a:endParaRPr lang="ru-RU" sz="18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1025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Профессиональная</a:t>
            </a:r>
            <a:r>
              <a:rPr lang="ru-RU" sz="2200" b="1" dirty="0">
                <a:solidFill>
                  <a:srgbClr val="002060"/>
                </a:solidFill>
              </a:rPr>
              <a:t> этика </a:t>
            </a:r>
            <a:r>
              <a:rPr lang="ru-RU" sz="2200" b="1" dirty="0" smtClean="0">
                <a:solidFill>
                  <a:srgbClr val="002060"/>
                </a:solidFill>
              </a:rPr>
              <a:t> в  </a:t>
            </a:r>
            <a:r>
              <a:rPr lang="ru-RU" sz="2200" b="1" dirty="0">
                <a:solidFill>
                  <a:srgbClr val="002060"/>
                </a:solidFill>
              </a:rPr>
              <a:t>русской культуре</a:t>
            </a: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en-US" sz="2200" b="1" dirty="0">
                <a:solidFill>
                  <a:srgbClr val="002060"/>
                </a:solidFill>
              </a:rPr>
              <a:t/>
            </a:r>
            <a:br>
              <a:rPr lang="en-US" sz="2200" b="1" dirty="0">
                <a:solidFill>
                  <a:srgbClr val="002060"/>
                </a:solidFill>
              </a:rPr>
            </a:br>
            <a:r>
              <a:rPr lang="ru-RU" sz="2000" b="1" i="1" dirty="0" err="1">
                <a:solidFill>
                  <a:srgbClr val="002060"/>
                </a:solidFill>
              </a:rPr>
              <a:t>ниу</a:t>
            </a:r>
            <a:r>
              <a:rPr lang="ru-RU" sz="2000" b="1" i="1" dirty="0">
                <a:solidFill>
                  <a:srgbClr val="002060"/>
                </a:solidFill>
              </a:rPr>
              <a:t>  </a:t>
            </a:r>
            <a:r>
              <a:rPr lang="ru-RU" sz="2000" b="1" i="1" dirty="0" err="1">
                <a:solidFill>
                  <a:srgbClr val="002060"/>
                </a:solidFill>
              </a:rPr>
              <a:t>вшэ</a:t>
            </a:r>
            <a:r>
              <a:rPr lang="ru-RU" sz="2000" b="1" i="1" dirty="0">
                <a:solidFill>
                  <a:srgbClr val="002060"/>
                </a:solidFill>
              </a:rPr>
              <a:t>,  19.01.17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Профессиональная этика в русском обществе складывалась веками. В ней особое внимание уделялось отношению к труду. </a:t>
            </a:r>
            <a:r>
              <a:rPr lang="ru-RU" sz="1600" dirty="0" smtClean="0">
                <a:solidFill>
                  <a:srgbClr val="002060"/>
                </a:solidFill>
              </a:rPr>
              <a:t>   </a:t>
            </a: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Х-ХII веках в русской культуре были сформированы основные этические требования к поведению правителей и основного населения.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Для </a:t>
            </a:r>
            <a:r>
              <a:rPr lang="ru-RU" sz="1600" b="1" dirty="0">
                <a:solidFill>
                  <a:srgbClr val="002060"/>
                </a:solidFill>
              </a:rPr>
              <a:t>князей был выработан и официально закреплен особый набор качеств, необходимых для успешного правления: мудрость, острота ума, дальновидность.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Для </a:t>
            </a:r>
            <a:r>
              <a:rPr lang="ru-RU" sz="1600" b="1" dirty="0">
                <a:solidFill>
                  <a:srgbClr val="002060"/>
                </a:solidFill>
              </a:rPr>
              <a:t>зависимого населения (смердов, холопов) — трудолюбие, смирение, послушание.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Несмотря </a:t>
            </a:r>
            <a:r>
              <a:rPr lang="ru-RU" sz="1600" b="1" dirty="0">
                <a:solidFill>
                  <a:srgbClr val="002060"/>
                </a:solidFill>
              </a:rPr>
              <a:t>на существовавшее социальное расслоение, в русском мировоззрении сложились общие представления о месте труда в жизни человека. Принятие православия закрепило оценку труда как богоугодного дела. В системе русских ценностей ведущее место занимали терпение и подвижнический, упорный труд.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9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Россия</a:t>
            </a:r>
            <a:r>
              <a:rPr lang="ru-RU" sz="1600" b="1" dirty="0">
                <a:solidFill>
                  <a:srgbClr val="002060"/>
                </a:solidFill>
              </a:rPr>
              <a:t>, как аграрная страна, сформировала особое отношение к земледельческому труду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Преобладание сельскохозяйственного производства наложило отпечаток на все другие формы деятельности. Ремесло было включено в систему моральных принципов, существовавших в русской общине.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то же время многовековая крепостная зависимость формировала и негативное отношение к труду, поскольку работнику не принадлежала значительная часть результатов его рудовой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407162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Внеэкономическое </a:t>
            </a:r>
            <a:r>
              <a:rPr lang="ru-RU" sz="1600" b="1" dirty="0">
                <a:solidFill>
                  <a:srgbClr val="002060"/>
                </a:solidFill>
              </a:rPr>
              <a:t>принуждение, личная зависимость от помещиков и дворян не стимулировали заинтересованности крепостного крестьянина в повышении эффективности труда, его инициативу, предприимчивость.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Именно </a:t>
            </a:r>
            <a:r>
              <a:rPr lang="ru-RU" sz="1600" b="1" dirty="0">
                <a:solidFill>
                  <a:srgbClr val="002060"/>
                </a:solidFill>
              </a:rPr>
              <a:t>данные обстоятельства формировали пословицы типа </a:t>
            </a:r>
            <a:r>
              <a:rPr lang="ru-RU" sz="1600" b="1" dirty="0" smtClean="0">
                <a:solidFill>
                  <a:srgbClr val="002060"/>
                </a:solidFill>
              </a:rPr>
              <a:t>        </a:t>
            </a:r>
            <a:r>
              <a:rPr lang="ru-RU" sz="1600" b="1" i="1" dirty="0" smtClean="0">
                <a:solidFill>
                  <a:srgbClr val="002060"/>
                </a:solidFill>
              </a:rPr>
              <a:t>«</a:t>
            </a:r>
            <a:r>
              <a:rPr lang="ru-RU" sz="1600" b="1" i="1" dirty="0">
                <a:solidFill>
                  <a:srgbClr val="002060"/>
                </a:solidFill>
              </a:rPr>
              <a:t>Работа не волк, в лес не убежит». </a:t>
            </a:r>
            <a:r>
              <a:rPr lang="ru-RU" sz="1600" b="1" i="1" dirty="0" smtClean="0">
                <a:solidFill>
                  <a:srgbClr val="002060"/>
                </a:solidFill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</a:rPr>
              <a:t>Однако</a:t>
            </a:r>
            <a:r>
              <a:rPr lang="ru-RU" sz="1600" b="1" dirty="0">
                <a:solidFill>
                  <a:srgbClr val="002060"/>
                </a:solidFill>
              </a:rPr>
              <a:t>, на Руси всегда осуждались лодыри, тунеядцы, нерадивые работники, прихлебатели: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«</a:t>
            </a:r>
            <a:r>
              <a:rPr lang="ru-RU" sz="1600" b="1" i="1" dirty="0">
                <a:solidFill>
                  <a:srgbClr val="002060"/>
                </a:solidFill>
              </a:rPr>
              <a:t>Где мед, там и мухи», 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«</a:t>
            </a:r>
            <a:r>
              <a:rPr lang="ru-RU" sz="1600" b="1" i="1" dirty="0">
                <a:solidFill>
                  <a:srgbClr val="002060"/>
                </a:solidFill>
              </a:rPr>
              <a:t>Один с сошкой, семеро с ложкой», 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«</a:t>
            </a:r>
            <a:r>
              <a:rPr lang="ru-RU" sz="1600" b="1" i="1" dirty="0">
                <a:solidFill>
                  <a:srgbClr val="002060"/>
                </a:solidFill>
              </a:rPr>
              <a:t>Не всякий хлеб пашет, да всякий его ест», 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«</a:t>
            </a:r>
            <a:r>
              <a:rPr lang="ru-RU" sz="1600" b="1" i="1" dirty="0">
                <a:solidFill>
                  <a:srgbClr val="002060"/>
                </a:solidFill>
              </a:rPr>
              <a:t>Большой говорун — плохой работник» и др.</a:t>
            </a:r>
          </a:p>
          <a:p>
            <a:pPr marL="11430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8564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</a:p>
        </p:txBody>
      </p:sp>
      <p:sp>
        <p:nvSpPr>
          <p:cNvPr id="34819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Реформаторская деятельность Петра Великого в XVII в. затронула основы трудовой деятельности русского общества, способствовала усилению представлений, что долг человека - труд, служение государству.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России до петровских преобразований ремесленное производство было развито слабо. Петр I, ориентируясь на западноевропейскую цивилизацию, попытался установить систему ремесленных цехов.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Впервые </a:t>
            </a:r>
            <a:r>
              <a:rPr lang="ru-RU" sz="1600" b="1" dirty="0">
                <a:solidFill>
                  <a:srgbClr val="002060"/>
                </a:solidFill>
              </a:rPr>
              <a:t>цеховая организация была установлена </a:t>
            </a:r>
            <a:r>
              <a:rPr lang="ru-RU" sz="1600" b="1" i="1" dirty="0">
                <a:solidFill>
                  <a:srgbClr val="002060"/>
                </a:solidFill>
              </a:rPr>
              <a:t>Инструкцией Главному магистрату и правилами о приписке в цехи (1719 г</a:t>
            </a:r>
            <a:r>
              <a:rPr lang="ru-RU" sz="1600" b="1" i="1" dirty="0" smtClean="0">
                <a:solidFill>
                  <a:srgbClr val="002060"/>
                </a:solidFill>
              </a:rPr>
              <a:t>.).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Цеховое управление находилось под ведением магистрата, а во главе каждого ремесленного цеха ставили старшину (</a:t>
            </a:r>
            <a:r>
              <a:rPr lang="ru-RU" sz="1600" b="1" dirty="0" err="1">
                <a:solidFill>
                  <a:srgbClr val="002060"/>
                </a:solidFill>
              </a:rPr>
              <a:t>альдермана</a:t>
            </a:r>
            <a:r>
              <a:rPr lang="ru-RU" sz="1600" b="1" dirty="0">
                <a:solidFill>
                  <a:srgbClr val="002060"/>
                </a:solidFill>
              </a:rPr>
              <a:t>), выбранного из мастеров и управляющего цеховыми делами.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Глава ремесленного цеха при вступлении в должность должен был принять присягу</a:t>
            </a:r>
            <a:endParaRPr lang="ru-RU" altLang="ru-RU" sz="1600" b="1" dirty="0">
              <a:solidFill>
                <a:srgbClr val="002060"/>
              </a:solidFill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1F06C0-CC14-4CB2-9B4B-5C9F6B10A648}" type="slidenum">
              <a:rPr lang="ru-RU" altLang="ru-RU" sz="1200" smtClean="0">
                <a:solidFill>
                  <a:schemeClr val="tx2"/>
                </a:solidFill>
              </a:rPr>
              <a:pPr/>
              <a:t>6</a:t>
            </a:fld>
            <a:endParaRPr lang="ru-RU" altLang="ru-RU" sz="120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9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000" b="1" i="1" u="sng" dirty="0" smtClean="0">
                <a:solidFill>
                  <a:srgbClr val="002060"/>
                </a:solidFill>
              </a:rPr>
              <a:t>Текст присяги, 1785 г.:</a:t>
            </a:r>
          </a:p>
          <a:p>
            <a:pPr marL="114300" indent="0">
              <a:buNone/>
            </a:pPr>
            <a:endParaRPr lang="ru-RU" sz="20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dirty="0">
                <a:solidFill>
                  <a:srgbClr val="002060"/>
                </a:solidFill>
              </a:rPr>
              <a:t>«Я, нижеименованный, </a:t>
            </a:r>
            <a:r>
              <a:rPr lang="ru-RU" sz="1600" b="1" i="1" dirty="0" err="1">
                <a:solidFill>
                  <a:srgbClr val="002060"/>
                </a:solidFill>
              </a:rPr>
              <a:t>обещаюся</a:t>
            </a:r>
            <a:r>
              <a:rPr lang="ru-RU" sz="1600" b="1" i="1" dirty="0">
                <a:solidFill>
                  <a:srgbClr val="002060"/>
                </a:solidFill>
              </a:rPr>
              <a:t> всемогущему богу пред святым его евангелием в том, что хочу и должен по чистой моей совести в должности, мне препорученной, </a:t>
            </a:r>
            <a:r>
              <a:rPr lang="ru-RU" sz="1600" b="1" i="1" dirty="0" err="1">
                <a:solidFill>
                  <a:srgbClr val="002060"/>
                </a:solidFill>
              </a:rPr>
              <a:t>колико</a:t>
            </a:r>
            <a:r>
              <a:rPr lang="ru-RU" sz="1600" b="1" i="1" dirty="0">
                <a:solidFill>
                  <a:srgbClr val="002060"/>
                </a:solidFill>
              </a:rPr>
              <a:t> силы и возможности есть, поступать справедливо и беспристрастно, как во всех делах, так и в тщательном старании о </a:t>
            </a:r>
            <a:r>
              <a:rPr lang="ru-RU" sz="1600" b="1" i="1" dirty="0" err="1">
                <a:solidFill>
                  <a:srgbClr val="002060"/>
                </a:solidFill>
              </a:rPr>
              <a:t>благоуспешном</a:t>
            </a:r>
            <a:r>
              <a:rPr lang="ru-RU" sz="1600" b="1" i="1" dirty="0">
                <a:solidFill>
                  <a:srgbClr val="002060"/>
                </a:solidFill>
              </a:rPr>
              <a:t> состоянии ремесла, о приращении искусства в ремесле, о добром порядке и о согласии ремесленных, ответствуя за </a:t>
            </a:r>
            <a:r>
              <a:rPr lang="ru-RU" sz="1600" b="1" i="1" dirty="0" err="1">
                <a:solidFill>
                  <a:srgbClr val="002060"/>
                </a:solidFill>
              </a:rPr>
              <a:t>всякия</a:t>
            </a:r>
            <a:r>
              <a:rPr lang="ru-RU" sz="1600" b="1" i="1" dirty="0">
                <a:solidFill>
                  <a:srgbClr val="002060"/>
                </a:solidFill>
              </a:rPr>
              <a:t> упущения, злоупотреблении или неисполнения </a:t>
            </a:r>
            <a:r>
              <a:rPr lang="ru-RU" sz="1600" b="1" i="1" dirty="0" err="1">
                <a:solidFill>
                  <a:srgbClr val="002060"/>
                </a:solidFill>
              </a:rPr>
              <a:t>ремесленнаго</a:t>
            </a:r>
            <a:r>
              <a:rPr lang="ru-RU" sz="1600" b="1" i="1" dirty="0">
                <a:solidFill>
                  <a:srgbClr val="002060"/>
                </a:solidFill>
              </a:rPr>
              <a:t> положения. Есть ли же </a:t>
            </a:r>
            <a:r>
              <a:rPr lang="ru-RU" sz="1600" b="1" i="1" dirty="0" err="1">
                <a:solidFill>
                  <a:srgbClr val="002060"/>
                </a:solidFill>
              </a:rPr>
              <a:t>инако</a:t>
            </a:r>
            <a:r>
              <a:rPr lang="ru-RU" sz="1600" b="1" i="1" dirty="0">
                <a:solidFill>
                  <a:srgbClr val="002060"/>
                </a:solidFill>
              </a:rPr>
              <a:t> поступлю, то подвергаю себя в нынешней жизни законному осуждению, в будущее же пред богом и судом его страшным - ответу и отчету»</a:t>
            </a:r>
          </a:p>
        </p:txBody>
      </p:sp>
    </p:spTree>
    <p:extLst>
      <p:ext uri="{BB962C8B-B14F-4D97-AF65-F5344CB8AC3E}">
        <p14:creationId xmlns:p14="http://schemas.microsoft.com/office/powerpoint/2010/main" val="1398519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Устав </a:t>
            </a:r>
            <a:r>
              <a:rPr lang="ru-RU" sz="1600" b="1" dirty="0">
                <a:solidFill>
                  <a:srgbClr val="002060"/>
                </a:solidFill>
              </a:rPr>
              <a:t>цехов 1799 г. предусматривал, </a:t>
            </a:r>
            <a:r>
              <a:rPr lang="ru-RU" sz="1600" b="1" dirty="0" smtClean="0">
                <a:solidFill>
                  <a:srgbClr val="002060"/>
                </a:solidFill>
              </a:rPr>
              <a:t>что  </a:t>
            </a:r>
            <a:r>
              <a:rPr lang="ru-RU" sz="1600" b="1" dirty="0">
                <a:solidFill>
                  <a:srgbClr val="002060"/>
                </a:solidFill>
              </a:rPr>
              <a:t>«управа... должна иметь списки, </a:t>
            </a:r>
            <a:r>
              <a:rPr lang="ru-RU" sz="1600" b="1" dirty="0" err="1">
                <a:solidFill>
                  <a:srgbClr val="002060"/>
                </a:solidFill>
              </a:rPr>
              <a:t>показующие</a:t>
            </a:r>
            <a:r>
              <a:rPr lang="ru-RU" sz="1600" b="1" dirty="0">
                <a:solidFill>
                  <a:srgbClr val="002060"/>
                </a:solidFill>
              </a:rPr>
              <a:t> всякого (как «право мещанства имеющих», так и «записанных на сроки») ремесленника имя, прозвание, поколение, семейство, и какого города и веры</a:t>
            </a:r>
            <a:r>
              <a:rPr lang="ru-RU" sz="1600" b="1" dirty="0" smtClean="0">
                <a:solidFill>
                  <a:srgbClr val="002060"/>
                </a:solidFill>
              </a:rPr>
              <a:t>».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Устав </a:t>
            </a:r>
            <a:r>
              <a:rPr lang="ru-RU" sz="1600" b="1" dirty="0">
                <a:solidFill>
                  <a:srgbClr val="002060"/>
                </a:solidFill>
              </a:rPr>
              <a:t>цехов вводил также выдачу ремесленникам, записанным в цех, управного свидетельства, заменяющего паспорт. Цеховым рабочим предоставлялось преимущественное право на занятие определенными видами ремесла и продажу своих изделий</a:t>
            </a:r>
          </a:p>
        </p:txBody>
      </p:sp>
    </p:spTree>
    <p:extLst>
      <p:ext uri="{BB962C8B-B14F-4D97-AF65-F5344CB8AC3E}">
        <p14:creationId xmlns:p14="http://schemas.microsoft.com/office/powerpoint/2010/main" val="295904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Профессиональная этика в русской культуре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Но </a:t>
            </a:r>
            <a:r>
              <a:rPr lang="ru-RU" sz="1600" b="1" dirty="0">
                <a:solidFill>
                  <a:srgbClr val="002060"/>
                </a:solidFill>
              </a:rPr>
              <a:t>полностью перенести строгую регламентацию цеховой жизни на русскую почву оказалось невозможно. Русское общество создало свою специфическую систему объединения ремесленников, купцов и предпринимателей. Основой хозяйственных связей стала артель - организационная форма, которая закрепила в среде ремесленников и купцов принципы </a:t>
            </a:r>
            <a:r>
              <a:rPr lang="ru-RU" sz="1600" b="1" i="1" dirty="0">
                <a:solidFill>
                  <a:srgbClr val="002060"/>
                </a:solidFill>
              </a:rPr>
              <a:t>русской крестьянской общины</a:t>
            </a:r>
            <a:r>
              <a:rPr lang="ru-RU" sz="1600" b="1" dirty="0">
                <a:solidFill>
                  <a:srgbClr val="002060"/>
                </a:solidFill>
              </a:rPr>
              <a:t>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«</a:t>
            </a:r>
            <a:r>
              <a:rPr lang="ru-RU" sz="1600" b="1" i="1" dirty="0">
                <a:solidFill>
                  <a:srgbClr val="002060"/>
                </a:solidFill>
              </a:rPr>
              <a:t>Артель есть основанный на договоре союз нескольких равноправных лиц, совместно преследующих хозяйственные цели, связанных круговой порукой и участвующих при ведении промысла, трудом или трудом и капиталом</a:t>
            </a:r>
            <a:r>
              <a:rPr lang="ru-RU" sz="1600" b="1" i="1" dirty="0" smtClean="0">
                <a:solidFill>
                  <a:srgbClr val="002060"/>
                </a:solidFill>
              </a:rPr>
              <a:t>».</a:t>
            </a:r>
          </a:p>
          <a:p>
            <a:pPr marL="114300" indent="0">
              <a:buNone/>
            </a:pP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92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3080</TotalTime>
  <Words>2534</Words>
  <Application>Microsoft Office PowerPoint</Application>
  <PresentationFormat>Экран (4:3)</PresentationFormat>
  <Paragraphs>189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Аптека</vt:lpstr>
      <vt:lpstr>Профессиональная   этика   ниу  вшэ,  24.01.17 </vt:lpstr>
      <vt:lpstr>Происхождение профессиональной этики </vt:lpstr>
      <vt:lpstr>Профессиональная этика  в  русской культуре  ниу  вшэ,  19.01.17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Профессиональная этика в русской культуре</vt:lpstr>
      <vt:lpstr>Эволюция Профессиональной этики  в  ХХ-XXI в.</vt:lpstr>
      <vt:lpstr>Эволюция Профессиональной этики  в  ХХ-XXI в.</vt:lpstr>
      <vt:lpstr>Эволюция Профессиональной этики  в  ХХ-XXI в.</vt:lpstr>
      <vt:lpstr>Эволюция Профессиональной этики  в  ХХ-XXI в.</vt:lpstr>
      <vt:lpstr>Эволюция Профессиональной этики  в  ХХ-XXI в.</vt:lpstr>
      <vt:lpstr>Эволюция Профессиональной этики  в  ХХ-XXI в.</vt:lpstr>
      <vt:lpstr>Эволюция Профессиональной этики  в  ХХ-XXI в.</vt:lpstr>
      <vt:lpstr>Эволюция Профессиональной этики  в  ХХ-XXI в. </vt:lpstr>
      <vt:lpstr>Эволюция  Профессиональной этики  в  ХХ-XXI в.</vt:lpstr>
      <vt:lpstr>Эволюция  Профессиональной этики  в  ХХ-XXI в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156</cp:revision>
  <dcterms:created xsi:type="dcterms:W3CDTF">2015-09-27T09:22:03Z</dcterms:created>
  <dcterms:modified xsi:type="dcterms:W3CDTF">2017-02-01T07:43:47Z</dcterms:modified>
</cp:coreProperties>
</file>