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9" r:id="rId2"/>
    <p:sldId id="260" r:id="rId3"/>
    <p:sldId id="261" r:id="rId4"/>
    <p:sldId id="262" r:id="rId5"/>
    <p:sldId id="284" r:id="rId6"/>
    <p:sldId id="282" r:id="rId7"/>
    <p:sldId id="283" r:id="rId8"/>
    <p:sldId id="264" r:id="rId9"/>
    <p:sldId id="266" r:id="rId10"/>
    <p:sldId id="267" r:id="rId11"/>
    <p:sldId id="268" r:id="rId12"/>
    <p:sldId id="269" r:id="rId13"/>
    <p:sldId id="291" r:id="rId14"/>
    <p:sldId id="296" r:id="rId15"/>
    <p:sldId id="293" r:id="rId16"/>
    <p:sldId id="294" r:id="rId17"/>
    <p:sldId id="295" r:id="rId18"/>
    <p:sldId id="302" r:id="rId19"/>
    <p:sldId id="274" r:id="rId20"/>
    <p:sldId id="275" r:id="rId21"/>
    <p:sldId id="298" r:id="rId22"/>
    <p:sldId id="276" r:id="rId23"/>
    <p:sldId id="299" r:id="rId24"/>
    <p:sldId id="277" r:id="rId25"/>
    <p:sldId id="278" r:id="rId26"/>
    <p:sldId id="300" r:id="rId27"/>
    <p:sldId id="285" r:id="rId28"/>
    <p:sldId id="301" r:id="rId29"/>
    <p:sldId id="286" r:id="rId30"/>
    <p:sldId id="287" r:id="rId31"/>
    <p:sldId id="288" r:id="rId32"/>
    <p:sldId id="289" r:id="rId33"/>
    <p:sldId id="290" r:id="rId34"/>
    <p:sldId id="281" r:id="rId35"/>
    <p:sldId id="279" r:id="rId36"/>
    <p:sldId id="280" r:id="rId3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A10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328DCAA-E375-4942-98ED-1D2789BBEF0C}" type="datetimeFigureOut">
              <a:rPr lang="ru-RU" smtClean="0"/>
              <a:t>25.02.2017</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9368CDA8-D709-4325-B036-9FA1EE1E1F55}" type="slidenum">
              <a:rPr lang="ru-RU" smtClean="0"/>
              <a:t>‹#›</a:t>
            </a:fld>
            <a:endParaRPr lang="ru-RU"/>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328DCAA-E375-4942-98ED-1D2789BBEF0C}" type="datetimeFigureOut">
              <a:rPr lang="ru-RU" smtClean="0"/>
              <a:t>25.02.2017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68CDA8-D709-4325-B036-9FA1EE1E1F5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328DCAA-E375-4942-98ED-1D2789BBEF0C}" type="datetimeFigureOut">
              <a:rPr lang="ru-RU" smtClean="0"/>
              <a:t>25.02.2017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68CDA8-D709-4325-B036-9FA1EE1E1F5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328DCAA-E375-4942-98ED-1D2789BBEF0C}" type="datetimeFigureOut">
              <a:rPr lang="ru-RU" smtClean="0"/>
              <a:t>25.02.2017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68CDA8-D709-4325-B036-9FA1EE1E1F55}"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328DCAA-E375-4942-98ED-1D2789BBEF0C}" type="datetimeFigureOut">
              <a:rPr lang="ru-RU" smtClean="0"/>
              <a:t>25.02.2017</a:t>
            </a:fld>
            <a:endParaRPr lang="ru-RU"/>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368CDA8-D709-4325-B036-9FA1EE1E1F55}" type="slidenum">
              <a:rPr lang="ru-RU" smtClean="0"/>
              <a:t>‹#›</a:t>
            </a:fld>
            <a:endParaRPr lang="ru-RU"/>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ru-RU" smtClean="0"/>
              <a:t>Образец заголовка</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328DCAA-E375-4942-98ED-1D2789BBEF0C}" type="datetimeFigureOut">
              <a:rPr lang="ru-RU" smtClean="0"/>
              <a:t>25.02.2017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368CDA8-D709-4325-B036-9FA1EE1E1F55}"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328DCAA-E375-4942-98ED-1D2789BBEF0C}" type="datetimeFigureOut">
              <a:rPr lang="ru-RU" smtClean="0"/>
              <a:t>25.02.2017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368CDA8-D709-4325-B036-9FA1EE1E1F55}"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0328DCAA-E375-4942-98ED-1D2789BBEF0C}" type="datetimeFigureOut">
              <a:rPr lang="ru-RU" smtClean="0"/>
              <a:t>25.02.2017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368CDA8-D709-4325-B036-9FA1EE1E1F5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0328DCAA-E375-4942-98ED-1D2789BBEF0C}" type="datetimeFigureOut">
              <a:rPr lang="ru-RU" smtClean="0"/>
              <a:t>25.02.2017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368CDA8-D709-4325-B036-9FA1EE1E1F5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328DCAA-E375-4942-98ED-1D2789BBEF0C}" type="datetimeFigureOut">
              <a:rPr lang="ru-RU" smtClean="0"/>
              <a:t>25.02.2017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368CDA8-D709-4325-B036-9FA1EE1E1F55}" type="slidenum">
              <a:rPr lang="ru-RU" smtClean="0"/>
              <a:t>‹#›</a:t>
            </a:fld>
            <a:endParaRPr lang="ru-RU"/>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5" name="Date Placeholder 4"/>
          <p:cNvSpPr>
            <a:spLocks noGrp="1"/>
          </p:cNvSpPr>
          <p:nvPr>
            <p:ph type="dt" sz="half" idx="10"/>
          </p:nvPr>
        </p:nvSpPr>
        <p:spPr/>
        <p:txBody>
          <a:bodyPr/>
          <a:lstStyle/>
          <a:p>
            <a:fld id="{0328DCAA-E375-4942-98ED-1D2789BBEF0C}" type="datetimeFigureOut">
              <a:rPr lang="ru-RU" smtClean="0"/>
              <a:t>25.02.2017</a:t>
            </a:fld>
            <a:endParaRPr lang="ru-RU"/>
          </a:p>
        </p:txBody>
      </p:sp>
      <p:sp>
        <p:nvSpPr>
          <p:cNvPr id="7" name="Slide Number Placeholder 6"/>
          <p:cNvSpPr>
            <a:spLocks noGrp="1"/>
          </p:cNvSpPr>
          <p:nvPr>
            <p:ph type="sldNum" sz="quarter" idx="12"/>
          </p:nvPr>
        </p:nvSpPr>
        <p:spPr/>
        <p:txBody>
          <a:bodyPr/>
          <a:lstStyle/>
          <a:p>
            <a:fld id="{9368CDA8-D709-4325-B036-9FA1EE1E1F55}" type="slidenum">
              <a:rPr lang="ru-RU" smtClean="0"/>
              <a:t>‹#›</a:t>
            </a:fld>
            <a:endParaRPr lang="ru-RU"/>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ru-RU"/>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0328DCAA-E375-4942-98ED-1D2789BBEF0C}" type="datetimeFigureOut">
              <a:rPr lang="ru-RU" smtClean="0"/>
              <a:t>25.02.2017</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9368CDA8-D709-4325-B036-9FA1EE1E1F55}" type="slidenum">
              <a:rPr lang="ru-RU" smtClean="0"/>
              <a:t>‹#›</a:t>
            </a:fld>
            <a:endParaRPr lang="ru-RU"/>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universite-paris-saclay.fr/en"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universite-paris-saclay.fr/en/universite-paris-saclay-international-masters-scholarship-programme-academic-year-2017-2018" TargetMode="External"/><Relationship Id="rId2" Type="http://schemas.openxmlformats.org/officeDocument/2006/relationships/hyperlink" Target="https://www.universite-paris-saclay.fr/en/education/masters"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a:xfrm>
            <a:off x="426128" y="408372"/>
            <a:ext cx="8260672" cy="1220428"/>
          </a:xfrm>
        </p:spPr>
        <p:txBody>
          <a:bodyPr>
            <a:normAutofit fontScale="90000"/>
          </a:bodyPr>
          <a:lstStyle/>
          <a:p>
            <a:pPr>
              <a:defRPr/>
            </a:pPr>
            <a:r>
              <a:rPr lang="ru-RU" sz="3100" b="1" dirty="0" smtClean="0">
                <a:solidFill>
                  <a:srgbClr val="002060"/>
                </a:solidFill>
              </a:rPr>
              <a:t>Мотивационное  </a:t>
            </a:r>
            <a:r>
              <a:rPr lang="ru-RU" sz="3100" b="1" dirty="0" smtClean="0">
                <a:solidFill>
                  <a:srgbClr val="002060"/>
                </a:solidFill>
              </a:rPr>
              <a:t>и сопроводительное  письма </a:t>
            </a:r>
            <a:r>
              <a:rPr lang="ru-RU" sz="3100" b="1" dirty="0" smtClean="0">
                <a:solidFill>
                  <a:srgbClr val="002060"/>
                </a:solidFill>
              </a:rPr>
              <a:t/>
            </a:r>
            <a:br>
              <a:rPr lang="ru-RU" sz="3100" b="1" dirty="0" smtClean="0">
                <a:solidFill>
                  <a:srgbClr val="002060"/>
                </a:solidFill>
              </a:rPr>
            </a:br>
            <a:r>
              <a:rPr lang="ru-RU" sz="2000" b="1" dirty="0" smtClean="0">
                <a:solidFill>
                  <a:srgbClr val="002060"/>
                </a:solidFill>
              </a:rPr>
              <a:t>Основные принципы и правила</a:t>
            </a:r>
            <a:br>
              <a:rPr lang="ru-RU" sz="2000" b="1" dirty="0" smtClean="0">
                <a:solidFill>
                  <a:srgbClr val="002060"/>
                </a:solidFill>
              </a:rPr>
            </a:br>
            <a:r>
              <a:rPr lang="ru-RU" sz="2700" b="1" dirty="0" smtClean="0">
                <a:solidFill>
                  <a:srgbClr val="002060"/>
                </a:solidFill>
              </a:rPr>
              <a:t> </a:t>
            </a:r>
            <a:r>
              <a:rPr lang="ru-RU" sz="1800" b="1" i="1" dirty="0" err="1" smtClean="0">
                <a:solidFill>
                  <a:srgbClr val="002060"/>
                </a:solidFill>
              </a:rPr>
              <a:t>ниу</a:t>
            </a:r>
            <a:r>
              <a:rPr lang="ru-RU" sz="1800" b="1" i="1" dirty="0" smtClean="0">
                <a:solidFill>
                  <a:srgbClr val="002060"/>
                </a:solidFill>
              </a:rPr>
              <a:t>  </a:t>
            </a:r>
            <a:r>
              <a:rPr lang="ru-RU" sz="1800" b="1" i="1" dirty="0" err="1" smtClean="0">
                <a:solidFill>
                  <a:srgbClr val="002060"/>
                </a:solidFill>
              </a:rPr>
              <a:t>вшэ</a:t>
            </a:r>
            <a:r>
              <a:rPr lang="ru-RU" sz="1800" b="1" i="1" dirty="0" smtClean="0">
                <a:solidFill>
                  <a:srgbClr val="002060"/>
                </a:solidFill>
              </a:rPr>
              <a:t>,  </a:t>
            </a:r>
            <a:r>
              <a:rPr lang="ru-RU" sz="1800" b="1" i="1" dirty="0">
                <a:solidFill>
                  <a:srgbClr val="002060"/>
                </a:solidFill>
              </a:rPr>
              <a:t> </a:t>
            </a:r>
            <a:r>
              <a:rPr lang="ru-RU" sz="1800" b="1" i="1" dirty="0" smtClean="0">
                <a:solidFill>
                  <a:srgbClr val="002060"/>
                </a:solidFill>
              </a:rPr>
              <a:t>21.02.17</a:t>
            </a:r>
            <a:r>
              <a:rPr lang="ru-RU" sz="1800" b="1" i="1" dirty="0" smtClean="0">
                <a:solidFill>
                  <a:srgbClr val="002060"/>
                </a:solidFill>
                <a:effectLst>
                  <a:outerShdw blurRad="38100" dist="38100" dir="2700000" algn="tl">
                    <a:srgbClr val="000000"/>
                  </a:outerShdw>
                </a:effectLst>
              </a:rPr>
              <a:t/>
            </a:r>
            <a:br>
              <a:rPr lang="ru-RU" sz="1800" b="1" i="1" dirty="0" smtClean="0">
                <a:solidFill>
                  <a:srgbClr val="002060"/>
                </a:solidFill>
                <a:effectLst>
                  <a:outerShdw blurRad="38100" dist="38100" dir="2700000" algn="tl">
                    <a:srgbClr val="000000"/>
                  </a:outerShdw>
                </a:effectLst>
              </a:rPr>
            </a:br>
            <a:endParaRPr lang="ru-RU" sz="1800" i="1" dirty="0" smtClean="0">
              <a:solidFill>
                <a:srgbClr val="002060"/>
              </a:solidFill>
              <a:effectLst>
                <a:outerShdw blurRad="38100" dist="38100" dir="2700000" algn="tl">
                  <a:srgbClr val="000000"/>
                </a:outerShdw>
              </a:effectLst>
            </a:endParaRPr>
          </a:p>
        </p:txBody>
      </p:sp>
      <p:sp>
        <p:nvSpPr>
          <p:cNvPr id="2051" name="Rectangle 3"/>
          <p:cNvSpPr>
            <a:spLocks noGrp="1" noChangeArrowheads="1"/>
          </p:cNvSpPr>
          <p:nvPr>
            <p:ph type="body" idx="1"/>
          </p:nvPr>
        </p:nvSpPr>
        <p:spPr/>
        <p:txBody>
          <a:bodyPr>
            <a:normAutofit lnSpcReduction="10000"/>
          </a:bodyPr>
          <a:lstStyle/>
          <a:p>
            <a:pPr algn="just">
              <a:buFontTx/>
              <a:buNone/>
            </a:pPr>
            <a:endParaRPr lang="ru-RU" altLang="ru-RU" sz="2600" b="1" i="1" dirty="0" smtClean="0">
              <a:solidFill>
                <a:srgbClr val="002060"/>
              </a:solidFill>
            </a:endParaRPr>
          </a:p>
          <a:p>
            <a:pPr algn="just">
              <a:buFontTx/>
              <a:buNone/>
            </a:pPr>
            <a:r>
              <a:rPr lang="ru-RU" altLang="ru-RU" sz="2600" b="1" i="1" dirty="0">
                <a:solidFill>
                  <a:srgbClr val="002060"/>
                </a:solidFill>
              </a:rPr>
              <a:t> </a:t>
            </a:r>
            <a:r>
              <a:rPr lang="ru-RU" altLang="ru-RU" sz="2600" b="1" i="1" dirty="0" smtClean="0">
                <a:solidFill>
                  <a:srgbClr val="002060"/>
                </a:solidFill>
              </a:rPr>
              <a:t>                </a:t>
            </a:r>
          </a:p>
          <a:p>
            <a:pPr algn="just">
              <a:buFontTx/>
              <a:buNone/>
            </a:pPr>
            <a:r>
              <a:rPr lang="ru-RU" altLang="ru-RU" sz="2600" b="1" i="1" dirty="0">
                <a:solidFill>
                  <a:srgbClr val="002060"/>
                </a:solidFill>
              </a:rPr>
              <a:t> </a:t>
            </a:r>
            <a:r>
              <a:rPr lang="ru-RU" altLang="ru-RU" sz="2600" b="1" i="1" dirty="0" smtClean="0">
                <a:solidFill>
                  <a:srgbClr val="002060"/>
                </a:solidFill>
              </a:rPr>
              <a:t>              Портанский Алексей Павлович,</a:t>
            </a:r>
          </a:p>
          <a:p>
            <a:pPr algn="just">
              <a:buFontTx/>
              <a:buNone/>
            </a:pPr>
            <a:r>
              <a:rPr lang="ru-RU" altLang="ru-RU" sz="1800" b="1" i="1" dirty="0" smtClean="0">
                <a:solidFill>
                  <a:srgbClr val="002060"/>
                </a:solidFill>
              </a:rPr>
              <a:t>Профессор НИУ ВШЭ, ведущий научный сотрудник ИМЭМО РАН</a:t>
            </a:r>
            <a:endParaRPr lang="en-US" altLang="ru-RU" sz="1800" b="1" i="1" dirty="0" smtClean="0">
              <a:solidFill>
                <a:srgbClr val="002060"/>
              </a:solidFill>
            </a:endParaRPr>
          </a:p>
          <a:p>
            <a:pPr algn="just">
              <a:buFontTx/>
              <a:buNone/>
            </a:pPr>
            <a:r>
              <a:rPr lang="en-US" altLang="ru-RU" sz="2800" b="1" i="1" dirty="0" smtClean="0">
                <a:solidFill>
                  <a:srgbClr val="002060"/>
                </a:solidFill>
              </a:rPr>
              <a:t>            </a:t>
            </a:r>
          </a:p>
          <a:p>
            <a:pPr algn="just">
              <a:buFontTx/>
              <a:buNone/>
            </a:pPr>
            <a:r>
              <a:rPr lang="ru-RU" altLang="ru-RU" sz="2800" b="1" i="1" dirty="0" smtClean="0">
                <a:solidFill>
                  <a:schemeClr val="accent2"/>
                </a:solidFill>
              </a:rPr>
              <a:t>                 </a:t>
            </a:r>
            <a:r>
              <a:rPr lang="en-US" altLang="ru-RU" sz="2800" b="1" i="1" dirty="0" smtClean="0">
                <a:solidFill>
                  <a:schemeClr val="accent2"/>
                </a:solidFill>
              </a:rPr>
              <a:t> </a:t>
            </a:r>
            <a:r>
              <a:rPr lang="en-US" altLang="ru-RU" b="1" i="1" dirty="0" smtClean="0">
                <a:solidFill>
                  <a:srgbClr val="002060"/>
                </a:solidFill>
              </a:rPr>
              <a:t>Prof.  Alexey  Portanskiy</a:t>
            </a:r>
            <a:endParaRPr lang="ru-RU" altLang="ru-RU" b="1" i="1" dirty="0" smtClean="0">
              <a:solidFill>
                <a:srgbClr val="002060"/>
              </a:solidFill>
            </a:endParaRPr>
          </a:p>
          <a:p>
            <a:pPr algn="just">
              <a:buFontTx/>
              <a:buNone/>
            </a:pPr>
            <a:r>
              <a:rPr lang="ru-RU" altLang="ru-RU" sz="2000" b="1" i="1" dirty="0" smtClean="0">
                <a:solidFill>
                  <a:srgbClr val="002060"/>
                </a:solidFill>
              </a:rPr>
              <a:t>     </a:t>
            </a:r>
            <a:r>
              <a:rPr lang="en-US" altLang="ru-RU" sz="2000" b="1" i="1" dirty="0" smtClean="0">
                <a:solidFill>
                  <a:srgbClr val="002060"/>
                </a:solidFill>
              </a:rPr>
              <a:t>Higher School of Economics (University) Moscow,  IMEMO RAS</a:t>
            </a:r>
            <a:r>
              <a:rPr lang="ru-RU" altLang="ru-RU" sz="2000" b="1" i="1" dirty="0" smtClean="0">
                <a:solidFill>
                  <a:srgbClr val="002060"/>
                </a:solidFill>
              </a:rPr>
              <a:t> </a:t>
            </a:r>
            <a:endParaRPr lang="en-US" altLang="ru-RU" sz="2000" b="1" i="1" dirty="0" smtClean="0">
              <a:solidFill>
                <a:srgbClr val="002060"/>
              </a:solidFill>
            </a:endParaRPr>
          </a:p>
          <a:p>
            <a:pPr algn="just">
              <a:buFontTx/>
              <a:buNone/>
            </a:pPr>
            <a:endParaRPr lang="ru-RU" altLang="ru-RU" sz="2800" b="1" i="1" dirty="0" smtClean="0">
              <a:solidFill>
                <a:srgbClr val="002060"/>
              </a:solidFill>
            </a:endParaRPr>
          </a:p>
          <a:p>
            <a:pPr algn="just">
              <a:buFontTx/>
              <a:buNone/>
            </a:pPr>
            <a:r>
              <a:rPr lang="en-US" altLang="ru-RU" sz="2000" b="1" i="1" dirty="0" smtClean="0">
                <a:solidFill>
                  <a:srgbClr val="002060"/>
                </a:solidFill>
              </a:rPr>
              <a:t>                          </a:t>
            </a:r>
            <a:r>
              <a:rPr lang="ru-RU" altLang="ru-RU" sz="2000" b="1" i="1" dirty="0" smtClean="0">
                <a:solidFill>
                  <a:srgbClr val="002060"/>
                </a:solidFill>
              </a:rPr>
              <a:t>    </a:t>
            </a:r>
            <a:r>
              <a:rPr lang="en-US" altLang="ru-RU" sz="2000" b="1" i="1" dirty="0" smtClean="0">
                <a:solidFill>
                  <a:srgbClr val="002060"/>
                </a:solidFill>
              </a:rPr>
              <a:t> portanskiy@gmal.com</a:t>
            </a:r>
            <a:endParaRPr lang="ru-RU" altLang="ru-RU" sz="2000" b="1" i="1" dirty="0" smtClean="0">
              <a:solidFill>
                <a:srgbClr val="002060"/>
              </a:solidFill>
            </a:endParaRPr>
          </a:p>
          <a:p>
            <a:pPr algn="just">
              <a:buFontTx/>
              <a:buNone/>
            </a:pPr>
            <a:r>
              <a:rPr lang="en-US" altLang="ru-RU" sz="2000" b="1" i="1" dirty="0" smtClean="0">
                <a:solidFill>
                  <a:srgbClr val="002060"/>
                </a:solidFill>
              </a:rPr>
              <a:t>                              </a:t>
            </a:r>
            <a:endParaRPr lang="ru-RU" altLang="ru-RU" sz="2000" b="1" i="1" dirty="0" smtClean="0">
              <a:solidFill>
                <a:srgbClr val="002060"/>
              </a:solidFill>
            </a:endParaRPr>
          </a:p>
          <a:p>
            <a:pPr>
              <a:buFontTx/>
              <a:buNone/>
            </a:pPr>
            <a:endParaRPr lang="ru-RU" altLang="ru-RU" sz="2000" dirty="0" smtClean="0"/>
          </a:p>
        </p:txBody>
      </p:sp>
    </p:spTree>
    <p:extLst>
      <p:ext uri="{BB962C8B-B14F-4D97-AF65-F5344CB8AC3E}">
        <p14:creationId xmlns:p14="http://schemas.microsoft.com/office/powerpoint/2010/main" val="4267374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i="1" dirty="0">
                <a:solidFill>
                  <a:srgbClr val="002060"/>
                </a:solidFill>
              </a:rPr>
              <a:t>Рекомендации для написания </a:t>
            </a:r>
            <a:r>
              <a:rPr lang="ru-RU" sz="2000" b="1" i="1" dirty="0" smtClean="0">
                <a:solidFill>
                  <a:srgbClr val="002060"/>
                </a:solidFill>
              </a:rPr>
              <a:t>                </a:t>
            </a:r>
            <a:r>
              <a:rPr lang="ru-RU" sz="2000" b="1" dirty="0" smtClean="0">
                <a:solidFill>
                  <a:srgbClr val="002060"/>
                </a:solidFill>
              </a:rPr>
              <a:t>сопроводительного </a:t>
            </a:r>
            <a:r>
              <a:rPr lang="ru-RU" sz="2000" b="1" dirty="0">
                <a:solidFill>
                  <a:srgbClr val="002060"/>
                </a:solidFill>
              </a:rPr>
              <a:t>письма в компанию</a:t>
            </a:r>
            <a:endParaRPr lang="ru-RU" sz="2000" i="1" dirty="0"/>
          </a:p>
        </p:txBody>
      </p:sp>
      <p:sp>
        <p:nvSpPr>
          <p:cNvPr id="3" name="Объект 2"/>
          <p:cNvSpPr>
            <a:spLocks noGrp="1"/>
          </p:cNvSpPr>
          <p:nvPr>
            <p:ph idx="1"/>
          </p:nvPr>
        </p:nvSpPr>
        <p:spPr/>
        <p:txBody>
          <a:bodyPr>
            <a:noAutofit/>
          </a:bodyPr>
          <a:lstStyle/>
          <a:p>
            <a:pPr marL="114300" indent="0">
              <a:buNone/>
            </a:pPr>
            <a:r>
              <a:rPr lang="ru-RU" sz="1800" b="1" u="sng" dirty="0" smtClean="0">
                <a:solidFill>
                  <a:srgbClr val="002060"/>
                </a:solidFill>
              </a:rPr>
              <a:t> </a:t>
            </a:r>
            <a:r>
              <a:rPr lang="ru-RU" sz="1800" b="1" u="sng" dirty="0">
                <a:solidFill>
                  <a:srgbClr val="002060"/>
                </a:solidFill>
              </a:rPr>
              <a:t>Ориентация на </a:t>
            </a:r>
            <a:r>
              <a:rPr lang="ru-RU" sz="1800" b="1" u="sng" dirty="0" smtClean="0">
                <a:solidFill>
                  <a:srgbClr val="002060"/>
                </a:solidFill>
              </a:rPr>
              <a:t>результат</a:t>
            </a:r>
          </a:p>
          <a:p>
            <a:pPr marL="114300" indent="0">
              <a:buNone/>
            </a:pPr>
            <a:endParaRPr lang="ru-RU" sz="1600" dirty="0">
              <a:solidFill>
                <a:srgbClr val="002060"/>
              </a:solidFill>
            </a:endParaRPr>
          </a:p>
          <a:p>
            <a:pPr marL="114300" indent="0">
              <a:buNone/>
            </a:pPr>
            <a:r>
              <a:rPr lang="ru-RU" sz="1400" b="1" dirty="0">
                <a:solidFill>
                  <a:srgbClr val="002060"/>
                </a:solidFill>
              </a:rPr>
              <a:t>Все работодатели хотят найти сотрудника, который будет обеспечивать положительные результаты и принесет пользу организации. Именно поэтому критически важно связать ваше умение достигать результаты с содержанием сопроводительного письма. Лучше всего использовать цифры, которые смогут продемонстрировать ваш вклад и влияние на процессы/задачи</a:t>
            </a:r>
            <a:r>
              <a:rPr lang="ru-RU" sz="1400" b="1" dirty="0" smtClean="0">
                <a:solidFill>
                  <a:srgbClr val="002060"/>
                </a:solidFill>
              </a:rPr>
              <a:t>.</a:t>
            </a:r>
          </a:p>
          <a:p>
            <a:pPr marL="114300" indent="0">
              <a:buNone/>
            </a:pPr>
            <a:endParaRPr lang="ru-RU" sz="1600" dirty="0">
              <a:solidFill>
                <a:srgbClr val="002060"/>
              </a:solidFill>
            </a:endParaRPr>
          </a:p>
          <a:p>
            <a:pPr marL="114300" indent="0">
              <a:buNone/>
            </a:pPr>
            <a:r>
              <a:rPr lang="ru-RU" sz="1600" b="1" dirty="0">
                <a:solidFill>
                  <a:srgbClr val="002060"/>
                </a:solidFill>
              </a:rPr>
              <a:t>Слова с ориентацией на результат: </a:t>
            </a:r>
            <a:r>
              <a:rPr lang="ru-RU" sz="1600" i="1" dirty="0">
                <a:solidFill>
                  <a:srgbClr val="002060"/>
                </a:solidFill>
              </a:rPr>
              <a:t>увеличил, сократил/понизил (расходы),  улучшил, внедрил, произвел и так далее. </a:t>
            </a:r>
            <a:r>
              <a:rPr lang="ru-RU" sz="1600" i="1" dirty="0" smtClean="0">
                <a:solidFill>
                  <a:srgbClr val="002060"/>
                </a:solidFill>
              </a:rPr>
              <a:t>                                                                                                            </a:t>
            </a:r>
            <a:r>
              <a:rPr lang="ru-RU" sz="1600" b="1" dirty="0" smtClean="0">
                <a:solidFill>
                  <a:srgbClr val="002060"/>
                </a:solidFill>
              </a:rPr>
              <a:t>На </a:t>
            </a:r>
            <a:r>
              <a:rPr lang="ru-RU" sz="1600" b="1" dirty="0">
                <a:solidFill>
                  <a:srgbClr val="002060"/>
                </a:solidFill>
              </a:rPr>
              <a:t>английском</a:t>
            </a:r>
            <a:r>
              <a:rPr lang="ru-RU" sz="1600" i="1" dirty="0" smtClean="0">
                <a:solidFill>
                  <a:srgbClr val="002060"/>
                </a:solidFill>
              </a:rPr>
              <a:t>:  </a:t>
            </a:r>
            <a:r>
              <a:rPr lang="ru-RU" sz="1600" i="1" dirty="0" err="1">
                <a:solidFill>
                  <a:srgbClr val="002060"/>
                </a:solidFill>
              </a:rPr>
              <a:t>increased</a:t>
            </a:r>
            <a:r>
              <a:rPr lang="ru-RU" sz="1600" i="1" dirty="0">
                <a:solidFill>
                  <a:srgbClr val="002060"/>
                </a:solidFill>
              </a:rPr>
              <a:t>, </a:t>
            </a:r>
            <a:r>
              <a:rPr lang="ru-RU" sz="1600" i="1" dirty="0" err="1">
                <a:solidFill>
                  <a:srgbClr val="002060"/>
                </a:solidFill>
              </a:rPr>
              <a:t>reduced</a:t>
            </a:r>
            <a:r>
              <a:rPr lang="ru-RU" sz="1600" i="1" dirty="0">
                <a:solidFill>
                  <a:srgbClr val="002060"/>
                </a:solidFill>
              </a:rPr>
              <a:t>, </a:t>
            </a:r>
            <a:r>
              <a:rPr lang="ru-RU" sz="1600" i="1" dirty="0" err="1">
                <a:solidFill>
                  <a:srgbClr val="002060"/>
                </a:solidFill>
              </a:rPr>
              <a:t>upgraded</a:t>
            </a:r>
            <a:r>
              <a:rPr lang="ru-RU" sz="1600" i="1" dirty="0">
                <a:solidFill>
                  <a:srgbClr val="002060"/>
                </a:solidFill>
              </a:rPr>
              <a:t>, </a:t>
            </a:r>
            <a:r>
              <a:rPr lang="ru-RU" sz="1600" i="1" dirty="0" err="1">
                <a:solidFill>
                  <a:srgbClr val="002060"/>
                </a:solidFill>
              </a:rPr>
              <a:t>implemented</a:t>
            </a:r>
            <a:r>
              <a:rPr lang="ru-RU" sz="1600" i="1" dirty="0">
                <a:solidFill>
                  <a:srgbClr val="002060"/>
                </a:solidFill>
              </a:rPr>
              <a:t>, </a:t>
            </a:r>
            <a:r>
              <a:rPr lang="ru-RU" sz="1600" i="1" dirty="0" err="1">
                <a:solidFill>
                  <a:srgbClr val="002060"/>
                </a:solidFill>
              </a:rPr>
              <a:t>generated</a:t>
            </a:r>
            <a:r>
              <a:rPr lang="ru-RU" sz="1600" i="1" dirty="0">
                <a:solidFill>
                  <a:srgbClr val="002060"/>
                </a:solidFill>
              </a:rPr>
              <a:t> </a:t>
            </a:r>
            <a:r>
              <a:rPr lang="ru-RU" sz="1600" i="1" dirty="0" err="1">
                <a:solidFill>
                  <a:srgbClr val="002060"/>
                </a:solidFill>
              </a:rPr>
              <a:t>and</a:t>
            </a:r>
            <a:r>
              <a:rPr lang="ru-RU" sz="1600" i="1" dirty="0">
                <a:solidFill>
                  <a:srgbClr val="002060"/>
                </a:solidFill>
              </a:rPr>
              <a:t> </a:t>
            </a:r>
            <a:r>
              <a:rPr lang="ru-RU" sz="1600" i="1" dirty="0" err="1">
                <a:solidFill>
                  <a:srgbClr val="002060"/>
                </a:solidFill>
              </a:rPr>
              <a:t>produced</a:t>
            </a:r>
            <a:r>
              <a:rPr lang="ru-RU" sz="1600" i="1" dirty="0">
                <a:solidFill>
                  <a:srgbClr val="002060"/>
                </a:solidFill>
              </a:rPr>
              <a:t>.</a:t>
            </a:r>
            <a:endParaRPr lang="ru-RU" sz="1600" dirty="0">
              <a:solidFill>
                <a:srgbClr val="002060"/>
              </a:solidFill>
            </a:endParaRPr>
          </a:p>
          <a:p>
            <a:pPr marL="114300" indent="0">
              <a:buNone/>
            </a:pPr>
            <a:r>
              <a:rPr lang="ru-RU" sz="1600" i="1" dirty="0" smtClean="0">
                <a:solidFill>
                  <a:srgbClr val="002060"/>
                </a:solidFill>
              </a:rPr>
              <a:t>«Работая руководителем проектов, я смог </a:t>
            </a:r>
            <a:r>
              <a:rPr lang="ru-RU" sz="1600" b="1" i="1" dirty="0" smtClean="0">
                <a:solidFill>
                  <a:srgbClr val="002060"/>
                </a:solidFill>
              </a:rPr>
              <a:t>увеличить</a:t>
            </a:r>
            <a:r>
              <a:rPr lang="ru-RU" sz="1600" i="1" dirty="0" smtClean="0">
                <a:solidFill>
                  <a:srgbClr val="002060"/>
                </a:solidFill>
              </a:rPr>
              <a:t> годовой оборот компании </a:t>
            </a:r>
            <a:r>
              <a:rPr lang="ru-RU" sz="1600" b="1" i="1" dirty="0" smtClean="0">
                <a:solidFill>
                  <a:srgbClr val="002060"/>
                </a:solidFill>
              </a:rPr>
              <a:t>на 20%</a:t>
            </a:r>
            <a:r>
              <a:rPr lang="ru-RU" sz="1600" i="1" dirty="0" smtClean="0">
                <a:solidFill>
                  <a:srgbClr val="002060"/>
                </a:solidFill>
              </a:rPr>
              <a:t>. В то же время, благодаря моим рекомендациям по </a:t>
            </a:r>
            <a:r>
              <a:rPr lang="ru-RU" sz="1600" b="1" i="1" dirty="0" smtClean="0">
                <a:solidFill>
                  <a:srgbClr val="002060"/>
                </a:solidFill>
              </a:rPr>
              <a:t>улучшению</a:t>
            </a:r>
            <a:r>
              <a:rPr lang="ru-RU" sz="1600" i="1" dirty="0" smtClean="0">
                <a:solidFill>
                  <a:srgbClr val="002060"/>
                </a:solidFill>
              </a:rPr>
              <a:t> процесса А и </a:t>
            </a:r>
            <a:r>
              <a:rPr lang="ru-RU" sz="1600" b="1" i="1" dirty="0" smtClean="0">
                <a:solidFill>
                  <a:srgbClr val="002060"/>
                </a:solidFill>
              </a:rPr>
              <a:t>внедрению</a:t>
            </a:r>
            <a:r>
              <a:rPr lang="ru-RU" sz="1600" i="1" dirty="0" smtClean="0">
                <a:solidFill>
                  <a:srgbClr val="002060"/>
                </a:solidFill>
              </a:rPr>
              <a:t> продукта В, мне удалось </a:t>
            </a:r>
            <a:r>
              <a:rPr lang="ru-RU" sz="1600" b="1" i="1" dirty="0" smtClean="0">
                <a:solidFill>
                  <a:srgbClr val="002060"/>
                </a:solidFill>
              </a:rPr>
              <a:t>понизить</a:t>
            </a:r>
            <a:r>
              <a:rPr lang="ru-RU" sz="1600" i="1" dirty="0" smtClean="0">
                <a:solidFill>
                  <a:srgbClr val="002060"/>
                </a:solidFill>
              </a:rPr>
              <a:t> квартальные расходы </a:t>
            </a:r>
            <a:r>
              <a:rPr lang="ru-RU" sz="1600" b="1" i="1" dirty="0" smtClean="0">
                <a:solidFill>
                  <a:srgbClr val="002060"/>
                </a:solidFill>
              </a:rPr>
              <a:t>на 43%»</a:t>
            </a:r>
            <a:r>
              <a:rPr lang="ru-RU" sz="1600" i="1" dirty="0" smtClean="0">
                <a:solidFill>
                  <a:srgbClr val="002060"/>
                </a:solidFill>
              </a:rPr>
              <a:t>.</a:t>
            </a:r>
            <a:endParaRPr lang="ru-RU" sz="1600" dirty="0" smtClean="0">
              <a:solidFill>
                <a:srgbClr val="002060"/>
              </a:solidFill>
            </a:endParaRPr>
          </a:p>
          <a:p>
            <a:pPr marL="114300" indent="0">
              <a:buNone/>
            </a:pPr>
            <a:endParaRPr lang="ru-RU" sz="1600" dirty="0">
              <a:solidFill>
                <a:srgbClr val="002060"/>
              </a:solidFill>
            </a:endParaRPr>
          </a:p>
        </p:txBody>
      </p:sp>
    </p:spTree>
    <p:extLst>
      <p:ext uri="{BB962C8B-B14F-4D97-AF65-F5344CB8AC3E}">
        <p14:creationId xmlns:p14="http://schemas.microsoft.com/office/powerpoint/2010/main" val="227321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i="1" dirty="0">
                <a:solidFill>
                  <a:srgbClr val="002060"/>
                </a:solidFill>
              </a:rPr>
              <a:t>Рекомендации для написания </a:t>
            </a:r>
            <a:r>
              <a:rPr lang="ru-RU" sz="2000" b="1" i="1" dirty="0" smtClean="0">
                <a:solidFill>
                  <a:srgbClr val="002060"/>
                </a:solidFill>
              </a:rPr>
              <a:t>              </a:t>
            </a:r>
            <a:r>
              <a:rPr lang="ru-RU" sz="2000" b="1" dirty="0" smtClean="0">
                <a:solidFill>
                  <a:srgbClr val="002060"/>
                </a:solidFill>
              </a:rPr>
              <a:t>сопроводительного </a:t>
            </a:r>
            <a:r>
              <a:rPr lang="ru-RU" sz="2000" b="1" dirty="0">
                <a:solidFill>
                  <a:srgbClr val="002060"/>
                </a:solidFill>
              </a:rPr>
              <a:t>письма в компанию</a:t>
            </a:r>
            <a:endParaRPr lang="ru-RU" sz="2000" i="1" dirty="0"/>
          </a:p>
        </p:txBody>
      </p:sp>
      <p:sp>
        <p:nvSpPr>
          <p:cNvPr id="3" name="Объект 2"/>
          <p:cNvSpPr>
            <a:spLocks noGrp="1"/>
          </p:cNvSpPr>
          <p:nvPr>
            <p:ph idx="1"/>
          </p:nvPr>
        </p:nvSpPr>
        <p:spPr/>
        <p:txBody>
          <a:bodyPr>
            <a:normAutofit/>
          </a:bodyPr>
          <a:lstStyle/>
          <a:p>
            <a:pPr marL="114300" indent="0">
              <a:buNone/>
            </a:pPr>
            <a:r>
              <a:rPr lang="ru-RU" sz="1800" b="1" u="sng" dirty="0" smtClean="0">
                <a:solidFill>
                  <a:srgbClr val="002060"/>
                </a:solidFill>
              </a:rPr>
              <a:t>Достижения </a:t>
            </a:r>
            <a:r>
              <a:rPr lang="ru-RU" sz="1800" b="1" u="sng" dirty="0">
                <a:solidFill>
                  <a:srgbClr val="002060"/>
                </a:solidFill>
              </a:rPr>
              <a:t>и </a:t>
            </a:r>
            <a:r>
              <a:rPr lang="ru-RU" sz="1800" b="1" u="sng" dirty="0" smtClean="0">
                <a:solidFill>
                  <a:srgbClr val="002060"/>
                </a:solidFill>
              </a:rPr>
              <a:t>заслуги</a:t>
            </a:r>
          </a:p>
          <a:p>
            <a:pPr marL="114300" indent="0">
              <a:buNone/>
            </a:pPr>
            <a:endParaRPr lang="ru-RU" sz="1600" dirty="0">
              <a:solidFill>
                <a:srgbClr val="002060"/>
              </a:solidFill>
            </a:endParaRPr>
          </a:p>
          <a:p>
            <a:pPr marL="114300" indent="0">
              <a:buNone/>
            </a:pPr>
            <a:r>
              <a:rPr lang="ru-RU" sz="1600" b="1" dirty="0">
                <a:solidFill>
                  <a:srgbClr val="002060"/>
                </a:solidFill>
              </a:rPr>
              <a:t>Будущий работодатель с гораздо большей вероятностью поверит в то, что Вы станете успешным сотрудником, если будет знать, что на предыдущих местах работы Вас оценивали соответствующим образом.  Самый лучший способ — подобрать правильные слова, которые продемонстрируют ваши признания и достижения</a:t>
            </a:r>
            <a:r>
              <a:rPr lang="ru-RU" sz="1600" b="1" dirty="0" smtClean="0">
                <a:solidFill>
                  <a:srgbClr val="002060"/>
                </a:solidFill>
              </a:rPr>
              <a:t>.</a:t>
            </a:r>
          </a:p>
          <a:p>
            <a:endParaRPr lang="ru-RU" sz="1600" b="1" dirty="0">
              <a:solidFill>
                <a:srgbClr val="002060"/>
              </a:solidFill>
            </a:endParaRPr>
          </a:p>
          <a:p>
            <a:pPr marL="114300" indent="0">
              <a:buNone/>
            </a:pPr>
            <a:r>
              <a:rPr lang="ru-RU" sz="1600" b="1" dirty="0" smtClean="0">
                <a:solidFill>
                  <a:srgbClr val="002060"/>
                </a:solidFill>
              </a:rPr>
              <a:t>I</a:t>
            </a:r>
            <a:endParaRPr lang="ru-RU" sz="1600" b="1" dirty="0">
              <a:solidFill>
                <a:srgbClr val="002060"/>
              </a:solidFill>
            </a:endParaRPr>
          </a:p>
          <a:p>
            <a:pPr marL="114300" indent="0">
              <a:buNone/>
            </a:pPr>
            <a:endParaRPr lang="ru-RU" sz="1600" b="1" dirty="0">
              <a:solidFill>
                <a:srgbClr val="002060"/>
              </a:solidFill>
            </a:endParaRPr>
          </a:p>
        </p:txBody>
      </p:sp>
    </p:spTree>
    <p:extLst>
      <p:ext uri="{BB962C8B-B14F-4D97-AF65-F5344CB8AC3E}">
        <p14:creationId xmlns:p14="http://schemas.microsoft.com/office/powerpoint/2010/main" val="1171990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i="1" dirty="0">
                <a:solidFill>
                  <a:srgbClr val="002060"/>
                </a:solidFill>
              </a:rPr>
              <a:t>Рекомендации для написания </a:t>
            </a:r>
            <a:r>
              <a:rPr lang="ru-RU" sz="2400" b="1" i="1" dirty="0" smtClean="0">
                <a:solidFill>
                  <a:srgbClr val="002060"/>
                </a:solidFill>
              </a:rPr>
              <a:t>              </a:t>
            </a:r>
            <a:r>
              <a:rPr lang="ru-RU" sz="2400" b="1" dirty="0" smtClean="0">
                <a:solidFill>
                  <a:srgbClr val="002060"/>
                </a:solidFill>
              </a:rPr>
              <a:t>сопроводительного </a:t>
            </a:r>
            <a:r>
              <a:rPr lang="ru-RU" sz="2400" b="1" dirty="0">
                <a:solidFill>
                  <a:srgbClr val="002060"/>
                </a:solidFill>
              </a:rPr>
              <a:t>письма в компанию</a:t>
            </a:r>
            <a:endParaRPr lang="ru-RU" sz="2400" i="1" dirty="0"/>
          </a:p>
        </p:txBody>
      </p:sp>
      <p:sp>
        <p:nvSpPr>
          <p:cNvPr id="3" name="Объект 2"/>
          <p:cNvSpPr>
            <a:spLocks noGrp="1"/>
          </p:cNvSpPr>
          <p:nvPr>
            <p:ph idx="1"/>
          </p:nvPr>
        </p:nvSpPr>
        <p:spPr/>
        <p:txBody>
          <a:bodyPr>
            <a:normAutofit/>
          </a:bodyPr>
          <a:lstStyle/>
          <a:p>
            <a:pPr marL="114300" indent="0">
              <a:buNone/>
            </a:pPr>
            <a:r>
              <a:rPr lang="ru-RU" sz="1600" b="1" dirty="0" smtClean="0">
                <a:solidFill>
                  <a:srgbClr val="002060"/>
                </a:solidFill>
              </a:rPr>
              <a:t> </a:t>
            </a:r>
            <a:r>
              <a:rPr lang="ru-RU" sz="1800" b="1" u="sng" dirty="0">
                <a:solidFill>
                  <a:srgbClr val="002060"/>
                </a:solidFill>
              </a:rPr>
              <a:t>Достижения и заслуги</a:t>
            </a:r>
          </a:p>
          <a:p>
            <a:pPr marL="114300" indent="0">
              <a:buNone/>
            </a:pPr>
            <a:endParaRPr lang="ru-RU" sz="1600" b="1" dirty="0" smtClean="0"/>
          </a:p>
          <a:p>
            <a:pPr marL="114300" indent="0">
              <a:buNone/>
            </a:pPr>
            <a:r>
              <a:rPr lang="ru-RU" sz="1600" b="1" dirty="0" smtClean="0">
                <a:solidFill>
                  <a:srgbClr val="002060"/>
                </a:solidFill>
              </a:rPr>
              <a:t>Слова</a:t>
            </a:r>
            <a:r>
              <a:rPr lang="ru-RU" sz="1600" b="1" dirty="0">
                <a:solidFill>
                  <a:srgbClr val="002060"/>
                </a:solidFill>
              </a:rPr>
              <a:t>, демонстрирующие наличие достижений и заслуг:</a:t>
            </a:r>
            <a:r>
              <a:rPr lang="ru-RU" sz="1600" dirty="0">
                <a:solidFill>
                  <a:srgbClr val="002060"/>
                </a:solidFill>
              </a:rPr>
              <a:t> </a:t>
            </a:r>
            <a:endParaRPr lang="ru-RU" sz="1600" dirty="0" smtClean="0">
              <a:solidFill>
                <a:srgbClr val="002060"/>
              </a:solidFill>
            </a:endParaRPr>
          </a:p>
          <a:p>
            <a:pPr marL="114300" indent="0">
              <a:buNone/>
            </a:pPr>
            <a:r>
              <a:rPr lang="ru-RU" sz="1600" b="1" i="1" dirty="0" smtClean="0">
                <a:solidFill>
                  <a:srgbClr val="002060"/>
                </a:solidFill>
              </a:rPr>
              <a:t>награжден</a:t>
            </a:r>
            <a:r>
              <a:rPr lang="ru-RU" sz="1600" b="1" i="1" dirty="0">
                <a:solidFill>
                  <a:srgbClr val="002060"/>
                </a:solidFill>
              </a:rPr>
              <a:t>, повышен, был выбран, получил премию, оценен, </a:t>
            </a:r>
            <a:r>
              <a:rPr lang="ru-RU" sz="1600" b="1" i="1" dirty="0" smtClean="0">
                <a:solidFill>
                  <a:srgbClr val="002060"/>
                </a:solidFill>
              </a:rPr>
              <a:t>зачислен</a:t>
            </a:r>
            <a:r>
              <a:rPr lang="ru-RU" sz="1600" b="1" i="1" dirty="0">
                <a:solidFill>
                  <a:srgbClr val="002060"/>
                </a:solidFill>
              </a:rPr>
              <a:t>. </a:t>
            </a:r>
            <a:r>
              <a:rPr lang="ru-RU" sz="1600" b="1" i="1" dirty="0" smtClean="0">
                <a:solidFill>
                  <a:srgbClr val="002060"/>
                </a:solidFill>
              </a:rPr>
              <a:t>    На </a:t>
            </a:r>
            <a:r>
              <a:rPr lang="ru-RU" sz="1600" b="1" i="1" dirty="0">
                <a:solidFill>
                  <a:srgbClr val="002060"/>
                </a:solidFill>
              </a:rPr>
              <a:t>английском:  </a:t>
            </a:r>
            <a:r>
              <a:rPr lang="ru-RU" sz="1600" b="1" i="1" dirty="0" err="1">
                <a:solidFill>
                  <a:srgbClr val="002060"/>
                </a:solidFill>
              </a:rPr>
              <a:t>awarded</a:t>
            </a:r>
            <a:r>
              <a:rPr lang="ru-RU" sz="1600" b="1" i="1" dirty="0">
                <a:solidFill>
                  <a:srgbClr val="002060"/>
                </a:solidFill>
              </a:rPr>
              <a:t>, </a:t>
            </a:r>
            <a:r>
              <a:rPr lang="ru-RU" sz="1600" b="1" i="1" dirty="0" err="1">
                <a:solidFill>
                  <a:srgbClr val="002060"/>
                </a:solidFill>
              </a:rPr>
              <a:t>promoted</a:t>
            </a:r>
            <a:r>
              <a:rPr lang="ru-RU" sz="1600" b="1" i="1" dirty="0">
                <a:solidFill>
                  <a:srgbClr val="002060"/>
                </a:solidFill>
              </a:rPr>
              <a:t>, </a:t>
            </a:r>
            <a:r>
              <a:rPr lang="ru-RU" sz="1600" b="1" i="1" dirty="0" err="1">
                <a:solidFill>
                  <a:srgbClr val="002060"/>
                </a:solidFill>
              </a:rPr>
              <a:t>selected</a:t>
            </a:r>
            <a:r>
              <a:rPr lang="ru-RU" sz="1600" b="1" i="1" dirty="0">
                <a:solidFill>
                  <a:srgbClr val="002060"/>
                </a:solidFill>
              </a:rPr>
              <a:t>, </a:t>
            </a:r>
            <a:r>
              <a:rPr lang="ru-RU" sz="1600" b="1" i="1" dirty="0" err="1">
                <a:solidFill>
                  <a:srgbClr val="002060"/>
                </a:solidFill>
              </a:rPr>
              <a:t>received</a:t>
            </a:r>
            <a:r>
              <a:rPr lang="ru-RU" sz="1600" b="1" i="1" dirty="0">
                <a:solidFill>
                  <a:srgbClr val="002060"/>
                </a:solidFill>
              </a:rPr>
              <a:t> a </a:t>
            </a:r>
            <a:r>
              <a:rPr lang="ru-RU" sz="1600" b="1" i="1" dirty="0" err="1">
                <a:solidFill>
                  <a:srgbClr val="002060"/>
                </a:solidFill>
              </a:rPr>
              <a:t>bonus</a:t>
            </a:r>
            <a:r>
              <a:rPr lang="ru-RU" sz="1600" b="1" i="1" dirty="0">
                <a:solidFill>
                  <a:srgbClr val="002060"/>
                </a:solidFill>
              </a:rPr>
              <a:t> </a:t>
            </a:r>
            <a:r>
              <a:rPr lang="ru-RU" sz="1600" b="1" i="1" dirty="0" err="1">
                <a:solidFill>
                  <a:srgbClr val="002060"/>
                </a:solidFill>
              </a:rPr>
              <a:t>for</a:t>
            </a:r>
            <a:r>
              <a:rPr lang="ru-RU" sz="1600" b="1" i="1" dirty="0">
                <a:solidFill>
                  <a:srgbClr val="002060"/>
                </a:solidFill>
              </a:rPr>
              <a:t>, </a:t>
            </a:r>
            <a:r>
              <a:rPr lang="ru-RU" sz="1600" b="1" i="1" dirty="0" err="1">
                <a:solidFill>
                  <a:srgbClr val="002060"/>
                </a:solidFill>
              </a:rPr>
              <a:t>recognized</a:t>
            </a:r>
            <a:r>
              <a:rPr lang="ru-RU" sz="1600" b="1" i="1" dirty="0">
                <a:solidFill>
                  <a:srgbClr val="002060"/>
                </a:solidFill>
              </a:rPr>
              <a:t>, </a:t>
            </a:r>
            <a:r>
              <a:rPr lang="ru-RU" sz="1600" b="1" i="1" dirty="0" err="1">
                <a:solidFill>
                  <a:srgbClr val="002060"/>
                </a:solidFill>
              </a:rPr>
              <a:t>chosen</a:t>
            </a:r>
            <a:r>
              <a:rPr lang="ru-RU" sz="1600" b="1" i="1" dirty="0">
                <a:solidFill>
                  <a:srgbClr val="002060"/>
                </a:solidFill>
              </a:rPr>
              <a:t> </a:t>
            </a:r>
            <a:r>
              <a:rPr lang="ru-RU" sz="1600" b="1" i="1" dirty="0" err="1">
                <a:solidFill>
                  <a:srgbClr val="002060"/>
                </a:solidFill>
              </a:rPr>
              <a:t>and</a:t>
            </a:r>
            <a:r>
              <a:rPr lang="ru-RU" sz="1600" b="1" i="1" dirty="0">
                <a:solidFill>
                  <a:srgbClr val="002060"/>
                </a:solidFill>
              </a:rPr>
              <a:t> </a:t>
            </a:r>
            <a:r>
              <a:rPr lang="ru-RU" sz="1600" b="1" i="1" dirty="0" err="1">
                <a:solidFill>
                  <a:srgbClr val="002060"/>
                </a:solidFill>
              </a:rPr>
              <a:t>credited</a:t>
            </a:r>
            <a:r>
              <a:rPr lang="ru-RU" sz="1600" b="1" i="1" dirty="0">
                <a:solidFill>
                  <a:srgbClr val="002060"/>
                </a:solidFill>
              </a:rPr>
              <a:t>.</a:t>
            </a:r>
          </a:p>
          <a:p>
            <a:r>
              <a:rPr lang="ru-RU" sz="1600" b="1" i="1" dirty="0" smtClean="0">
                <a:solidFill>
                  <a:srgbClr val="002060"/>
                </a:solidFill>
              </a:rPr>
              <a:t>«(Я) </a:t>
            </a:r>
            <a:r>
              <a:rPr lang="ru-RU" sz="1600" b="1" i="1" dirty="0">
                <a:solidFill>
                  <a:srgbClr val="002060"/>
                </a:solidFill>
              </a:rPr>
              <a:t>был признан лучшим сотрудником года, увеличив свои собственные результаты/ результаты команды в 2 раза.»</a:t>
            </a:r>
          </a:p>
          <a:p>
            <a:r>
              <a:rPr lang="ru-RU" sz="1600" b="1" i="1" dirty="0">
                <a:solidFill>
                  <a:srgbClr val="002060"/>
                </a:solidFill>
              </a:rPr>
              <a:t>«За разработку плана по оптимизации расходов, </a:t>
            </a:r>
            <a:r>
              <a:rPr lang="ru-RU" sz="1600" b="1" i="1" dirty="0" smtClean="0">
                <a:solidFill>
                  <a:srgbClr val="002060"/>
                </a:solidFill>
              </a:rPr>
              <a:t>(я) </a:t>
            </a:r>
            <a:r>
              <a:rPr lang="ru-RU" sz="1600" b="1" i="1" dirty="0">
                <a:solidFill>
                  <a:srgbClr val="002060"/>
                </a:solidFill>
              </a:rPr>
              <a:t>был награжден/повышен президентом компании до старшего сотрудника.»</a:t>
            </a:r>
          </a:p>
          <a:p>
            <a:r>
              <a:rPr lang="ru-RU" sz="1600" b="1" i="1" dirty="0" smtClean="0">
                <a:solidFill>
                  <a:srgbClr val="002060"/>
                </a:solidFill>
              </a:rPr>
              <a:t>«(Я) </a:t>
            </a:r>
            <a:r>
              <a:rPr lang="ru-RU" sz="1600" b="1" i="1" dirty="0">
                <a:solidFill>
                  <a:srgbClr val="002060"/>
                </a:solidFill>
              </a:rPr>
              <a:t>неоднократно получал квартальную премию в повышенном размере за досрочное выполнение своих проектов.»</a:t>
            </a:r>
          </a:p>
          <a:p>
            <a:r>
              <a:rPr lang="ru-RU" sz="1600" b="1" i="1" dirty="0">
                <a:solidFill>
                  <a:srgbClr val="002060"/>
                </a:solidFill>
              </a:rPr>
              <a:t>«Мне было доверено регулярное представление компании А, на всех профессиональных семинарах и конференциях. В связи с качественным выполнением данной задачи </a:t>
            </a:r>
            <a:r>
              <a:rPr lang="ru-RU" sz="1600" b="1" i="1" dirty="0" smtClean="0">
                <a:solidFill>
                  <a:srgbClr val="002060"/>
                </a:solidFill>
              </a:rPr>
              <a:t>(я) </a:t>
            </a:r>
            <a:r>
              <a:rPr lang="ru-RU" sz="1600" b="1" i="1" dirty="0">
                <a:solidFill>
                  <a:srgbClr val="002060"/>
                </a:solidFill>
              </a:rPr>
              <a:t>был неоднократно награжден своим непосредственным руководителем».</a:t>
            </a:r>
          </a:p>
          <a:p>
            <a:pPr marL="114300" indent="0">
              <a:buNone/>
            </a:pPr>
            <a:endParaRPr lang="ru-RU" sz="1600" dirty="0"/>
          </a:p>
        </p:txBody>
      </p:sp>
    </p:spTree>
    <p:extLst>
      <p:ext uri="{BB962C8B-B14F-4D97-AF65-F5344CB8AC3E}">
        <p14:creationId xmlns:p14="http://schemas.microsoft.com/office/powerpoint/2010/main" val="3234585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rgbClr val="002060"/>
                </a:solidFill>
              </a:rPr>
              <a:t>сопроводительное письмо в </a:t>
            </a:r>
            <a:r>
              <a:rPr lang="ru-RU" sz="2400" b="1" dirty="0" smtClean="0">
                <a:solidFill>
                  <a:srgbClr val="002060"/>
                </a:solidFill>
              </a:rPr>
              <a:t>компанию </a:t>
            </a:r>
            <a:r>
              <a:rPr lang="ru-RU" sz="2000" b="1" i="1" dirty="0" smtClean="0">
                <a:solidFill>
                  <a:srgbClr val="002060"/>
                </a:solidFill>
              </a:rPr>
              <a:t>пример</a:t>
            </a:r>
            <a:endParaRPr lang="ru-RU" sz="2000" i="1" dirty="0"/>
          </a:p>
        </p:txBody>
      </p:sp>
      <p:sp>
        <p:nvSpPr>
          <p:cNvPr id="3" name="Объект 2"/>
          <p:cNvSpPr>
            <a:spLocks noGrp="1"/>
          </p:cNvSpPr>
          <p:nvPr>
            <p:ph idx="1"/>
          </p:nvPr>
        </p:nvSpPr>
        <p:spPr/>
        <p:txBody>
          <a:bodyPr>
            <a:normAutofit fontScale="85000" lnSpcReduction="20000"/>
          </a:bodyPr>
          <a:lstStyle/>
          <a:p>
            <a:pPr marL="114300" indent="0">
              <a:buNone/>
            </a:pPr>
            <a:r>
              <a:rPr lang="ru-RU" sz="1600" b="1" dirty="0" smtClean="0">
                <a:solidFill>
                  <a:srgbClr val="002060"/>
                </a:solidFill>
              </a:rPr>
              <a:t>Здравствуйте Александра, </a:t>
            </a:r>
          </a:p>
          <a:p>
            <a:pPr marL="114300" indent="0">
              <a:buNone/>
            </a:pPr>
            <a:endParaRPr lang="ru-RU" sz="1600" b="1" dirty="0">
              <a:solidFill>
                <a:srgbClr val="002060"/>
              </a:solidFill>
            </a:endParaRPr>
          </a:p>
          <a:p>
            <a:pPr marL="114300" indent="0">
              <a:buNone/>
            </a:pPr>
            <a:r>
              <a:rPr lang="ru-RU" sz="1600" b="1" dirty="0" smtClean="0">
                <a:solidFill>
                  <a:srgbClr val="002060"/>
                </a:solidFill>
              </a:rPr>
              <a:t>Меня заинтересовала вакансия </a:t>
            </a:r>
            <a:r>
              <a:rPr lang="ru-RU" sz="1600" b="1" dirty="0">
                <a:solidFill>
                  <a:srgbClr val="002060"/>
                </a:solidFill>
              </a:rPr>
              <a:t>«Руководитель отдела </a:t>
            </a:r>
            <a:r>
              <a:rPr lang="ru-RU" sz="1600" b="1" dirty="0" smtClean="0">
                <a:solidFill>
                  <a:srgbClr val="002060"/>
                </a:solidFill>
              </a:rPr>
              <a:t>продаж» в вашей компании.</a:t>
            </a:r>
            <a:endParaRPr lang="ru-RU" sz="1600" b="1" dirty="0">
              <a:solidFill>
                <a:srgbClr val="002060"/>
              </a:solidFill>
            </a:endParaRPr>
          </a:p>
          <a:p>
            <a:pPr marL="114300" indent="0">
              <a:buNone/>
            </a:pPr>
            <a:r>
              <a:rPr lang="ru-RU" sz="1600" b="1" dirty="0">
                <a:solidFill>
                  <a:srgbClr val="002060"/>
                </a:solidFill>
              </a:rPr>
              <a:t>Описанные обязанности и цели данной позиции представляются мне чрезвычайно интересными. Меня всегда привлекали сложные и амбициозные проекты.</a:t>
            </a:r>
          </a:p>
          <a:p>
            <a:pPr marL="114300" indent="0">
              <a:buNone/>
            </a:pPr>
            <a:r>
              <a:rPr lang="ru-RU" sz="1600" b="1" dirty="0">
                <a:solidFill>
                  <a:srgbClr val="002060"/>
                </a:solidFill>
              </a:rPr>
              <a:t>Хочу сразу заметить, что опыта работы именно с бытовой техникой у меня нет, но в отличие от </a:t>
            </a:r>
            <a:r>
              <a:rPr lang="ru-RU" sz="1600" b="1" dirty="0" smtClean="0">
                <a:solidFill>
                  <a:srgbClr val="002060"/>
                </a:solidFill>
              </a:rPr>
              <a:t>многих </a:t>
            </a:r>
            <a:r>
              <a:rPr lang="ru-RU" sz="1600" b="1" dirty="0">
                <a:solidFill>
                  <a:srgbClr val="002060"/>
                </a:solidFill>
              </a:rPr>
              <a:t>кандидатов у меня есть следующие сильные стороны:</a:t>
            </a:r>
          </a:p>
          <a:p>
            <a:pPr marL="114300" indent="0">
              <a:buNone/>
            </a:pPr>
            <a:r>
              <a:rPr lang="ru-RU" sz="1600" b="1" dirty="0" smtClean="0">
                <a:solidFill>
                  <a:srgbClr val="002060"/>
                </a:solidFill>
              </a:rPr>
              <a:t>  - опыт </a:t>
            </a:r>
            <a:r>
              <a:rPr lang="ru-RU" sz="1600" b="1" dirty="0">
                <a:solidFill>
                  <a:srgbClr val="002060"/>
                </a:solidFill>
              </a:rPr>
              <a:t>работы с федеральными сетями на уровне первых лиц более 5 лет;</a:t>
            </a:r>
          </a:p>
          <a:p>
            <a:pPr marL="114300" indent="0">
              <a:buNone/>
            </a:pPr>
            <a:r>
              <a:rPr lang="ru-RU" sz="1600" b="1" dirty="0" smtClean="0">
                <a:solidFill>
                  <a:srgbClr val="002060"/>
                </a:solidFill>
              </a:rPr>
              <a:t>  - успешный </a:t>
            </a:r>
            <a:r>
              <a:rPr lang="ru-RU" sz="1600" b="1" dirty="0">
                <a:solidFill>
                  <a:srgbClr val="002060"/>
                </a:solidFill>
              </a:rPr>
              <a:t>запуск и ввод в сети новинок </a:t>
            </a:r>
            <a:r>
              <a:rPr lang="ru-RU" sz="1600" b="1" dirty="0" err="1" smtClean="0">
                <a:solidFill>
                  <a:srgbClr val="002060"/>
                </a:solidFill>
              </a:rPr>
              <a:t>высококонкурентных</a:t>
            </a:r>
            <a:r>
              <a:rPr lang="ru-RU" sz="1600" b="1" dirty="0" smtClean="0">
                <a:solidFill>
                  <a:srgbClr val="002060"/>
                </a:solidFill>
              </a:rPr>
              <a:t> </a:t>
            </a:r>
            <a:r>
              <a:rPr lang="ru-RU" sz="1600" b="1" dirty="0">
                <a:solidFill>
                  <a:srgbClr val="002060"/>
                </a:solidFill>
              </a:rPr>
              <a:t>категорий </a:t>
            </a:r>
            <a:r>
              <a:rPr lang="ru-RU" sz="1600" b="1" dirty="0" smtClean="0">
                <a:solidFill>
                  <a:srgbClr val="002060"/>
                </a:solidFill>
              </a:rPr>
              <a:t> </a:t>
            </a:r>
          </a:p>
          <a:p>
            <a:pPr marL="114300" indent="0">
              <a:buNone/>
            </a:pPr>
            <a:r>
              <a:rPr lang="ru-RU" sz="1600" b="1" dirty="0">
                <a:solidFill>
                  <a:srgbClr val="002060"/>
                </a:solidFill>
              </a:rPr>
              <a:t> </a:t>
            </a:r>
            <a:r>
              <a:rPr lang="ru-RU" sz="1600" b="1" dirty="0" smtClean="0">
                <a:solidFill>
                  <a:srgbClr val="002060"/>
                </a:solidFill>
              </a:rPr>
              <a:t>    (безалкогольные напитки).</a:t>
            </a:r>
            <a:endParaRPr lang="ru-RU" sz="1600" b="1" dirty="0">
              <a:solidFill>
                <a:srgbClr val="002060"/>
              </a:solidFill>
            </a:endParaRPr>
          </a:p>
          <a:p>
            <a:pPr marL="114300" indent="0">
              <a:buNone/>
            </a:pPr>
            <a:r>
              <a:rPr lang="ru-RU" sz="1600" b="1" dirty="0">
                <a:solidFill>
                  <a:srgbClr val="002060"/>
                </a:solidFill>
              </a:rPr>
              <a:t>Мой профессиональный опыт также включает в себя:</a:t>
            </a:r>
          </a:p>
          <a:p>
            <a:pPr marL="114300" indent="0">
              <a:buNone/>
            </a:pPr>
            <a:r>
              <a:rPr lang="ru-RU" sz="1600" b="1" dirty="0" smtClean="0">
                <a:solidFill>
                  <a:srgbClr val="002060"/>
                </a:solidFill>
              </a:rPr>
              <a:t>  - управление </a:t>
            </a:r>
            <a:r>
              <a:rPr lang="ru-RU" sz="1600" b="1" dirty="0">
                <a:solidFill>
                  <a:srgbClr val="002060"/>
                </a:solidFill>
              </a:rPr>
              <a:t>командами торговых представителей и супервайзеров от </a:t>
            </a:r>
            <a:r>
              <a:rPr lang="ru-RU" sz="1600" b="1" dirty="0" smtClean="0">
                <a:solidFill>
                  <a:srgbClr val="002060"/>
                </a:solidFill>
              </a:rPr>
              <a:t>20 </a:t>
            </a:r>
            <a:r>
              <a:rPr lang="ru-RU" sz="1600" b="1" dirty="0">
                <a:solidFill>
                  <a:srgbClr val="002060"/>
                </a:solidFill>
              </a:rPr>
              <a:t>человек;</a:t>
            </a:r>
          </a:p>
          <a:p>
            <a:pPr marL="114300" indent="0">
              <a:buNone/>
            </a:pPr>
            <a:r>
              <a:rPr lang="ru-RU" sz="1600" b="1" dirty="0" smtClean="0">
                <a:solidFill>
                  <a:srgbClr val="002060"/>
                </a:solidFill>
              </a:rPr>
              <a:t>  - закрытие </a:t>
            </a:r>
            <a:r>
              <a:rPr lang="ru-RU" sz="1600" b="1" dirty="0">
                <a:solidFill>
                  <a:srgbClr val="002060"/>
                </a:solidFill>
              </a:rPr>
              <a:t>дебиторских задолженностей по ключевым клиентам.</a:t>
            </a:r>
          </a:p>
          <a:p>
            <a:pPr marL="114300" indent="0">
              <a:buNone/>
            </a:pPr>
            <a:r>
              <a:rPr lang="ru-RU" sz="1600" b="1" dirty="0">
                <a:solidFill>
                  <a:srgbClr val="002060"/>
                </a:solidFill>
              </a:rPr>
              <a:t>В случае взаимного интереса </a:t>
            </a:r>
            <a:r>
              <a:rPr lang="ru-RU" sz="1600" b="1" dirty="0" smtClean="0">
                <a:solidFill>
                  <a:srgbClr val="002060"/>
                </a:solidFill>
              </a:rPr>
              <a:t> готов (</a:t>
            </a:r>
            <a:r>
              <a:rPr lang="ru-RU" sz="1600" dirty="0" smtClean="0">
                <a:solidFill>
                  <a:srgbClr val="002060"/>
                </a:solidFill>
              </a:rPr>
              <a:t>предлагаю</a:t>
            </a:r>
            <a:r>
              <a:rPr lang="ru-RU" sz="1600" b="1" dirty="0" smtClean="0">
                <a:solidFill>
                  <a:srgbClr val="002060"/>
                </a:solidFill>
              </a:rPr>
              <a:t>) </a:t>
            </a:r>
            <a:r>
              <a:rPr lang="ru-RU" sz="1600" b="1" dirty="0">
                <a:solidFill>
                  <a:srgbClr val="002060"/>
                </a:solidFill>
              </a:rPr>
              <a:t>созвониться </a:t>
            </a:r>
            <a:r>
              <a:rPr lang="ru-RU" sz="1600" b="1" dirty="0" smtClean="0">
                <a:solidFill>
                  <a:srgbClr val="002060"/>
                </a:solidFill>
              </a:rPr>
              <a:t>и встретиться в  </a:t>
            </a:r>
            <a:r>
              <a:rPr lang="ru-RU" sz="1600" b="1" dirty="0">
                <a:solidFill>
                  <a:srgbClr val="002060"/>
                </a:solidFill>
              </a:rPr>
              <a:t>удобное для </a:t>
            </a:r>
            <a:r>
              <a:rPr lang="ru-RU" sz="1600" b="1" dirty="0" smtClean="0">
                <a:solidFill>
                  <a:srgbClr val="002060"/>
                </a:solidFill>
              </a:rPr>
              <a:t> Вас </a:t>
            </a:r>
            <a:r>
              <a:rPr lang="ru-RU" sz="1600" b="1" dirty="0">
                <a:solidFill>
                  <a:srgbClr val="002060"/>
                </a:solidFill>
              </a:rPr>
              <a:t>время</a:t>
            </a:r>
            <a:r>
              <a:rPr lang="ru-RU" sz="1600" b="1" dirty="0" smtClean="0">
                <a:solidFill>
                  <a:srgbClr val="002060"/>
                </a:solidFill>
              </a:rPr>
              <a:t>.</a:t>
            </a:r>
          </a:p>
          <a:p>
            <a:pPr marL="114300" indent="0">
              <a:buNone/>
            </a:pPr>
            <a:endParaRPr lang="ru-RU" sz="1600" b="1" dirty="0" smtClean="0">
              <a:solidFill>
                <a:srgbClr val="002060"/>
              </a:solidFill>
            </a:endParaRPr>
          </a:p>
          <a:p>
            <a:pPr marL="114300" indent="0">
              <a:buNone/>
            </a:pPr>
            <a:r>
              <a:rPr lang="ru-RU" sz="1600" b="1" dirty="0" smtClean="0">
                <a:solidFill>
                  <a:srgbClr val="002060"/>
                </a:solidFill>
              </a:rPr>
              <a:t>В приложении направляю свое (профессиональное) резюме.</a:t>
            </a:r>
          </a:p>
          <a:p>
            <a:pPr marL="114300" indent="0">
              <a:buNone/>
            </a:pPr>
            <a:endParaRPr lang="ru-RU" sz="1600" b="1" dirty="0">
              <a:solidFill>
                <a:srgbClr val="002060"/>
              </a:solidFill>
            </a:endParaRPr>
          </a:p>
          <a:p>
            <a:pPr marL="114300" indent="0">
              <a:buNone/>
            </a:pPr>
            <a:r>
              <a:rPr lang="ru-RU" sz="1600" b="1" dirty="0">
                <a:solidFill>
                  <a:srgbClr val="002060"/>
                </a:solidFill>
              </a:rPr>
              <a:t>С уважением,</a:t>
            </a:r>
            <a:br>
              <a:rPr lang="ru-RU" sz="1600" b="1" dirty="0">
                <a:solidFill>
                  <a:srgbClr val="002060"/>
                </a:solidFill>
              </a:rPr>
            </a:br>
            <a:r>
              <a:rPr lang="ru-RU" sz="1600" b="1" dirty="0" smtClean="0">
                <a:solidFill>
                  <a:srgbClr val="002060"/>
                </a:solidFill>
              </a:rPr>
              <a:t>Борис С.</a:t>
            </a:r>
            <a:r>
              <a:rPr lang="ru-RU" sz="1600" b="1" dirty="0">
                <a:solidFill>
                  <a:srgbClr val="002060"/>
                </a:solidFill>
              </a:rPr>
              <a:t/>
            </a:r>
            <a:br>
              <a:rPr lang="ru-RU" sz="1600" b="1" dirty="0">
                <a:solidFill>
                  <a:srgbClr val="002060"/>
                </a:solidFill>
              </a:rPr>
            </a:br>
            <a:r>
              <a:rPr lang="ru-RU" sz="1600" b="1" dirty="0" smtClean="0">
                <a:solidFill>
                  <a:srgbClr val="002060"/>
                </a:solidFill>
              </a:rPr>
              <a:t>Моб. ___________</a:t>
            </a:r>
            <a:endParaRPr lang="ru-RU" sz="1600" b="1" dirty="0">
              <a:solidFill>
                <a:srgbClr val="002060"/>
              </a:solidFill>
            </a:endParaRPr>
          </a:p>
          <a:p>
            <a:pPr marL="114300" indent="0">
              <a:buNone/>
            </a:pPr>
            <a:endParaRPr lang="ru-RU" sz="1600" b="1" dirty="0">
              <a:solidFill>
                <a:srgbClr val="002060"/>
              </a:solidFill>
            </a:endParaRPr>
          </a:p>
        </p:txBody>
      </p:sp>
    </p:spTree>
    <p:extLst>
      <p:ext uri="{BB962C8B-B14F-4D97-AF65-F5344CB8AC3E}">
        <p14:creationId xmlns:p14="http://schemas.microsoft.com/office/powerpoint/2010/main" val="968537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rgbClr val="002060"/>
                </a:solidFill>
              </a:rPr>
              <a:t>сопроводительное письмо в компанию </a:t>
            </a:r>
            <a:r>
              <a:rPr lang="ru-RU" sz="2000" b="1" dirty="0" smtClean="0">
                <a:solidFill>
                  <a:srgbClr val="002060"/>
                </a:solidFill>
              </a:rPr>
              <a:t/>
            </a:r>
            <a:br>
              <a:rPr lang="ru-RU" sz="2000" b="1" dirty="0" smtClean="0">
                <a:solidFill>
                  <a:srgbClr val="002060"/>
                </a:solidFill>
              </a:rPr>
            </a:br>
            <a:r>
              <a:rPr lang="ru-RU" sz="1800" b="1" i="1" dirty="0" smtClean="0">
                <a:solidFill>
                  <a:srgbClr val="002060"/>
                </a:solidFill>
              </a:rPr>
              <a:t>пример </a:t>
            </a:r>
            <a:r>
              <a:rPr lang="ru-RU" sz="1800" b="1" i="1" dirty="0" smtClean="0">
                <a:solidFill>
                  <a:srgbClr val="FF0000"/>
                </a:solidFill>
              </a:rPr>
              <a:t>(</a:t>
            </a:r>
            <a:r>
              <a:rPr lang="ru-RU" sz="1600" b="1" i="1" dirty="0" smtClean="0">
                <a:solidFill>
                  <a:srgbClr val="FF0000"/>
                </a:solidFill>
              </a:rPr>
              <a:t>первое предложение слишком громоздко)</a:t>
            </a:r>
            <a:endParaRPr lang="ru-RU" sz="2000" dirty="0">
              <a:solidFill>
                <a:srgbClr val="FF0000"/>
              </a:solidFill>
            </a:endParaRPr>
          </a:p>
        </p:txBody>
      </p:sp>
      <p:sp>
        <p:nvSpPr>
          <p:cNvPr id="3" name="Объект 2"/>
          <p:cNvSpPr>
            <a:spLocks noGrp="1"/>
          </p:cNvSpPr>
          <p:nvPr>
            <p:ph idx="1"/>
          </p:nvPr>
        </p:nvSpPr>
        <p:spPr/>
        <p:txBody>
          <a:bodyPr>
            <a:normAutofit fontScale="85000" lnSpcReduction="20000"/>
          </a:bodyPr>
          <a:lstStyle/>
          <a:p>
            <a:pPr marL="114300" indent="0">
              <a:buNone/>
            </a:pPr>
            <a:r>
              <a:rPr lang="ru-RU" sz="1600" b="1" dirty="0" smtClean="0">
                <a:solidFill>
                  <a:srgbClr val="002060"/>
                </a:solidFill>
              </a:rPr>
              <a:t>Уважаемый  Антон Сергеевич,</a:t>
            </a:r>
          </a:p>
          <a:p>
            <a:pPr marL="114300" indent="0">
              <a:buNone/>
            </a:pPr>
            <a:endParaRPr lang="ru-RU" sz="1600" b="1" dirty="0">
              <a:solidFill>
                <a:srgbClr val="002060"/>
              </a:solidFill>
            </a:endParaRPr>
          </a:p>
          <a:p>
            <a:pPr marL="114300" indent="0">
              <a:buNone/>
            </a:pPr>
            <a:r>
              <a:rPr lang="ru-RU" sz="1600" b="1" dirty="0">
                <a:solidFill>
                  <a:srgbClr val="002060"/>
                </a:solidFill>
              </a:rPr>
              <a:t>На сайте http://hh.ru я узнал, что в Вашей компании открыта вакансия </a:t>
            </a:r>
            <a:r>
              <a:rPr lang="ru-RU" sz="1600" b="1" dirty="0" smtClean="0">
                <a:solidFill>
                  <a:srgbClr val="002060"/>
                </a:solidFill>
              </a:rPr>
              <a:t>регионального </a:t>
            </a:r>
            <a:r>
              <a:rPr lang="ru-RU" sz="1600" b="1" dirty="0">
                <a:solidFill>
                  <a:srgbClr val="002060"/>
                </a:solidFill>
              </a:rPr>
              <a:t>представителя. Ознакомившись с перечнем квалификационных требований, я пришел к выводу, что </a:t>
            </a:r>
            <a:r>
              <a:rPr lang="ru-RU" sz="1600" b="1" dirty="0" smtClean="0">
                <a:solidFill>
                  <a:srgbClr val="002060"/>
                </a:solidFill>
              </a:rPr>
              <a:t>вполне могу </a:t>
            </a:r>
            <a:r>
              <a:rPr lang="ru-RU" sz="1600" b="1" dirty="0">
                <a:solidFill>
                  <a:srgbClr val="002060"/>
                </a:solidFill>
              </a:rPr>
              <a:t>претендовать на данную должность, учитывая тот факт, что уже почти 2 года работаю в сфере </a:t>
            </a:r>
            <a:r>
              <a:rPr lang="ru-RU" sz="1600" b="1" dirty="0" smtClean="0">
                <a:solidFill>
                  <a:srgbClr val="002060"/>
                </a:solidFill>
              </a:rPr>
              <a:t>связей с регионами, </a:t>
            </a:r>
            <a:r>
              <a:rPr lang="ru-RU" sz="1600" b="1" dirty="0">
                <a:solidFill>
                  <a:srgbClr val="002060"/>
                </a:solidFill>
              </a:rPr>
              <a:t>при этом эффективно выполняя поставленные передо мной планы и задачи.</a:t>
            </a:r>
          </a:p>
          <a:p>
            <a:pPr marL="114300" indent="0">
              <a:buNone/>
            </a:pPr>
            <a:r>
              <a:rPr lang="ru-RU" sz="1600" b="1" dirty="0">
                <a:solidFill>
                  <a:srgbClr val="002060"/>
                </a:solidFill>
              </a:rPr>
              <a:t>Желаемый уровень </a:t>
            </a:r>
            <a:r>
              <a:rPr lang="ru-RU" sz="1600" b="1" dirty="0" smtClean="0">
                <a:solidFill>
                  <a:srgbClr val="002060"/>
                </a:solidFill>
              </a:rPr>
              <a:t>месячной заработной </a:t>
            </a:r>
            <a:r>
              <a:rPr lang="ru-RU" sz="1600" b="1" dirty="0">
                <a:solidFill>
                  <a:srgbClr val="002060"/>
                </a:solidFill>
              </a:rPr>
              <a:t>платы: от </a:t>
            </a:r>
            <a:r>
              <a:rPr lang="ru-RU" sz="1600" b="1" dirty="0" smtClean="0">
                <a:solidFill>
                  <a:srgbClr val="002060"/>
                </a:solidFill>
              </a:rPr>
              <a:t>60 тыс. руб. </a:t>
            </a:r>
            <a:endParaRPr lang="ru-RU" sz="1600" b="1" dirty="0">
              <a:solidFill>
                <a:srgbClr val="002060"/>
              </a:solidFill>
            </a:endParaRPr>
          </a:p>
          <a:p>
            <a:pPr marL="114300" indent="0">
              <a:buNone/>
            </a:pPr>
            <a:r>
              <a:rPr lang="ru-RU" sz="1600" b="1" dirty="0">
                <a:solidFill>
                  <a:srgbClr val="002060"/>
                </a:solidFill>
              </a:rPr>
              <a:t>Более </a:t>
            </a:r>
            <a:r>
              <a:rPr lang="ru-RU" sz="1600" b="1" dirty="0" smtClean="0">
                <a:solidFill>
                  <a:srgbClr val="002060"/>
                </a:solidFill>
              </a:rPr>
              <a:t>детальная информация </a:t>
            </a:r>
            <a:r>
              <a:rPr lang="ru-RU" sz="1600" b="1" dirty="0">
                <a:solidFill>
                  <a:srgbClr val="002060"/>
                </a:solidFill>
              </a:rPr>
              <a:t>о моих обязанностях и достижениях на </a:t>
            </a:r>
            <a:r>
              <a:rPr lang="ru-RU" sz="1600" b="1" dirty="0" smtClean="0">
                <a:solidFill>
                  <a:srgbClr val="002060"/>
                </a:solidFill>
              </a:rPr>
              <a:t>предыдущих позиция  содержится </a:t>
            </a:r>
            <a:r>
              <a:rPr lang="ru-RU" sz="1600" b="1" dirty="0">
                <a:solidFill>
                  <a:srgbClr val="002060"/>
                </a:solidFill>
              </a:rPr>
              <a:t>в </a:t>
            </a:r>
            <a:r>
              <a:rPr lang="ru-RU" sz="1600" b="1" dirty="0" smtClean="0">
                <a:solidFill>
                  <a:srgbClr val="002060"/>
                </a:solidFill>
              </a:rPr>
              <a:t>прилагаемом </a:t>
            </a:r>
            <a:r>
              <a:rPr lang="ru-RU" sz="1600" b="1" dirty="0">
                <a:solidFill>
                  <a:srgbClr val="002060"/>
                </a:solidFill>
              </a:rPr>
              <a:t>резюме. </a:t>
            </a:r>
            <a:endParaRPr lang="ru-RU" sz="1600" b="1" dirty="0" smtClean="0">
              <a:solidFill>
                <a:srgbClr val="002060"/>
              </a:solidFill>
            </a:endParaRPr>
          </a:p>
          <a:p>
            <a:pPr marL="114300" indent="0">
              <a:buNone/>
            </a:pPr>
            <a:endParaRPr lang="ru-RU" sz="1600" b="1" dirty="0" smtClean="0">
              <a:solidFill>
                <a:srgbClr val="002060"/>
              </a:solidFill>
            </a:endParaRPr>
          </a:p>
          <a:p>
            <a:pPr marL="114300" indent="0">
              <a:buNone/>
            </a:pPr>
            <a:r>
              <a:rPr lang="ru-RU" sz="1600" b="1" dirty="0" smtClean="0">
                <a:solidFill>
                  <a:srgbClr val="002060"/>
                </a:solidFill>
              </a:rPr>
              <a:t>С </a:t>
            </a:r>
            <a:r>
              <a:rPr lang="ru-RU" sz="1600" b="1" dirty="0">
                <a:solidFill>
                  <a:srgbClr val="002060"/>
                </a:solidFill>
              </a:rPr>
              <a:t>удовольствием приму предложение встретиться с Вами и рассказать более подробно о своем профессиональном опыте </a:t>
            </a:r>
            <a:r>
              <a:rPr lang="ru-RU" sz="1600" b="1" dirty="0" smtClean="0">
                <a:solidFill>
                  <a:srgbClr val="002060"/>
                </a:solidFill>
              </a:rPr>
              <a:t> </a:t>
            </a:r>
            <a:r>
              <a:rPr lang="ru-RU" sz="1600" b="1" dirty="0">
                <a:solidFill>
                  <a:srgbClr val="002060"/>
                </a:solidFill>
              </a:rPr>
              <a:t>и </a:t>
            </a:r>
            <a:r>
              <a:rPr lang="ru-RU" sz="1600" b="1" dirty="0" smtClean="0">
                <a:solidFill>
                  <a:srgbClr val="002060"/>
                </a:solidFill>
              </a:rPr>
              <a:t>потенциале</a:t>
            </a:r>
            <a:r>
              <a:rPr lang="ru-RU" sz="1600" b="1" dirty="0">
                <a:solidFill>
                  <a:srgbClr val="002060"/>
                </a:solidFill>
              </a:rPr>
              <a:t>. </a:t>
            </a:r>
            <a:endParaRPr lang="ru-RU" sz="1600" b="1" dirty="0" smtClean="0">
              <a:solidFill>
                <a:srgbClr val="002060"/>
              </a:solidFill>
            </a:endParaRPr>
          </a:p>
          <a:p>
            <a:pPr marL="114300" indent="0">
              <a:buNone/>
            </a:pPr>
            <a:endParaRPr lang="ru-RU" sz="1600" b="1" dirty="0">
              <a:solidFill>
                <a:srgbClr val="002060"/>
              </a:solidFill>
            </a:endParaRPr>
          </a:p>
          <a:p>
            <a:pPr marL="114300" indent="0">
              <a:buNone/>
            </a:pPr>
            <a:r>
              <a:rPr lang="ru-RU" sz="1600" b="1" dirty="0">
                <a:solidFill>
                  <a:srgbClr val="002060"/>
                </a:solidFill>
              </a:rPr>
              <a:t>Заранее благодарю Вас за внимание к письму и уделенное моей кандидатуре время</a:t>
            </a:r>
            <a:r>
              <a:rPr lang="ru-RU" sz="1600" b="1" dirty="0" smtClean="0">
                <a:solidFill>
                  <a:srgbClr val="002060"/>
                </a:solidFill>
              </a:rPr>
              <a:t>.</a:t>
            </a:r>
          </a:p>
          <a:p>
            <a:pPr marL="114300" indent="0">
              <a:buNone/>
            </a:pPr>
            <a:endParaRPr lang="ru-RU" sz="1600" b="1" dirty="0" smtClean="0">
              <a:solidFill>
                <a:srgbClr val="002060"/>
              </a:solidFill>
            </a:endParaRPr>
          </a:p>
          <a:p>
            <a:pPr marL="114300" indent="0">
              <a:buNone/>
            </a:pPr>
            <a:r>
              <a:rPr lang="ru-RU" sz="1600" b="1" i="1" dirty="0" smtClean="0">
                <a:solidFill>
                  <a:srgbClr val="002060"/>
                </a:solidFill>
              </a:rPr>
              <a:t>Приложение</a:t>
            </a:r>
            <a:r>
              <a:rPr lang="ru-RU" sz="1600" b="1" dirty="0" smtClean="0">
                <a:solidFill>
                  <a:srgbClr val="002060"/>
                </a:solidFill>
              </a:rPr>
              <a:t>: </a:t>
            </a:r>
            <a:r>
              <a:rPr lang="ru-RU" sz="1600" b="1" dirty="0">
                <a:solidFill>
                  <a:srgbClr val="002060"/>
                </a:solidFill>
              </a:rPr>
              <a:t>(профессиональное) </a:t>
            </a:r>
            <a:r>
              <a:rPr lang="ru-RU" sz="1600" b="1" dirty="0" smtClean="0">
                <a:solidFill>
                  <a:srgbClr val="002060"/>
                </a:solidFill>
              </a:rPr>
              <a:t>резюме на 2 л.</a:t>
            </a:r>
          </a:p>
          <a:p>
            <a:pPr marL="114300" indent="0">
              <a:buNone/>
            </a:pPr>
            <a:endParaRPr lang="ru-RU" sz="1600" b="1" dirty="0" smtClean="0">
              <a:solidFill>
                <a:srgbClr val="002060"/>
              </a:solidFill>
            </a:endParaRPr>
          </a:p>
          <a:p>
            <a:pPr marL="114300" indent="0">
              <a:buNone/>
            </a:pPr>
            <a:r>
              <a:rPr lang="ru-RU" sz="1600" b="1" dirty="0" smtClean="0">
                <a:solidFill>
                  <a:srgbClr val="002060"/>
                </a:solidFill>
              </a:rPr>
              <a:t>С </a:t>
            </a:r>
            <a:r>
              <a:rPr lang="ru-RU" sz="1600" b="1" dirty="0">
                <a:solidFill>
                  <a:srgbClr val="002060"/>
                </a:solidFill>
              </a:rPr>
              <a:t>уважением,</a:t>
            </a:r>
            <a:br>
              <a:rPr lang="ru-RU" sz="1600" b="1" dirty="0">
                <a:solidFill>
                  <a:srgbClr val="002060"/>
                </a:solidFill>
              </a:rPr>
            </a:br>
            <a:r>
              <a:rPr lang="ru-RU" sz="1600" b="1" dirty="0" smtClean="0">
                <a:solidFill>
                  <a:srgbClr val="002060"/>
                </a:solidFill>
              </a:rPr>
              <a:t>Тетерин Анатолий Ильич</a:t>
            </a:r>
          </a:p>
          <a:p>
            <a:pPr marL="114300" indent="0">
              <a:buNone/>
            </a:pPr>
            <a:r>
              <a:rPr lang="ru-RU" sz="1600" b="1" dirty="0" smtClean="0">
                <a:solidFill>
                  <a:srgbClr val="002060"/>
                </a:solidFill>
              </a:rPr>
              <a:t>Моб. __________________</a:t>
            </a:r>
            <a:endParaRPr lang="ru-RU" sz="1600" b="1" dirty="0">
              <a:solidFill>
                <a:srgbClr val="002060"/>
              </a:solidFill>
            </a:endParaRPr>
          </a:p>
          <a:p>
            <a:pPr marL="114300" indent="0">
              <a:buNone/>
            </a:pPr>
            <a:endParaRPr lang="ru-RU" sz="1600" b="1" dirty="0" smtClean="0">
              <a:solidFill>
                <a:srgbClr val="002060"/>
              </a:solidFill>
            </a:endParaRPr>
          </a:p>
          <a:p>
            <a:pPr marL="114300" indent="0">
              <a:buNone/>
            </a:pPr>
            <a:endParaRPr lang="ru-RU" sz="1600" b="1" dirty="0">
              <a:solidFill>
                <a:srgbClr val="002060"/>
              </a:solidFill>
            </a:endParaRPr>
          </a:p>
        </p:txBody>
      </p:sp>
    </p:spTree>
    <p:extLst>
      <p:ext uri="{BB962C8B-B14F-4D97-AF65-F5344CB8AC3E}">
        <p14:creationId xmlns:p14="http://schemas.microsoft.com/office/powerpoint/2010/main" val="22907569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rgbClr val="002060"/>
                </a:solidFill>
              </a:rPr>
              <a:t>сопроводительное письмо в компанию</a:t>
            </a:r>
            <a:endParaRPr lang="ru-RU" sz="2400" dirty="0"/>
          </a:p>
        </p:txBody>
      </p:sp>
      <p:sp>
        <p:nvSpPr>
          <p:cNvPr id="3" name="Объект 2"/>
          <p:cNvSpPr>
            <a:spLocks noGrp="1"/>
          </p:cNvSpPr>
          <p:nvPr>
            <p:ph idx="1"/>
          </p:nvPr>
        </p:nvSpPr>
        <p:spPr/>
        <p:txBody>
          <a:bodyPr>
            <a:normAutofit/>
          </a:bodyPr>
          <a:lstStyle/>
          <a:p>
            <a:pPr marL="114300" indent="0">
              <a:buNone/>
            </a:pPr>
            <a:r>
              <a:rPr lang="ru-RU" sz="1600" b="1" dirty="0">
                <a:solidFill>
                  <a:srgbClr val="002060"/>
                </a:solidFill>
              </a:rPr>
              <a:t>Постарайтесь написать небольшое, но информативное и полезное письмо только с качественной информацией</a:t>
            </a:r>
          </a:p>
          <a:p>
            <a:pPr marL="114300" indent="0">
              <a:buNone/>
            </a:pPr>
            <a:r>
              <a:rPr lang="ru-RU" sz="1600" b="1" dirty="0" smtClean="0">
                <a:solidFill>
                  <a:srgbClr val="002060"/>
                </a:solidFill>
              </a:rPr>
              <a:t>Не следует стараться вписать </a:t>
            </a:r>
            <a:r>
              <a:rPr lang="ru-RU" sz="1600" b="1" dirty="0">
                <a:solidFill>
                  <a:srgbClr val="002060"/>
                </a:solidFill>
              </a:rPr>
              <a:t>в сопроводительное письмо абсолютно все проекты и опыты жизни, которые </a:t>
            </a:r>
            <a:r>
              <a:rPr lang="ru-RU" sz="1600" b="1" dirty="0" smtClean="0">
                <a:solidFill>
                  <a:srgbClr val="002060"/>
                </a:solidFill>
              </a:rPr>
              <a:t>не </a:t>
            </a:r>
            <a:r>
              <a:rPr lang="ru-RU" sz="1600" b="1" dirty="0">
                <a:solidFill>
                  <a:srgbClr val="002060"/>
                </a:solidFill>
              </a:rPr>
              <a:t>имеют отношения к </a:t>
            </a:r>
            <a:r>
              <a:rPr lang="ru-RU" sz="1600" b="1" dirty="0" smtClean="0">
                <a:solidFill>
                  <a:srgbClr val="002060"/>
                </a:solidFill>
              </a:rPr>
              <a:t>вакансии. </a:t>
            </a:r>
          </a:p>
          <a:p>
            <a:pPr marL="114300" indent="0">
              <a:buNone/>
            </a:pPr>
            <a:endParaRPr lang="ru-RU" sz="1600" b="1" dirty="0" smtClean="0">
              <a:solidFill>
                <a:srgbClr val="002060"/>
              </a:solidFill>
            </a:endParaRPr>
          </a:p>
          <a:p>
            <a:pPr marL="114300" indent="0">
              <a:buNone/>
            </a:pPr>
            <a:r>
              <a:rPr lang="ru-RU" sz="1600" b="1" dirty="0" smtClean="0">
                <a:solidFill>
                  <a:srgbClr val="002060"/>
                </a:solidFill>
              </a:rPr>
              <a:t>Желательно, чтобы сопроводительное </a:t>
            </a:r>
            <a:r>
              <a:rPr lang="ru-RU" sz="1600" b="1" dirty="0">
                <a:solidFill>
                  <a:srgbClr val="002060"/>
                </a:solidFill>
              </a:rPr>
              <a:t>письмо </a:t>
            </a:r>
            <a:r>
              <a:rPr lang="ru-RU" sz="1600" b="1" dirty="0" smtClean="0">
                <a:solidFill>
                  <a:srgbClr val="002060"/>
                </a:solidFill>
              </a:rPr>
              <a:t>соответствовало по </a:t>
            </a:r>
            <a:r>
              <a:rPr lang="ru-RU" sz="1600" b="1" dirty="0">
                <a:solidFill>
                  <a:srgbClr val="002060"/>
                </a:solidFill>
              </a:rPr>
              <a:t>стилю </a:t>
            </a:r>
            <a:r>
              <a:rPr lang="ru-RU" sz="1600" b="1" dirty="0" smtClean="0">
                <a:solidFill>
                  <a:srgbClr val="002060"/>
                </a:solidFill>
              </a:rPr>
              <a:t>отрасли, в которой работает  компания </a:t>
            </a:r>
            <a:r>
              <a:rPr lang="ru-RU" sz="1600" b="1" dirty="0">
                <a:solidFill>
                  <a:srgbClr val="002060"/>
                </a:solidFill>
              </a:rPr>
              <a:t>и </a:t>
            </a:r>
            <a:r>
              <a:rPr lang="ru-RU" sz="1600" b="1" dirty="0" smtClean="0">
                <a:solidFill>
                  <a:srgbClr val="002060"/>
                </a:solidFill>
              </a:rPr>
              <a:t>ее корпоративной </a:t>
            </a:r>
            <a:r>
              <a:rPr lang="ru-RU" sz="1600" b="1" dirty="0">
                <a:solidFill>
                  <a:srgbClr val="002060"/>
                </a:solidFill>
              </a:rPr>
              <a:t>культуре</a:t>
            </a:r>
            <a:r>
              <a:rPr lang="ru-RU" sz="1600" b="1" dirty="0" smtClean="0">
                <a:solidFill>
                  <a:srgbClr val="002060"/>
                </a:solidFill>
              </a:rPr>
              <a:t>.</a:t>
            </a:r>
          </a:p>
          <a:p>
            <a:pPr marL="114300" indent="0">
              <a:buNone/>
            </a:pPr>
            <a:endParaRPr lang="ru-RU" sz="1600" b="1" dirty="0">
              <a:solidFill>
                <a:srgbClr val="002060"/>
              </a:solidFill>
            </a:endParaRPr>
          </a:p>
          <a:p>
            <a:r>
              <a:rPr lang="ru-RU" sz="1400" b="1" dirty="0">
                <a:solidFill>
                  <a:srgbClr val="002060"/>
                </a:solidFill>
              </a:rPr>
              <a:t>Для большинства инжиниринговых, медицинских, банковских, консалтинговых и других работодателей подойдет выдержанный деловой </a:t>
            </a:r>
            <a:r>
              <a:rPr lang="ru-RU" sz="1400" b="1" dirty="0" smtClean="0">
                <a:solidFill>
                  <a:srgbClr val="002060"/>
                </a:solidFill>
              </a:rPr>
              <a:t>стиль.                                                                                      Его </a:t>
            </a:r>
            <a:r>
              <a:rPr lang="ru-RU" sz="1400" b="1" dirty="0">
                <a:solidFill>
                  <a:srgbClr val="002060"/>
                </a:solidFill>
              </a:rPr>
              <a:t>отличает максимально легкая и информативная форма письма: простая структура, терминология, отсутствие громоздких придаточных и сложноподчиненных предложений</a:t>
            </a:r>
            <a:r>
              <a:rPr lang="ru-RU" sz="1400" b="1" dirty="0" smtClean="0">
                <a:solidFill>
                  <a:srgbClr val="002060"/>
                </a:solidFill>
              </a:rPr>
              <a:t>.</a:t>
            </a:r>
          </a:p>
          <a:p>
            <a:endParaRPr lang="ru-RU" sz="1400" b="1" dirty="0">
              <a:solidFill>
                <a:srgbClr val="002060"/>
              </a:solidFill>
            </a:endParaRPr>
          </a:p>
          <a:p>
            <a:r>
              <a:rPr lang="ru-RU" sz="1400" b="1" dirty="0">
                <a:solidFill>
                  <a:srgbClr val="002060"/>
                </a:solidFill>
              </a:rPr>
              <a:t>Остальные 5% — области </a:t>
            </a:r>
            <a:r>
              <a:rPr lang="ru-RU" sz="1400" b="1" dirty="0" err="1">
                <a:solidFill>
                  <a:srgbClr val="002060"/>
                </a:solidFill>
              </a:rPr>
              <a:t>Hi-tech</a:t>
            </a:r>
            <a:r>
              <a:rPr lang="ru-RU" sz="1400" b="1" dirty="0">
                <a:solidFill>
                  <a:srgbClr val="002060"/>
                </a:solidFill>
              </a:rPr>
              <a:t>, креатив, IT </a:t>
            </a:r>
            <a:r>
              <a:rPr lang="ru-RU" sz="1400" b="1" dirty="0" err="1">
                <a:solidFill>
                  <a:srgbClr val="002060"/>
                </a:solidFill>
              </a:rPr>
              <a:t>start-up</a:t>
            </a:r>
            <a:r>
              <a:rPr lang="ru-RU" sz="1400" b="1" dirty="0">
                <a:solidFill>
                  <a:srgbClr val="002060"/>
                </a:solidFill>
              </a:rPr>
              <a:t>, частные и небольшие компании c </a:t>
            </a:r>
            <a:r>
              <a:rPr lang="ru-RU" sz="1400" b="1" dirty="0" err="1">
                <a:solidFill>
                  <a:srgbClr val="002060"/>
                </a:solidFill>
              </a:rPr>
              <a:t>нишевыми</a:t>
            </a:r>
            <a:r>
              <a:rPr lang="ru-RU" sz="1400" b="1" dirty="0">
                <a:solidFill>
                  <a:srgbClr val="002060"/>
                </a:solidFill>
              </a:rPr>
              <a:t> </a:t>
            </a:r>
            <a:r>
              <a:rPr lang="ru-RU" sz="1400" b="1" dirty="0" smtClean="0">
                <a:solidFill>
                  <a:srgbClr val="002060"/>
                </a:solidFill>
              </a:rPr>
              <a:t> продуктами </a:t>
            </a:r>
            <a:r>
              <a:rPr lang="ru-RU" sz="1400" b="1" dirty="0">
                <a:solidFill>
                  <a:srgbClr val="002060"/>
                </a:solidFill>
              </a:rPr>
              <a:t>— допускают более свободное и эмоциональное обращение.</a:t>
            </a:r>
          </a:p>
          <a:p>
            <a:pPr marL="114300" indent="0">
              <a:buNone/>
            </a:pPr>
            <a:endParaRPr lang="ru-RU" sz="1600" b="1" dirty="0">
              <a:solidFill>
                <a:srgbClr val="002060"/>
              </a:solidFill>
            </a:endParaRPr>
          </a:p>
        </p:txBody>
      </p:sp>
    </p:spTree>
    <p:extLst>
      <p:ext uri="{BB962C8B-B14F-4D97-AF65-F5344CB8AC3E}">
        <p14:creationId xmlns:p14="http://schemas.microsoft.com/office/powerpoint/2010/main" val="25955825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rgbClr val="002060"/>
                </a:solidFill>
              </a:rPr>
              <a:t>сопроводительное письмо в компанию</a:t>
            </a:r>
            <a:endParaRPr lang="ru-RU" sz="2400" dirty="0"/>
          </a:p>
        </p:txBody>
      </p:sp>
      <p:sp>
        <p:nvSpPr>
          <p:cNvPr id="3" name="Объект 2"/>
          <p:cNvSpPr>
            <a:spLocks noGrp="1"/>
          </p:cNvSpPr>
          <p:nvPr>
            <p:ph idx="1"/>
          </p:nvPr>
        </p:nvSpPr>
        <p:spPr/>
        <p:txBody>
          <a:bodyPr>
            <a:normAutofit/>
          </a:bodyPr>
          <a:lstStyle/>
          <a:p>
            <a:pPr marL="114300" indent="0">
              <a:buNone/>
            </a:pPr>
            <a:r>
              <a:rPr lang="ru-RU" sz="2000" b="1" i="1" u="sng" dirty="0" smtClean="0">
                <a:solidFill>
                  <a:srgbClr val="002060"/>
                </a:solidFill>
              </a:rPr>
              <a:t>Шаблонные письма</a:t>
            </a:r>
            <a:r>
              <a:rPr lang="ru-RU" sz="2000" b="1" i="1" u="sng" dirty="0">
                <a:solidFill>
                  <a:srgbClr val="002060"/>
                </a:solidFill>
              </a:rPr>
              <a:t> </a:t>
            </a:r>
            <a:r>
              <a:rPr lang="ru-RU" sz="1600" b="1" dirty="0" smtClean="0">
                <a:solidFill>
                  <a:srgbClr val="002060"/>
                </a:solidFill>
              </a:rPr>
              <a:t>–  частая </a:t>
            </a:r>
            <a:r>
              <a:rPr lang="ru-RU" sz="1600" b="1" dirty="0">
                <a:solidFill>
                  <a:srgbClr val="002060"/>
                </a:solidFill>
              </a:rPr>
              <a:t>ошибка, моментально убивающая интерес читающего </a:t>
            </a:r>
            <a:r>
              <a:rPr lang="ru-RU" sz="1600" b="1" dirty="0" smtClean="0">
                <a:solidFill>
                  <a:srgbClr val="002060"/>
                </a:solidFill>
              </a:rPr>
              <a:t>.</a:t>
            </a:r>
          </a:p>
          <a:p>
            <a:pPr marL="114300" indent="0">
              <a:buNone/>
            </a:pPr>
            <a:r>
              <a:rPr lang="ru-RU" sz="1600" b="1" dirty="0">
                <a:solidFill>
                  <a:srgbClr val="002060"/>
                </a:solidFill>
              </a:rPr>
              <a:t> </a:t>
            </a:r>
            <a:r>
              <a:rPr lang="ru-RU" sz="1600" b="1" dirty="0" smtClean="0">
                <a:solidFill>
                  <a:srgbClr val="002060"/>
                </a:solidFill>
              </a:rPr>
              <a:t>Если </a:t>
            </a:r>
            <a:r>
              <a:rPr lang="ru-RU" sz="1600" b="1" dirty="0">
                <a:solidFill>
                  <a:srgbClr val="002060"/>
                </a:solidFill>
              </a:rPr>
              <a:t>для вас эта заявка на участие в конкурсе на позицию настолько </a:t>
            </a:r>
            <a:r>
              <a:rPr lang="ru-RU" sz="1600" b="1" dirty="0" smtClean="0">
                <a:solidFill>
                  <a:srgbClr val="002060"/>
                </a:solidFill>
              </a:rPr>
              <a:t>банальна, </a:t>
            </a:r>
            <a:r>
              <a:rPr lang="ru-RU" sz="1600" b="1" dirty="0">
                <a:solidFill>
                  <a:srgbClr val="002060"/>
                </a:solidFill>
              </a:rPr>
              <a:t>что вы копируете свое письмо, то и для получателя вы становитесь  </a:t>
            </a:r>
            <a:r>
              <a:rPr lang="ru-RU" sz="1600" b="1" dirty="0" smtClean="0">
                <a:solidFill>
                  <a:srgbClr val="002060"/>
                </a:solidFill>
              </a:rPr>
              <a:t>малоинтересным  </a:t>
            </a:r>
            <a:r>
              <a:rPr lang="ru-RU" sz="1600" b="1" dirty="0">
                <a:solidFill>
                  <a:srgbClr val="002060"/>
                </a:solidFill>
              </a:rPr>
              <a:t>кандидатом</a:t>
            </a:r>
            <a:r>
              <a:rPr lang="ru-RU" sz="1600" b="1" dirty="0" smtClean="0">
                <a:solidFill>
                  <a:srgbClr val="002060"/>
                </a:solidFill>
              </a:rPr>
              <a:t>.</a:t>
            </a:r>
          </a:p>
          <a:p>
            <a:pPr marL="114300" indent="0">
              <a:buNone/>
            </a:pPr>
            <a:endParaRPr lang="ru-RU" sz="1600" b="1" dirty="0">
              <a:solidFill>
                <a:srgbClr val="002060"/>
              </a:solidFill>
            </a:endParaRPr>
          </a:p>
          <a:p>
            <a:pPr marL="114300" indent="0">
              <a:buNone/>
            </a:pPr>
            <a:r>
              <a:rPr lang="ru-RU" sz="2000" b="1" i="1" u="sng" dirty="0" smtClean="0">
                <a:solidFill>
                  <a:srgbClr val="002060"/>
                </a:solidFill>
              </a:rPr>
              <a:t>Креатив </a:t>
            </a:r>
            <a:r>
              <a:rPr lang="ru-RU" sz="1600" b="1" dirty="0" smtClean="0">
                <a:solidFill>
                  <a:srgbClr val="002060"/>
                </a:solidFill>
              </a:rPr>
              <a:t> </a:t>
            </a:r>
            <a:r>
              <a:rPr lang="ru-RU" sz="1600" b="1" dirty="0">
                <a:solidFill>
                  <a:srgbClr val="002060"/>
                </a:solidFill>
              </a:rPr>
              <a:t>в письме и юмор уместны, если только рассматриваемая компания входит в тот малый процент работодателей, для которых оригинальность и юмор являются частью профессиональной деятельности и соответствует внутренней корпоративной культуре.</a:t>
            </a:r>
          </a:p>
          <a:p>
            <a:pPr marL="114300" indent="0">
              <a:buNone/>
            </a:pPr>
            <a:endParaRPr lang="ru-RU" sz="1600" b="1" dirty="0">
              <a:solidFill>
                <a:srgbClr val="002060"/>
              </a:solidFill>
            </a:endParaRPr>
          </a:p>
        </p:txBody>
      </p:sp>
    </p:spTree>
    <p:extLst>
      <p:ext uri="{BB962C8B-B14F-4D97-AF65-F5344CB8AC3E}">
        <p14:creationId xmlns:p14="http://schemas.microsoft.com/office/powerpoint/2010/main" val="1992948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rgbClr val="002060"/>
                </a:solidFill>
              </a:rPr>
              <a:t>сопроводительное письмо в </a:t>
            </a:r>
            <a:r>
              <a:rPr lang="ru-RU" sz="2400" b="1" dirty="0" smtClean="0">
                <a:solidFill>
                  <a:srgbClr val="002060"/>
                </a:solidFill>
              </a:rPr>
              <a:t>компанию </a:t>
            </a:r>
            <a:r>
              <a:rPr lang="ru-RU" sz="2000" b="1" i="1" dirty="0" smtClean="0">
                <a:solidFill>
                  <a:srgbClr val="002060"/>
                </a:solidFill>
              </a:rPr>
              <a:t>итог</a:t>
            </a:r>
            <a:endParaRPr lang="ru-RU" sz="2000" i="1" dirty="0"/>
          </a:p>
        </p:txBody>
      </p:sp>
      <p:sp>
        <p:nvSpPr>
          <p:cNvPr id="3" name="Объект 2"/>
          <p:cNvSpPr>
            <a:spLocks noGrp="1"/>
          </p:cNvSpPr>
          <p:nvPr>
            <p:ph idx="1"/>
          </p:nvPr>
        </p:nvSpPr>
        <p:spPr/>
        <p:txBody>
          <a:bodyPr>
            <a:normAutofit/>
          </a:bodyPr>
          <a:lstStyle/>
          <a:p>
            <a:pPr marL="114300" indent="0">
              <a:buNone/>
            </a:pPr>
            <a:r>
              <a:rPr lang="ru-RU" sz="1800" b="1" i="1" u="sng" dirty="0">
                <a:solidFill>
                  <a:srgbClr val="002060"/>
                </a:solidFill>
              </a:rPr>
              <a:t>Итак, в чем </a:t>
            </a:r>
            <a:r>
              <a:rPr lang="ru-RU" sz="1800" b="1" i="1" u="sng" dirty="0" smtClean="0">
                <a:solidFill>
                  <a:srgbClr val="002060"/>
                </a:solidFill>
              </a:rPr>
              <a:t> </a:t>
            </a:r>
            <a:r>
              <a:rPr lang="ru-RU" sz="1800" b="1" i="1" u="sng" dirty="0">
                <a:solidFill>
                  <a:srgbClr val="002060"/>
                </a:solidFill>
              </a:rPr>
              <a:t>секрет удачных сопроводительных писем</a:t>
            </a:r>
            <a:r>
              <a:rPr lang="ru-RU" sz="1800" b="1" i="1" u="sng" dirty="0" smtClean="0">
                <a:solidFill>
                  <a:srgbClr val="002060"/>
                </a:solidFill>
              </a:rPr>
              <a:t>?</a:t>
            </a:r>
          </a:p>
          <a:p>
            <a:pPr marL="114300" indent="0">
              <a:buNone/>
            </a:pPr>
            <a:endParaRPr lang="ru-RU" sz="1800" b="1" dirty="0">
              <a:solidFill>
                <a:srgbClr val="002060"/>
              </a:solidFill>
            </a:endParaRPr>
          </a:p>
          <a:p>
            <a:pPr marL="114300" indent="0">
              <a:buNone/>
            </a:pPr>
            <a:r>
              <a:rPr lang="ru-RU" sz="1800" b="1" dirty="0" smtClean="0">
                <a:solidFill>
                  <a:srgbClr val="002060"/>
                </a:solidFill>
              </a:rPr>
              <a:t> - Они </a:t>
            </a:r>
            <a:r>
              <a:rPr lang="ru-RU" sz="1800" b="1" dirty="0">
                <a:solidFill>
                  <a:srgbClr val="002060"/>
                </a:solidFill>
              </a:rPr>
              <a:t>структурированы, </a:t>
            </a:r>
            <a:endParaRPr lang="ru-RU" sz="1800" b="1" dirty="0" smtClean="0">
              <a:solidFill>
                <a:srgbClr val="002060"/>
              </a:solidFill>
            </a:endParaRPr>
          </a:p>
          <a:p>
            <a:pPr marL="114300" indent="0">
              <a:buNone/>
            </a:pPr>
            <a:r>
              <a:rPr lang="ru-RU" sz="1800" b="1" dirty="0">
                <a:solidFill>
                  <a:srgbClr val="002060"/>
                </a:solidFill>
              </a:rPr>
              <a:t> </a:t>
            </a:r>
            <a:r>
              <a:rPr lang="ru-RU" sz="1800" b="1" dirty="0" smtClean="0">
                <a:solidFill>
                  <a:srgbClr val="002060"/>
                </a:solidFill>
              </a:rPr>
              <a:t>- Небольшие </a:t>
            </a:r>
            <a:r>
              <a:rPr lang="ru-RU" sz="1800" b="1" dirty="0">
                <a:solidFill>
                  <a:srgbClr val="002060"/>
                </a:solidFill>
              </a:rPr>
              <a:t>по объему, но крайне емкие, </a:t>
            </a:r>
            <a:endParaRPr lang="ru-RU" sz="1800" b="1" dirty="0" smtClean="0">
              <a:solidFill>
                <a:srgbClr val="002060"/>
              </a:solidFill>
            </a:endParaRPr>
          </a:p>
          <a:p>
            <a:pPr marL="114300" indent="0">
              <a:buNone/>
            </a:pPr>
            <a:r>
              <a:rPr lang="ru-RU" sz="1800" b="1" dirty="0">
                <a:solidFill>
                  <a:srgbClr val="002060"/>
                </a:solidFill>
              </a:rPr>
              <a:t> </a:t>
            </a:r>
            <a:r>
              <a:rPr lang="ru-RU" sz="1800" b="1" dirty="0" smtClean="0">
                <a:solidFill>
                  <a:srgbClr val="002060"/>
                </a:solidFill>
              </a:rPr>
              <a:t>- Адаптированы </a:t>
            </a:r>
            <a:r>
              <a:rPr lang="ru-RU" sz="1800" b="1" dirty="0">
                <a:solidFill>
                  <a:srgbClr val="002060"/>
                </a:solidFill>
              </a:rPr>
              <a:t>под культуру </a:t>
            </a:r>
            <a:r>
              <a:rPr lang="ru-RU" sz="1800" b="1" dirty="0" smtClean="0">
                <a:solidFill>
                  <a:srgbClr val="002060"/>
                </a:solidFill>
              </a:rPr>
              <a:t>компании,</a:t>
            </a:r>
          </a:p>
          <a:p>
            <a:pPr marL="114300" indent="0">
              <a:buNone/>
            </a:pPr>
            <a:r>
              <a:rPr lang="ru-RU" sz="1800" b="1" dirty="0" smtClean="0">
                <a:solidFill>
                  <a:srgbClr val="002060"/>
                </a:solidFill>
              </a:rPr>
              <a:t> - Не </a:t>
            </a:r>
            <a:r>
              <a:rPr lang="ru-RU" sz="1800" b="1" dirty="0">
                <a:solidFill>
                  <a:srgbClr val="002060"/>
                </a:solidFill>
              </a:rPr>
              <a:t>содержат ошибок. </a:t>
            </a:r>
            <a:endParaRPr lang="ru-RU" sz="1800" b="1" dirty="0" smtClean="0">
              <a:solidFill>
                <a:srgbClr val="002060"/>
              </a:solidFill>
            </a:endParaRPr>
          </a:p>
          <a:p>
            <a:pPr marL="114300" indent="0">
              <a:buNone/>
            </a:pPr>
            <a:endParaRPr lang="ru-RU" sz="1800" b="1" dirty="0">
              <a:solidFill>
                <a:srgbClr val="002060"/>
              </a:solidFill>
            </a:endParaRPr>
          </a:p>
          <a:p>
            <a:pPr marL="114300" indent="0">
              <a:buNone/>
            </a:pPr>
            <a:r>
              <a:rPr lang="ru-RU" sz="1800" b="1" u="sng" dirty="0" smtClean="0">
                <a:solidFill>
                  <a:srgbClr val="002060"/>
                </a:solidFill>
              </a:rPr>
              <a:t>И  самое главное</a:t>
            </a:r>
            <a:r>
              <a:rPr lang="ru-RU" sz="1800" b="1" dirty="0" smtClean="0">
                <a:solidFill>
                  <a:srgbClr val="002060"/>
                </a:solidFill>
              </a:rPr>
              <a:t>:   </a:t>
            </a:r>
          </a:p>
          <a:p>
            <a:pPr marL="114300" indent="0">
              <a:buNone/>
            </a:pPr>
            <a:r>
              <a:rPr lang="ru-RU" sz="1800" b="1" dirty="0" smtClean="0">
                <a:solidFill>
                  <a:srgbClr val="002060"/>
                </a:solidFill>
              </a:rPr>
              <a:t>такие </a:t>
            </a:r>
            <a:r>
              <a:rPr lang="ru-RU" sz="1800" b="1" dirty="0">
                <a:solidFill>
                  <a:srgbClr val="002060"/>
                </a:solidFill>
              </a:rPr>
              <a:t>сопроводительные письма фокусируются на интересах компании, а не на персональном интересе кандидата. Покажите, что вы знаете, в чем нуждается компания и как ей помочь.</a:t>
            </a:r>
          </a:p>
          <a:p>
            <a:pPr marL="114300" indent="0">
              <a:buNone/>
            </a:pPr>
            <a:endParaRPr lang="ru-RU" sz="1800" dirty="0"/>
          </a:p>
        </p:txBody>
      </p:sp>
    </p:spTree>
    <p:extLst>
      <p:ext uri="{BB962C8B-B14F-4D97-AF65-F5344CB8AC3E}">
        <p14:creationId xmlns:p14="http://schemas.microsoft.com/office/powerpoint/2010/main" val="932945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smtClean="0"/>
          </a:p>
          <a:p>
            <a:endParaRPr lang="ru-RU" dirty="0"/>
          </a:p>
          <a:p>
            <a:pPr marL="114300" indent="0">
              <a:buNone/>
            </a:pPr>
            <a:r>
              <a:rPr lang="ru-RU" sz="4400" b="1" dirty="0">
                <a:solidFill>
                  <a:srgbClr val="002060"/>
                </a:solidFill>
              </a:rPr>
              <a:t>Мотивационное  письмо </a:t>
            </a:r>
            <a:r>
              <a:rPr lang="ru-RU" sz="4400" b="1" dirty="0" smtClean="0">
                <a:solidFill>
                  <a:srgbClr val="002060"/>
                </a:solidFill>
              </a:rPr>
              <a:t>(эссе)  </a:t>
            </a:r>
            <a:r>
              <a:rPr lang="ru-RU" sz="4400" b="1" dirty="0">
                <a:solidFill>
                  <a:srgbClr val="002060"/>
                </a:solidFill>
              </a:rPr>
              <a:t>в иностранный ВУЗ</a:t>
            </a:r>
            <a:br>
              <a:rPr lang="ru-RU" sz="4400" b="1" dirty="0">
                <a:solidFill>
                  <a:srgbClr val="002060"/>
                </a:solidFill>
              </a:rPr>
            </a:br>
            <a:endParaRPr lang="ru-RU" sz="4400" dirty="0"/>
          </a:p>
        </p:txBody>
      </p:sp>
    </p:spTree>
    <p:extLst>
      <p:ext uri="{BB962C8B-B14F-4D97-AF65-F5344CB8AC3E}">
        <p14:creationId xmlns:p14="http://schemas.microsoft.com/office/powerpoint/2010/main" val="534520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b="1" dirty="0">
                <a:solidFill>
                  <a:srgbClr val="002060"/>
                </a:solidFill>
              </a:rPr>
              <a:t>Мотивационное эссе для поступления в вуз</a:t>
            </a:r>
            <a:endParaRPr lang="ru-RU" sz="2200" dirty="0"/>
          </a:p>
        </p:txBody>
      </p:sp>
      <p:sp>
        <p:nvSpPr>
          <p:cNvPr id="3" name="Объект 2"/>
          <p:cNvSpPr>
            <a:spLocks noGrp="1"/>
          </p:cNvSpPr>
          <p:nvPr>
            <p:ph idx="1"/>
          </p:nvPr>
        </p:nvSpPr>
        <p:spPr/>
        <p:txBody>
          <a:bodyPr>
            <a:normAutofit/>
          </a:bodyPr>
          <a:lstStyle/>
          <a:p>
            <a:pPr marL="114300" indent="0" fontAlgn="base">
              <a:buNone/>
            </a:pPr>
            <a:r>
              <a:rPr lang="ru-RU" sz="1800" b="1" dirty="0">
                <a:solidFill>
                  <a:srgbClr val="002060"/>
                </a:solidFill>
              </a:rPr>
              <a:t> </a:t>
            </a:r>
          </a:p>
          <a:p>
            <a:pPr marL="114300" indent="0" fontAlgn="base">
              <a:buNone/>
            </a:pPr>
            <a:r>
              <a:rPr lang="ru-RU" sz="1800" b="1" u="sng" dirty="0">
                <a:solidFill>
                  <a:srgbClr val="002060"/>
                </a:solidFill>
              </a:rPr>
              <a:t>М</a:t>
            </a:r>
            <a:r>
              <a:rPr lang="ru-RU" sz="1800" b="1" u="sng" dirty="0" smtClean="0">
                <a:solidFill>
                  <a:srgbClr val="002060"/>
                </a:solidFill>
              </a:rPr>
              <a:t>отивационное </a:t>
            </a:r>
            <a:r>
              <a:rPr lang="ru-RU" sz="1800" b="1" u="sng" dirty="0">
                <a:solidFill>
                  <a:srgbClr val="002060"/>
                </a:solidFill>
              </a:rPr>
              <a:t>эссе для поступления в </a:t>
            </a:r>
            <a:r>
              <a:rPr lang="ru-RU" sz="1800" b="1" u="sng" dirty="0" smtClean="0">
                <a:solidFill>
                  <a:srgbClr val="002060"/>
                </a:solidFill>
              </a:rPr>
              <a:t>вуз</a:t>
            </a:r>
            <a:endParaRPr lang="ru-RU" sz="1800" b="1" u="sng" dirty="0">
              <a:solidFill>
                <a:srgbClr val="002060"/>
              </a:solidFill>
            </a:endParaRPr>
          </a:p>
          <a:p>
            <a:pPr marL="114300" indent="0" fontAlgn="base">
              <a:buNone/>
            </a:pPr>
            <a:r>
              <a:rPr lang="ru-RU" sz="1800" b="1" dirty="0">
                <a:solidFill>
                  <a:srgbClr val="002060"/>
                </a:solidFill>
              </a:rPr>
              <a:t>/</a:t>
            </a:r>
            <a:r>
              <a:rPr lang="ru-RU" sz="1800" b="1" dirty="0" err="1">
                <a:solidFill>
                  <a:srgbClr val="002060"/>
                </a:solidFill>
              </a:rPr>
              <a:t>Statement</a:t>
            </a:r>
            <a:r>
              <a:rPr lang="ru-RU" sz="1800" b="1" dirty="0">
                <a:solidFill>
                  <a:srgbClr val="002060"/>
                </a:solidFill>
              </a:rPr>
              <a:t> of </a:t>
            </a:r>
            <a:r>
              <a:rPr lang="ru-RU" sz="1800" b="1" dirty="0" err="1">
                <a:solidFill>
                  <a:srgbClr val="002060"/>
                </a:solidFill>
              </a:rPr>
              <a:t>purpose</a:t>
            </a:r>
            <a:r>
              <a:rPr lang="ru-RU" sz="1800" b="1" dirty="0">
                <a:solidFill>
                  <a:srgbClr val="002060"/>
                </a:solidFill>
              </a:rPr>
              <a:t>./</a:t>
            </a:r>
          </a:p>
          <a:p>
            <a:pPr marL="114300" indent="0" fontAlgn="base">
              <a:buNone/>
            </a:pPr>
            <a:endParaRPr lang="ru-RU" sz="1800" b="1" dirty="0">
              <a:solidFill>
                <a:srgbClr val="002060"/>
              </a:solidFill>
            </a:endParaRPr>
          </a:p>
          <a:p>
            <a:pPr marL="114300" indent="0" fontAlgn="base">
              <a:buNone/>
            </a:pPr>
            <a:r>
              <a:rPr lang="ru-RU" sz="1800" b="1" dirty="0">
                <a:solidFill>
                  <a:srgbClr val="002060"/>
                </a:solidFill>
              </a:rPr>
              <a:t>Правильно составленные документы для поступления в университет за границей </a:t>
            </a:r>
            <a:r>
              <a:rPr lang="en-US" sz="1800" b="1" dirty="0" smtClean="0">
                <a:solidFill>
                  <a:srgbClr val="002060"/>
                </a:solidFill>
              </a:rPr>
              <a:t>- </a:t>
            </a:r>
            <a:r>
              <a:rPr lang="ru-RU" sz="1800" b="1" dirty="0" smtClean="0">
                <a:solidFill>
                  <a:srgbClr val="002060"/>
                </a:solidFill>
              </a:rPr>
              <a:t>залог успеха. </a:t>
            </a:r>
          </a:p>
          <a:p>
            <a:pPr marL="114300" indent="0" fontAlgn="base">
              <a:buNone/>
            </a:pPr>
            <a:r>
              <a:rPr lang="ru-RU" sz="1800" b="1" dirty="0" smtClean="0">
                <a:solidFill>
                  <a:srgbClr val="002060"/>
                </a:solidFill>
              </a:rPr>
              <a:t>Как </a:t>
            </a:r>
            <a:r>
              <a:rPr lang="ru-RU" sz="1800" b="1" dirty="0">
                <a:solidFill>
                  <a:srgbClr val="002060"/>
                </a:solidFill>
              </a:rPr>
              <a:t>правильно написать мотивационное </a:t>
            </a:r>
            <a:r>
              <a:rPr lang="ru-RU" sz="1800" b="1" dirty="0" smtClean="0">
                <a:solidFill>
                  <a:srgbClr val="002060"/>
                </a:solidFill>
              </a:rPr>
              <a:t>эссе?</a:t>
            </a:r>
          </a:p>
          <a:p>
            <a:pPr marL="114300" indent="0" fontAlgn="base">
              <a:buNone/>
            </a:pPr>
            <a:endParaRPr lang="ru-RU" sz="1800" b="1" dirty="0" smtClean="0">
              <a:solidFill>
                <a:srgbClr val="002060"/>
              </a:solidFill>
            </a:endParaRPr>
          </a:p>
          <a:p>
            <a:pPr marL="114300" indent="0" fontAlgn="base">
              <a:buNone/>
            </a:pPr>
            <a:r>
              <a:rPr lang="ru-RU" sz="1800" b="1" u="sng" dirty="0" smtClean="0">
                <a:solidFill>
                  <a:srgbClr val="002060"/>
                </a:solidFill>
              </a:rPr>
              <a:t>1</a:t>
            </a:r>
            <a:r>
              <a:rPr lang="ru-RU" sz="1800" b="1" u="sng" dirty="0">
                <a:solidFill>
                  <a:srgbClr val="002060"/>
                </a:solidFill>
              </a:rPr>
              <a:t>. Подготовительный этап</a:t>
            </a:r>
          </a:p>
          <a:p>
            <a:pPr marL="114300" indent="0" fontAlgn="base">
              <a:buNone/>
            </a:pPr>
            <a:r>
              <a:rPr lang="ru-RU" sz="1800" b="1" dirty="0">
                <a:solidFill>
                  <a:srgbClr val="002060"/>
                </a:solidFill>
              </a:rPr>
              <a:t>Прежде чем писать эссе, обдумайте содержание. Попробуйте составить список вопросов, на которые надо будет ответить в процессе написания эссе:</a:t>
            </a:r>
          </a:p>
          <a:p>
            <a:pPr marL="114300" indent="0" fontAlgn="base">
              <a:buNone/>
            </a:pPr>
            <a:endParaRPr lang="ru-RU" sz="1800" b="1" dirty="0">
              <a:solidFill>
                <a:srgbClr val="002060"/>
              </a:solidFill>
            </a:endParaRPr>
          </a:p>
          <a:p>
            <a:pPr marL="114300" indent="0">
              <a:buNone/>
            </a:pPr>
            <a:endParaRPr lang="ru-RU" sz="1800" b="1" dirty="0">
              <a:solidFill>
                <a:srgbClr val="002060"/>
              </a:solidFill>
            </a:endParaRPr>
          </a:p>
        </p:txBody>
      </p:sp>
    </p:spTree>
    <p:extLst>
      <p:ext uri="{BB962C8B-B14F-4D97-AF65-F5344CB8AC3E}">
        <p14:creationId xmlns:p14="http://schemas.microsoft.com/office/powerpoint/2010/main" val="645490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600" b="1" dirty="0" smtClean="0">
                <a:solidFill>
                  <a:srgbClr val="002060"/>
                </a:solidFill>
              </a:rPr>
              <a:t/>
            </a:r>
            <a:br>
              <a:rPr lang="ru-RU" sz="3600" b="1" dirty="0" smtClean="0">
                <a:solidFill>
                  <a:srgbClr val="002060"/>
                </a:solidFill>
              </a:rPr>
            </a:br>
            <a:r>
              <a:rPr lang="ru-RU" sz="3100" b="1" dirty="0" smtClean="0">
                <a:solidFill>
                  <a:srgbClr val="002060"/>
                </a:solidFill>
              </a:rPr>
              <a:t>Мотивационное  и </a:t>
            </a:r>
            <a:r>
              <a:rPr lang="ru-RU" sz="3100" b="1" smtClean="0">
                <a:solidFill>
                  <a:srgbClr val="002060"/>
                </a:solidFill>
              </a:rPr>
              <a:t>сопроводительное </a:t>
            </a:r>
            <a:r>
              <a:rPr lang="ru-RU" sz="3100" b="1" smtClean="0">
                <a:solidFill>
                  <a:srgbClr val="002060"/>
                </a:solidFill>
              </a:rPr>
              <a:t>письма </a:t>
            </a:r>
            <a:r>
              <a:rPr lang="ru-RU" sz="3100" b="1" dirty="0">
                <a:solidFill>
                  <a:srgbClr val="002060"/>
                </a:solidFill>
              </a:rPr>
              <a:t/>
            </a:r>
            <a:br>
              <a:rPr lang="ru-RU" sz="3100" b="1" dirty="0">
                <a:solidFill>
                  <a:srgbClr val="002060"/>
                </a:solidFill>
              </a:rPr>
            </a:br>
            <a:r>
              <a:rPr lang="ru-RU" sz="2200" b="1" dirty="0">
                <a:solidFill>
                  <a:srgbClr val="002060"/>
                </a:solidFill>
              </a:rPr>
              <a:t>Основные принципы и правила</a:t>
            </a:r>
            <a:br>
              <a:rPr lang="ru-RU" sz="2200" b="1" dirty="0">
                <a:solidFill>
                  <a:srgbClr val="002060"/>
                </a:solidFill>
              </a:rPr>
            </a:br>
            <a:r>
              <a:rPr lang="ru-RU" sz="3200" b="1" dirty="0">
                <a:solidFill>
                  <a:srgbClr val="002060"/>
                </a:solidFill>
              </a:rPr>
              <a:t> </a:t>
            </a:r>
            <a:r>
              <a:rPr lang="ru-RU" sz="1800" b="1" i="1" dirty="0" err="1">
                <a:solidFill>
                  <a:srgbClr val="002060"/>
                </a:solidFill>
              </a:rPr>
              <a:t>ниу</a:t>
            </a:r>
            <a:r>
              <a:rPr lang="ru-RU" sz="1800" b="1" i="1" dirty="0">
                <a:solidFill>
                  <a:srgbClr val="002060"/>
                </a:solidFill>
              </a:rPr>
              <a:t>  </a:t>
            </a:r>
            <a:r>
              <a:rPr lang="ru-RU" sz="1800" b="1" i="1" dirty="0" err="1">
                <a:solidFill>
                  <a:srgbClr val="002060"/>
                </a:solidFill>
              </a:rPr>
              <a:t>вшэ</a:t>
            </a:r>
            <a:r>
              <a:rPr lang="ru-RU" sz="1800" b="1" i="1" dirty="0">
                <a:solidFill>
                  <a:srgbClr val="002060"/>
                </a:solidFill>
              </a:rPr>
              <a:t>,   21.02.17</a:t>
            </a:r>
            <a:r>
              <a:rPr lang="ru-RU" sz="1800" b="1" i="1" dirty="0">
                <a:solidFill>
                  <a:srgbClr val="002060"/>
                </a:solidFill>
                <a:effectLst>
                  <a:outerShdw blurRad="38100" dist="38100" dir="2700000" algn="tl">
                    <a:srgbClr val="000000"/>
                  </a:outerShdw>
                </a:effectLst>
              </a:rPr>
              <a:t/>
            </a:r>
            <a:br>
              <a:rPr lang="ru-RU" sz="1800" b="1" i="1" dirty="0">
                <a:solidFill>
                  <a:srgbClr val="002060"/>
                </a:solidFill>
                <a:effectLst>
                  <a:outerShdw blurRad="38100" dist="38100" dir="2700000" algn="tl">
                    <a:srgbClr val="000000"/>
                  </a:outerShdw>
                </a:effectLst>
              </a:rPr>
            </a:br>
            <a:endParaRPr lang="ru-RU" sz="1800" dirty="0"/>
          </a:p>
        </p:txBody>
      </p:sp>
      <p:sp>
        <p:nvSpPr>
          <p:cNvPr id="3" name="Объект 2"/>
          <p:cNvSpPr>
            <a:spLocks noGrp="1"/>
          </p:cNvSpPr>
          <p:nvPr>
            <p:ph idx="1"/>
          </p:nvPr>
        </p:nvSpPr>
        <p:spPr/>
        <p:txBody>
          <a:bodyPr>
            <a:normAutofit/>
          </a:bodyPr>
          <a:lstStyle/>
          <a:p>
            <a:pPr marL="114300" indent="0">
              <a:buNone/>
            </a:pPr>
            <a:endParaRPr lang="ru-RU" sz="2000" dirty="0" smtClean="0"/>
          </a:p>
          <a:p>
            <a:pPr marL="114300" indent="0">
              <a:buNone/>
            </a:pPr>
            <a:r>
              <a:rPr lang="ru-RU" sz="2000" b="1" dirty="0" smtClean="0">
                <a:solidFill>
                  <a:srgbClr val="002060"/>
                </a:solidFill>
              </a:rPr>
              <a:t>Мотивационное письмо  на  работу</a:t>
            </a:r>
          </a:p>
          <a:p>
            <a:pPr marL="114300" indent="0">
              <a:buNone/>
            </a:pPr>
            <a:endParaRPr lang="ru-RU" sz="2000" b="1" dirty="0" smtClean="0">
              <a:solidFill>
                <a:srgbClr val="002060"/>
              </a:solidFill>
            </a:endParaRPr>
          </a:p>
          <a:p>
            <a:pPr marL="114300" indent="0">
              <a:buNone/>
            </a:pPr>
            <a:r>
              <a:rPr lang="ru-RU" sz="2000" b="1" dirty="0" smtClean="0">
                <a:solidFill>
                  <a:srgbClr val="002060"/>
                </a:solidFill>
              </a:rPr>
              <a:t>Мотивационное  письмо (эссе)  в иностранный ВУЗ</a:t>
            </a:r>
            <a:endParaRPr lang="ru-RU" sz="2000" b="1" dirty="0">
              <a:solidFill>
                <a:srgbClr val="002060"/>
              </a:solidFill>
            </a:endParaRPr>
          </a:p>
        </p:txBody>
      </p:sp>
    </p:spTree>
    <p:extLst>
      <p:ext uri="{BB962C8B-B14F-4D97-AF65-F5344CB8AC3E}">
        <p14:creationId xmlns:p14="http://schemas.microsoft.com/office/powerpoint/2010/main" val="3348801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400" b="1" dirty="0">
                <a:solidFill>
                  <a:srgbClr val="002060"/>
                </a:solidFill>
              </a:rPr>
              <a:t>Мотивационное эссе для поступления в </a:t>
            </a:r>
            <a:r>
              <a:rPr lang="ru-RU" sz="2400" b="1" dirty="0" smtClean="0">
                <a:solidFill>
                  <a:srgbClr val="002060"/>
                </a:solidFill>
              </a:rPr>
              <a:t>вуз 1.</a:t>
            </a:r>
            <a:r>
              <a:rPr lang="ru-RU" sz="2000" b="1" dirty="0" smtClean="0">
                <a:solidFill>
                  <a:srgbClr val="002060"/>
                </a:solidFill>
              </a:rPr>
              <a:t>подготовительный этап</a:t>
            </a:r>
            <a:r>
              <a:rPr lang="ru-RU" sz="2400" b="1" dirty="0">
                <a:solidFill>
                  <a:srgbClr val="002060"/>
                </a:solidFill>
              </a:rPr>
              <a:t/>
            </a:r>
            <a:br>
              <a:rPr lang="ru-RU" sz="2400" b="1" dirty="0">
                <a:solidFill>
                  <a:srgbClr val="002060"/>
                </a:solidFill>
              </a:rPr>
            </a:br>
            <a:endParaRPr lang="ru-RU" sz="2400" b="1" dirty="0">
              <a:solidFill>
                <a:srgbClr val="002060"/>
              </a:solidFill>
            </a:endParaRPr>
          </a:p>
        </p:txBody>
      </p:sp>
      <p:sp>
        <p:nvSpPr>
          <p:cNvPr id="3" name="Объект 2"/>
          <p:cNvSpPr>
            <a:spLocks noGrp="1"/>
          </p:cNvSpPr>
          <p:nvPr>
            <p:ph idx="1"/>
          </p:nvPr>
        </p:nvSpPr>
        <p:spPr/>
        <p:txBody>
          <a:bodyPr>
            <a:normAutofit/>
          </a:bodyPr>
          <a:lstStyle/>
          <a:p>
            <a:pPr lvl="0" fontAlgn="base"/>
            <a:r>
              <a:rPr lang="ru-RU" sz="1600" b="1" dirty="0">
                <a:solidFill>
                  <a:srgbClr val="002060"/>
                </a:solidFill>
              </a:rPr>
              <a:t>Кто вы? Что для вас важно? О чем говорят достигнутые вами результаты во время учебы или других видов деятельности? Подтвердите конкретными примерами. </a:t>
            </a:r>
            <a:r>
              <a:rPr lang="ru-RU" sz="1600" b="1" dirty="0" smtClean="0">
                <a:solidFill>
                  <a:srgbClr val="002060"/>
                </a:solidFill>
              </a:rPr>
              <a:t>                                                                                         Не </a:t>
            </a:r>
            <a:r>
              <a:rPr lang="ru-RU" sz="1600" b="1" dirty="0">
                <a:solidFill>
                  <a:srgbClr val="002060"/>
                </a:solidFill>
              </a:rPr>
              <a:t>пишите просто: «Я </a:t>
            </a:r>
            <a:r>
              <a:rPr lang="ru-RU" sz="1600" b="1" dirty="0" smtClean="0">
                <a:solidFill>
                  <a:srgbClr val="002060"/>
                </a:solidFill>
              </a:rPr>
              <a:t>умный, я целеустремленный». </a:t>
            </a:r>
            <a:r>
              <a:rPr lang="ru-RU" sz="1600" b="1" dirty="0">
                <a:solidFill>
                  <a:srgbClr val="002060"/>
                </a:solidFill>
              </a:rPr>
              <a:t>Расскажите, как вам удалось решить сложную проблему. </a:t>
            </a:r>
            <a:r>
              <a:rPr lang="ru-RU" sz="1600" b="1" dirty="0" smtClean="0">
                <a:solidFill>
                  <a:srgbClr val="002060"/>
                </a:solidFill>
              </a:rPr>
              <a:t> </a:t>
            </a:r>
            <a:r>
              <a:rPr lang="ru-RU" sz="1600" b="1" dirty="0">
                <a:solidFill>
                  <a:srgbClr val="002060"/>
                </a:solidFill>
              </a:rPr>
              <a:t>Опишите цель, которую вы поставили и достигли. </a:t>
            </a:r>
            <a:endParaRPr lang="ru-RU" sz="1600" b="1" dirty="0" smtClean="0">
              <a:solidFill>
                <a:srgbClr val="002060"/>
              </a:solidFill>
            </a:endParaRPr>
          </a:p>
          <a:p>
            <a:pPr lvl="0" fontAlgn="base"/>
            <a:endParaRPr lang="ru-RU" sz="1600" b="1" dirty="0">
              <a:solidFill>
                <a:srgbClr val="002060"/>
              </a:solidFill>
            </a:endParaRPr>
          </a:p>
          <a:p>
            <a:pPr lvl="0" fontAlgn="base"/>
            <a:r>
              <a:rPr lang="ru-RU" sz="1600" b="1" dirty="0">
                <a:solidFill>
                  <a:srgbClr val="002060"/>
                </a:solidFill>
              </a:rPr>
              <a:t>Почему вы выбрали именно эту область знаний? Что вас в ней привлекает? </a:t>
            </a:r>
            <a:r>
              <a:rPr lang="ru-RU" sz="1600" b="1" dirty="0" smtClean="0">
                <a:solidFill>
                  <a:srgbClr val="002060"/>
                </a:solidFill>
              </a:rPr>
              <a:t>                                                                                                           Почему </a:t>
            </a:r>
            <a:r>
              <a:rPr lang="ru-RU" sz="1600" b="1" dirty="0">
                <a:solidFill>
                  <a:srgbClr val="002060"/>
                </a:solidFill>
              </a:rPr>
              <a:t>вы хотите посвятить свою жизнь именно этой профессии? Не говорите просто: «Химия – мой любимый предмет». Расскажите, какое впечатление произвели на вас первые самостоятельные эксперименты или как вас увлекли конкретная идея или феномен.</a:t>
            </a:r>
          </a:p>
          <a:p>
            <a:pPr marL="114300" indent="0">
              <a:buNone/>
            </a:pPr>
            <a:endParaRPr lang="ru-RU" sz="1600" b="1" dirty="0">
              <a:solidFill>
                <a:srgbClr val="002060"/>
              </a:solidFill>
            </a:endParaRPr>
          </a:p>
        </p:txBody>
      </p:sp>
    </p:spTree>
    <p:extLst>
      <p:ext uri="{BB962C8B-B14F-4D97-AF65-F5344CB8AC3E}">
        <p14:creationId xmlns:p14="http://schemas.microsoft.com/office/powerpoint/2010/main" val="4018596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b="1" dirty="0">
                <a:solidFill>
                  <a:srgbClr val="002060"/>
                </a:solidFill>
              </a:rPr>
              <a:t>Мотивационное эссе для поступления в вуз </a:t>
            </a:r>
            <a:r>
              <a:rPr lang="ru-RU" sz="2000" b="1" dirty="0">
                <a:solidFill>
                  <a:srgbClr val="002060"/>
                </a:solidFill>
              </a:rPr>
              <a:t>1.</a:t>
            </a:r>
            <a:r>
              <a:rPr lang="ru-RU" sz="1800" b="1" dirty="0">
                <a:solidFill>
                  <a:srgbClr val="002060"/>
                </a:solidFill>
              </a:rPr>
              <a:t>подготовительный этап</a:t>
            </a:r>
            <a:r>
              <a:rPr lang="ru-RU" sz="2000" b="1" dirty="0">
                <a:solidFill>
                  <a:srgbClr val="002060"/>
                </a:solidFill>
              </a:rPr>
              <a:t/>
            </a:r>
            <a:br>
              <a:rPr lang="ru-RU" sz="2000" b="1" dirty="0">
                <a:solidFill>
                  <a:srgbClr val="002060"/>
                </a:solidFill>
              </a:rPr>
            </a:br>
            <a:endParaRPr lang="ru-RU" sz="2000" dirty="0"/>
          </a:p>
        </p:txBody>
      </p:sp>
      <p:sp>
        <p:nvSpPr>
          <p:cNvPr id="3" name="Объект 2"/>
          <p:cNvSpPr>
            <a:spLocks noGrp="1"/>
          </p:cNvSpPr>
          <p:nvPr>
            <p:ph idx="1"/>
          </p:nvPr>
        </p:nvSpPr>
        <p:spPr/>
        <p:txBody>
          <a:bodyPr>
            <a:normAutofit/>
          </a:bodyPr>
          <a:lstStyle/>
          <a:p>
            <a:pPr lvl="0" fontAlgn="base"/>
            <a:r>
              <a:rPr lang="ru-RU" sz="1600" b="1" dirty="0">
                <a:solidFill>
                  <a:srgbClr val="002060"/>
                </a:solidFill>
              </a:rPr>
              <a:t>Почему вы выбрали именно этот университет? Узнайте как можно больше об университете. Определите, что именно делает данный университет особенным? Не говорите просто: «Университет </a:t>
            </a:r>
            <a:r>
              <a:rPr lang="ru-RU" sz="1600" b="1" dirty="0" err="1">
                <a:solidFill>
                  <a:srgbClr val="002060"/>
                </a:solidFill>
              </a:rPr>
              <a:t>Дюк</a:t>
            </a:r>
            <a:r>
              <a:rPr lang="ru-RU" sz="1600" b="1" dirty="0">
                <a:solidFill>
                  <a:srgbClr val="002060"/>
                </a:solidFill>
              </a:rPr>
              <a:t> – прекрасное место». </a:t>
            </a:r>
            <a:endParaRPr lang="ru-RU" sz="1600" b="1" dirty="0" smtClean="0">
              <a:solidFill>
                <a:srgbClr val="002060"/>
              </a:solidFill>
            </a:endParaRPr>
          </a:p>
          <a:p>
            <a:pPr lvl="0" fontAlgn="base"/>
            <a:endParaRPr lang="ru-RU" sz="1600" b="1" dirty="0" smtClean="0">
              <a:solidFill>
                <a:srgbClr val="002060"/>
              </a:solidFill>
            </a:endParaRPr>
          </a:p>
          <a:p>
            <a:pPr lvl="0" fontAlgn="base"/>
            <a:r>
              <a:rPr lang="ru-RU" sz="1600" b="1" dirty="0" smtClean="0">
                <a:solidFill>
                  <a:srgbClr val="002060"/>
                </a:solidFill>
              </a:rPr>
              <a:t>Напишите</a:t>
            </a:r>
            <a:r>
              <a:rPr lang="ru-RU" sz="1600" b="1" dirty="0">
                <a:solidFill>
                  <a:srgbClr val="002060"/>
                </a:solidFill>
              </a:rPr>
              <a:t>, какие академически сильные стороны вас привлекают, назовите профессора, занимающегося там исследованиями в вашей области, или исследовательский центр, работающий в этой области знаний. </a:t>
            </a:r>
            <a:r>
              <a:rPr lang="ru-RU" sz="1600" b="1" dirty="0" smtClean="0">
                <a:solidFill>
                  <a:srgbClr val="002060"/>
                </a:solidFill>
              </a:rPr>
              <a:t>Укажите на </a:t>
            </a:r>
            <a:r>
              <a:rPr lang="ru-RU" sz="1600" b="1" dirty="0">
                <a:solidFill>
                  <a:srgbClr val="002060"/>
                </a:solidFill>
              </a:rPr>
              <a:t>уникальность университета</a:t>
            </a:r>
            <a:r>
              <a:rPr lang="ru-RU" sz="1600" b="1" dirty="0" smtClean="0">
                <a:solidFill>
                  <a:srgbClr val="002060"/>
                </a:solidFill>
              </a:rPr>
              <a:t>.</a:t>
            </a:r>
          </a:p>
          <a:p>
            <a:pPr lvl="0" fontAlgn="base"/>
            <a:endParaRPr lang="ru-RU" sz="1600" b="1" dirty="0">
              <a:solidFill>
                <a:srgbClr val="002060"/>
              </a:solidFill>
            </a:endParaRPr>
          </a:p>
          <a:p>
            <a:pPr lvl="0" fontAlgn="base"/>
            <a:r>
              <a:rPr lang="ru-RU" sz="1600" b="1" dirty="0">
                <a:solidFill>
                  <a:srgbClr val="002060"/>
                </a:solidFill>
              </a:rPr>
              <a:t>Каковы ваши профессиональные цели? Не говорите просто: «Моя цель – получить степень </a:t>
            </a:r>
            <a:r>
              <a:rPr lang="ru-RU" sz="1600" b="1" dirty="0" smtClean="0">
                <a:solidFill>
                  <a:srgbClr val="002060"/>
                </a:solidFill>
              </a:rPr>
              <a:t> </a:t>
            </a:r>
            <a:r>
              <a:rPr lang="ru-RU" sz="1600" b="1" dirty="0">
                <a:solidFill>
                  <a:srgbClr val="002060"/>
                </a:solidFill>
              </a:rPr>
              <a:t>университета </a:t>
            </a:r>
            <a:r>
              <a:rPr lang="ru-RU" sz="1600" b="1" dirty="0" err="1">
                <a:solidFill>
                  <a:srgbClr val="002060"/>
                </a:solidFill>
              </a:rPr>
              <a:t>Дюка</a:t>
            </a:r>
            <a:r>
              <a:rPr lang="ru-RU" sz="1600" b="1" dirty="0">
                <a:solidFill>
                  <a:srgbClr val="002060"/>
                </a:solidFill>
              </a:rPr>
              <a:t>». Продемонстрируйте, как образование, которое вы хотите получить, соответствует логике вашего личного и профессионального развития.  </a:t>
            </a:r>
            <a:r>
              <a:rPr lang="ru-RU" sz="1600" b="1" dirty="0" smtClean="0">
                <a:solidFill>
                  <a:srgbClr val="002060"/>
                </a:solidFill>
              </a:rPr>
              <a:t>Покажите, что </a:t>
            </a:r>
            <a:r>
              <a:rPr lang="ru-RU" sz="1600" b="1" dirty="0">
                <a:solidFill>
                  <a:srgbClr val="002060"/>
                </a:solidFill>
              </a:rPr>
              <a:t>обучение будет продолжением того, что вы уже начали, и поможет достижению поставленных вами целей.</a:t>
            </a:r>
          </a:p>
          <a:p>
            <a:pPr marL="114300" indent="0">
              <a:buNone/>
            </a:pPr>
            <a:endParaRPr lang="ru-RU" sz="1600" dirty="0"/>
          </a:p>
        </p:txBody>
      </p:sp>
    </p:spTree>
    <p:extLst>
      <p:ext uri="{BB962C8B-B14F-4D97-AF65-F5344CB8AC3E}">
        <p14:creationId xmlns:p14="http://schemas.microsoft.com/office/powerpoint/2010/main" val="20041103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b="1" dirty="0">
                <a:solidFill>
                  <a:srgbClr val="002060"/>
                </a:solidFill>
              </a:rPr>
              <a:t>Мотивационное эссе для поступления в вуз  </a:t>
            </a:r>
            <a:r>
              <a:rPr lang="ru-RU" sz="2200" b="1" dirty="0" smtClean="0">
                <a:solidFill>
                  <a:srgbClr val="002060"/>
                </a:solidFill>
              </a:rPr>
              <a:t>  </a:t>
            </a:r>
            <a:r>
              <a:rPr lang="ru-RU" sz="1800" b="1" dirty="0" smtClean="0">
                <a:solidFill>
                  <a:srgbClr val="002060"/>
                </a:solidFill>
              </a:rPr>
              <a:t>2.написание эссе</a:t>
            </a:r>
            <a:r>
              <a:rPr lang="ru-RU" sz="1800" b="1" dirty="0">
                <a:solidFill>
                  <a:srgbClr val="002060"/>
                </a:solidFill>
              </a:rPr>
              <a:t/>
            </a:r>
            <a:br>
              <a:rPr lang="ru-RU" sz="1800" b="1" dirty="0">
                <a:solidFill>
                  <a:srgbClr val="002060"/>
                </a:solidFill>
              </a:rPr>
            </a:br>
            <a:endParaRPr lang="ru-RU" sz="1800" b="1" dirty="0">
              <a:solidFill>
                <a:srgbClr val="002060"/>
              </a:solidFill>
            </a:endParaRPr>
          </a:p>
        </p:txBody>
      </p:sp>
      <p:sp>
        <p:nvSpPr>
          <p:cNvPr id="3" name="Объект 2"/>
          <p:cNvSpPr>
            <a:spLocks noGrp="1"/>
          </p:cNvSpPr>
          <p:nvPr>
            <p:ph idx="1"/>
          </p:nvPr>
        </p:nvSpPr>
        <p:spPr/>
        <p:txBody>
          <a:bodyPr>
            <a:normAutofit/>
          </a:bodyPr>
          <a:lstStyle/>
          <a:p>
            <a:pPr marL="114300" lvl="0" indent="0" fontAlgn="base">
              <a:buNone/>
            </a:pPr>
            <a:r>
              <a:rPr lang="ru-RU" sz="1600" b="1" dirty="0">
                <a:solidFill>
                  <a:srgbClr val="002060"/>
                </a:solidFill>
              </a:rPr>
              <a:t>Начните с записи ваших ответов на предварительные </a:t>
            </a:r>
            <a:r>
              <a:rPr lang="ru-RU" sz="1600" b="1" dirty="0" smtClean="0">
                <a:solidFill>
                  <a:srgbClr val="002060"/>
                </a:solidFill>
              </a:rPr>
              <a:t>вопросы.</a:t>
            </a:r>
          </a:p>
          <a:p>
            <a:pPr marL="114300" lvl="0" indent="0" fontAlgn="base">
              <a:buNone/>
            </a:pPr>
            <a:r>
              <a:rPr lang="ru-RU" sz="1600" b="1" dirty="0" smtClean="0">
                <a:solidFill>
                  <a:srgbClr val="002060"/>
                </a:solidFill>
              </a:rPr>
              <a:t>Организуйте свои идеи: напишите план, например: </a:t>
            </a:r>
            <a:br>
              <a:rPr lang="ru-RU" sz="1600" b="1" dirty="0" smtClean="0">
                <a:solidFill>
                  <a:srgbClr val="002060"/>
                </a:solidFill>
              </a:rPr>
            </a:br>
            <a:r>
              <a:rPr lang="ru-RU" sz="1600" b="1" dirty="0" smtClean="0">
                <a:solidFill>
                  <a:srgbClr val="002060"/>
                </a:solidFill>
              </a:rPr>
              <a:t> </a:t>
            </a:r>
            <a:r>
              <a:rPr lang="ru-RU" sz="1600" b="1" u="sng" dirty="0" smtClean="0">
                <a:solidFill>
                  <a:srgbClr val="002060"/>
                </a:solidFill>
              </a:rPr>
              <a:t/>
            </a:r>
            <a:br>
              <a:rPr lang="ru-RU" sz="1600" b="1" u="sng" dirty="0" smtClean="0">
                <a:solidFill>
                  <a:srgbClr val="002060"/>
                </a:solidFill>
              </a:rPr>
            </a:br>
            <a:r>
              <a:rPr lang="ru-RU" sz="1800" b="1" u="sng" dirty="0" smtClean="0">
                <a:solidFill>
                  <a:srgbClr val="002060"/>
                </a:solidFill>
              </a:rPr>
              <a:t>Вступление </a:t>
            </a:r>
            <a:r>
              <a:rPr lang="ru-RU" sz="1800" b="1" dirty="0" smtClean="0">
                <a:solidFill>
                  <a:srgbClr val="002060"/>
                </a:solidFill>
              </a:rPr>
              <a:t/>
            </a:r>
            <a:br>
              <a:rPr lang="ru-RU" sz="1800" b="1" dirty="0" smtClean="0">
                <a:solidFill>
                  <a:srgbClr val="002060"/>
                </a:solidFill>
              </a:rPr>
            </a:br>
            <a:r>
              <a:rPr lang="ru-RU" sz="1600" b="1" dirty="0" smtClean="0">
                <a:solidFill>
                  <a:srgbClr val="002060"/>
                </a:solidFill>
              </a:rPr>
              <a:t/>
            </a:r>
            <a:br>
              <a:rPr lang="ru-RU" sz="1600" b="1" dirty="0" smtClean="0">
                <a:solidFill>
                  <a:srgbClr val="002060"/>
                </a:solidFill>
              </a:rPr>
            </a:br>
            <a:r>
              <a:rPr lang="ru-RU" sz="1600" b="1" dirty="0" smtClean="0">
                <a:solidFill>
                  <a:srgbClr val="002060"/>
                </a:solidFill>
              </a:rPr>
              <a:t>Привлеките внимание читателя чем-то захватывающим. Сформулируйте главную идею уже в начале эссе.</a:t>
            </a:r>
            <a:br>
              <a:rPr lang="ru-RU" sz="1600" b="1" dirty="0" smtClean="0">
                <a:solidFill>
                  <a:srgbClr val="002060"/>
                </a:solidFill>
              </a:rPr>
            </a:br>
            <a:r>
              <a:rPr lang="ru-RU" sz="1600" b="1" dirty="0" smtClean="0">
                <a:solidFill>
                  <a:srgbClr val="002060"/>
                </a:solidFill>
              </a:rPr>
              <a:t/>
            </a:r>
            <a:br>
              <a:rPr lang="ru-RU" sz="1600" b="1" dirty="0" smtClean="0">
                <a:solidFill>
                  <a:srgbClr val="002060"/>
                </a:solidFill>
              </a:rPr>
            </a:br>
            <a:r>
              <a:rPr lang="ru-RU" sz="1800" b="1" u="sng" dirty="0" smtClean="0">
                <a:solidFill>
                  <a:srgbClr val="002060"/>
                </a:solidFill>
              </a:rPr>
              <a:t>Главная часть</a:t>
            </a:r>
            <a:r>
              <a:rPr lang="ru-RU" sz="1600" b="1" dirty="0" smtClean="0">
                <a:solidFill>
                  <a:srgbClr val="002060"/>
                </a:solidFill>
              </a:rPr>
              <a:t/>
            </a:r>
            <a:br>
              <a:rPr lang="ru-RU" sz="1600" b="1" dirty="0" smtClean="0">
                <a:solidFill>
                  <a:srgbClr val="002060"/>
                </a:solidFill>
              </a:rPr>
            </a:br>
            <a:r>
              <a:rPr lang="ru-RU" sz="1600" b="1" dirty="0" smtClean="0">
                <a:solidFill>
                  <a:srgbClr val="002060"/>
                </a:solidFill>
              </a:rPr>
              <a:t/>
            </a:r>
            <a:br>
              <a:rPr lang="ru-RU" sz="1600" b="1" dirty="0" smtClean="0">
                <a:solidFill>
                  <a:srgbClr val="002060"/>
                </a:solidFill>
              </a:rPr>
            </a:br>
            <a:r>
              <a:rPr lang="ru-RU" sz="1600" b="1" dirty="0" smtClean="0">
                <a:solidFill>
                  <a:srgbClr val="002060"/>
                </a:solidFill>
              </a:rPr>
              <a:t>Приведите доказательства в поддержку вашей главной идеи. Если уместно, приведите конкретные примеры из вашей жизни, учебы, работы. Вы можете написать о своей семье, своей стране, о ком-либо, кем вы восхищаетесь.</a:t>
            </a:r>
            <a:br>
              <a:rPr lang="ru-RU" sz="1600" b="1" dirty="0" smtClean="0">
                <a:solidFill>
                  <a:srgbClr val="002060"/>
                </a:solidFill>
              </a:rPr>
            </a:br>
            <a:r>
              <a:rPr lang="ru-RU" sz="1600" b="1" dirty="0" smtClean="0">
                <a:solidFill>
                  <a:srgbClr val="002060"/>
                </a:solidFill>
              </a:rPr>
              <a:t/>
            </a:r>
            <a:br>
              <a:rPr lang="ru-RU" sz="1600" b="1" dirty="0" smtClean="0">
                <a:solidFill>
                  <a:srgbClr val="002060"/>
                </a:solidFill>
              </a:rPr>
            </a:br>
            <a:endParaRPr lang="ru-RU" sz="1600" b="1" dirty="0">
              <a:solidFill>
                <a:srgbClr val="002060"/>
              </a:solidFill>
            </a:endParaRPr>
          </a:p>
        </p:txBody>
      </p:sp>
    </p:spTree>
    <p:extLst>
      <p:ext uri="{BB962C8B-B14F-4D97-AF65-F5344CB8AC3E}">
        <p14:creationId xmlns:p14="http://schemas.microsoft.com/office/powerpoint/2010/main" val="32797302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200" b="1" dirty="0">
                <a:solidFill>
                  <a:srgbClr val="002060"/>
                </a:solidFill>
              </a:rPr>
              <a:t>Мотивационное </a:t>
            </a:r>
            <a:r>
              <a:rPr lang="ru-RU" sz="2200" b="1" dirty="0" smtClean="0">
                <a:solidFill>
                  <a:srgbClr val="002060"/>
                </a:solidFill>
              </a:rPr>
              <a:t> эссе  для  поступления </a:t>
            </a:r>
            <a:r>
              <a:rPr lang="ru-RU" sz="2200" b="1" dirty="0">
                <a:solidFill>
                  <a:srgbClr val="002060"/>
                </a:solidFill>
              </a:rPr>
              <a:t>в </a:t>
            </a:r>
            <a:r>
              <a:rPr lang="ru-RU" sz="2200" b="1" dirty="0" smtClean="0">
                <a:solidFill>
                  <a:srgbClr val="002060"/>
                </a:solidFill>
              </a:rPr>
              <a:t> вуз    </a:t>
            </a:r>
            <a:r>
              <a:rPr lang="ru-RU" sz="1800" b="1" dirty="0">
                <a:solidFill>
                  <a:srgbClr val="002060"/>
                </a:solidFill>
              </a:rPr>
              <a:t>2.написание эссе</a:t>
            </a:r>
            <a:endParaRPr lang="ru-RU" sz="1800" dirty="0"/>
          </a:p>
        </p:txBody>
      </p:sp>
      <p:sp>
        <p:nvSpPr>
          <p:cNvPr id="3" name="Объект 2"/>
          <p:cNvSpPr>
            <a:spLocks noGrp="1"/>
          </p:cNvSpPr>
          <p:nvPr>
            <p:ph idx="1"/>
          </p:nvPr>
        </p:nvSpPr>
        <p:spPr/>
        <p:txBody>
          <a:bodyPr>
            <a:normAutofit/>
          </a:bodyPr>
          <a:lstStyle/>
          <a:p>
            <a:pPr marL="114300" lvl="0" indent="0" fontAlgn="base">
              <a:buNone/>
            </a:pPr>
            <a:r>
              <a:rPr lang="ru-RU" sz="1800" b="1" u="sng" dirty="0">
                <a:solidFill>
                  <a:srgbClr val="002060"/>
                </a:solidFill>
              </a:rPr>
              <a:t>Заключительный параграф </a:t>
            </a:r>
            <a:r>
              <a:rPr lang="ru-RU" sz="1800" u="sng" dirty="0">
                <a:solidFill>
                  <a:srgbClr val="002060"/>
                </a:solidFill>
              </a:rPr>
              <a:t/>
            </a:r>
            <a:br>
              <a:rPr lang="ru-RU" sz="1800" u="sng" dirty="0">
                <a:solidFill>
                  <a:srgbClr val="002060"/>
                </a:solidFill>
              </a:rPr>
            </a:br>
            <a:r>
              <a:rPr lang="ru-RU" sz="1800" dirty="0">
                <a:solidFill>
                  <a:srgbClr val="002060"/>
                </a:solidFill>
              </a:rPr>
              <a:t> </a:t>
            </a:r>
          </a:p>
          <a:p>
            <a:pPr lvl="0" fontAlgn="base"/>
            <a:r>
              <a:rPr lang="ru-RU" sz="1600" b="1" dirty="0">
                <a:solidFill>
                  <a:srgbClr val="002060"/>
                </a:solidFill>
              </a:rPr>
              <a:t>Повторите и усильте свою главную мысль. Свяжите заключение с началом эссе. Возможно, стоит внести в ваш текст нотку оптимизма</a:t>
            </a:r>
            <a:r>
              <a:rPr lang="ru-RU" sz="1600" b="1" dirty="0" smtClean="0">
                <a:solidFill>
                  <a:srgbClr val="002060"/>
                </a:solidFill>
              </a:rPr>
              <a:t>.</a:t>
            </a:r>
          </a:p>
          <a:p>
            <a:pPr lvl="0" fontAlgn="base"/>
            <a:endParaRPr lang="ru-RU" sz="1600" b="1" dirty="0">
              <a:solidFill>
                <a:srgbClr val="002060"/>
              </a:solidFill>
            </a:endParaRPr>
          </a:p>
          <a:p>
            <a:pPr lvl="0" fontAlgn="base"/>
            <a:r>
              <a:rPr lang="ru-RU" sz="1600" b="1" dirty="0">
                <a:solidFill>
                  <a:srgbClr val="002060"/>
                </a:solidFill>
              </a:rPr>
              <a:t>Найдите убедительный, искренний тон, не очень официальный, но и не совсем разговорный. Ваш стиль отражает Вашу индивидуальность</a:t>
            </a:r>
            <a:r>
              <a:rPr lang="ru-RU" sz="1600" b="1" dirty="0" smtClean="0">
                <a:solidFill>
                  <a:srgbClr val="002060"/>
                </a:solidFill>
              </a:rPr>
              <a:t>.</a:t>
            </a:r>
          </a:p>
          <a:p>
            <a:pPr lvl="0" fontAlgn="base"/>
            <a:endParaRPr lang="ru-RU" sz="1600" b="1" dirty="0">
              <a:solidFill>
                <a:srgbClr val="002060"/>
              </a:solidFill>
            </a:endParaRPr>
          </a:p>
          <a:p>
            <a:pPr lvl="0" fontAlgn="base"/>
            <a:r>
              <a:rPr lang="ru-RU" sz="1600" b="1" dirty="0">
                <a:solidFill>
                  <a:srgbClr val="002060"/>
                </a:solidFill>
              </a:rPr>
              <a:t>Добивайтесь конкретности. Всегда выбирайте не общее, а частное. Не говорите просто: «Я всегда любил философию», - назовите философа, который оказал на вас большое влияние</a:t>
            </a:r>
            <a:r>
              <a:rPr lang="ru-RU" sz="1600" b="1" dirty="0" smtClean="0">
                <a:solidFill>
                  <a:srgbClr val="002060"/>
                </a:solidFill>
              </a:rPr>
              <a:t>.</a:t>
            </a:r>
          </a:p>
          <a:p>
            <a:pPr lvl="0" fontAlgn="base"/>
            <a:endParaRPr lang="ru-RU" sz="1600" b="1" dirty="0">
              <a:solidFill>
                <a:srgbClr val="002060"/>
              </a:solidFill>
            </a:endParaRPr>
          </a:p>
          <a:p>
            <a:pPr lvl="0" fontAlgn="base"/>
            <a:r>
              <a:rPr lang="ru-RU" sz="1600" b="1" dirty="0">
                <a:solidFill>
                  <a:srgbClr val="002060"/>
                </a:solidFill>
              </a:rPr>
              <a:t>Избегайте общих слов и ложных эмоций.</a:t>
            </a:r>
          </a:p>
          <a:p>
            <a:pPr marL="114300" indent="0">
              <a:buNone/>
            </a:pPr>
            <a:endParaRPr lang="ru-RU" sz="1600" b="1" dirty="0">
              <a:solidFill>
                <a:srgbClr val="002060"/>
              </a:solidFill>
            </a:endParaRPr>
          </a:p>
          <a:p>
            <a:pPr marL="114300" indent="0">
              <a:buNone/>
            </a:pPr>
            <a:endParaRPr lang="ru-RU" sz="1600" b="1" dirty="0"/>
          </a:p>
        </p:txBody>
      </p:sp>
    </p:spTree>
    <p:extLst>
      <p:ext uri="{BB962C8B-B14F-4D97-AF65-F5344CB8AC3E}">
        <p14:creationId xmlns:p14="http://schemas.microsoft.com/office/powerpoint/2010/main" val="42432834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solidFill>
                  <a:srgbClr val="002060"/>
                </a:solidFill>
              </a:rPr>
              <a:t>Мотивационное эссе для поступления в вуз    </a:t>
            </a:r>
            <a:r>
              <a:rPr lang="ru-RU" sz="2000" b="1" dirty="0" smtClean="0">
                <a:solidFill>
                  <a:srgbClr val="002060"/>
                </a:solidFill>
              </a:rPr>
              <a:t> </a:t>
            </a:r>
            <a:r>
              <a:rPr lang="ru-RU" sz="1800" b="1" dirty="0" smtClean="0">
                <a:solidFill>
                  <a:srgbClr val="002060"/>
                </a:solidFill>
              </a:rPr>
              <a:t>3.редактирование</a:t>
            </a:r>
            <a:endParaRPr lang="ru-RU" sz="1800" dirty="0"/>
          </a:p>
        </p:txBody>
      </p:sp>
      <p:sp>
        <p:nvSpPr>
          <p:cNvPr id="3" name="Объект 2"/>
          <p:cNvSpPr>
            <a:spLocks noGrp="1"/>
          </p:cNvSpPr>
          <p:nvPr>
            <p:ph idx="1"/>
          </p:nvPr>
        </p:nvSpPr>
        <p:spPr/>
        <p:txBody>
          <a:bodyPr>
            <a:normAutofit fontScale="92500" lnSpcReduction="20000"/>
          </a:bodyPr>
          <a:lstStyle/>
          <a:p>
            <a:pPr lvl="0" fontAlgn="base"/>
            <a:r>
              <a:rPr lang="ru-RU" sz="1500" b="1" dirty="0">
                <a:solidFill>
                  <a:srgbClr val="002060"/>
                </a:solidFill>
              </a:rPr>
              <a:t>Структура. Есть ли логическая связь между параграфами? </a:t>
            </a:r>
            <a:endParaRPr lang="ru-RU" sz="1500" b="1" dirty="0" smtClean="0">
              <a:solidFill>
                <a:srgbClr val="002060"/>
              </a:solidFill>
            </a:endParaRPr>
          </a:p>
          <a:p>
            <a:pPr lvl="0" fontAlgn="base"/>
            <a:endParaRPr lang="ru-RU" sz="1500" b="1" dirty="0">
              <a:solidFill>
                <a:srgbClr val="002060"/>
              </a:solidFill>
            </a:endParaRPr>
          </a:p>
          <a:p>
            <a:pPr lvl="0" fontAlgn="base"/>
            <a:r>
              <a:rPr lang="ru-RU" sz="1500" b="1" dirty="0">
                <a:solidFill>
                  <a:srgbClr val="002060"/>
                </a:solidFill>
              </a:rPr>
              <a:t>Искренность тона (избегайте слишком эмоциональных прилагательных и наречий). Похож ли текст на вас</a:t>
            </a:r>
            <a:r>
              <a:rPr lang="ru-RU" sz="1500" b="1" dirty="0" smtClean="0">
                <a:solidFill>
                  <a:srgbClr val="002060"/>
                </a:solidFill>
              </a:rPr>
              <a:t>?</a:t>
            </a:r>
          </a:p>
          <a:p>
            <a:pPr lvl="0" fontAlgn="base"/>
            <a:endParaRPr lang="ru-RU" sz="1500" b="1" dirty="0">
              <a:solidFill>
                <a:srgbClr val="002060"/>
              </a:solidFill>
            </a:endParaRPr>
          </a:p>
          <a:p>
            <a:pPr lvl="0" fontAlgn="base"/>
            <a:r>
              <a:rPr lang="ru-RU" sz="1500" b="1" dirty="0">
                <a:solidFill>
                  <a:srgbClr val="002060"/>
                </a:solidFill>
              </a:rPr>
              <a:t>Единство стиля: он профессиональный? разговорный? </a:t>
            </a:r>
            <a:endParaRPr lang="ru-RU" sz="1500" b="1" dirty="0" smtClean="0">
              <a:solidFill>
                <a:srgbClr val="002060"/>
              </a:solidFill>
            </a:endParaRPr>
          </a:p>
          <a:p>
            <a:pPr lvl="0" fontAlgn="base"/>
            <a:endParaRPr lang="ru-RU" sz="1500" b="1" dirty="0">
              <a:solidFill>
                <a:srgbClr val="002060"/>
              </a:solidFill>
            </a:endParaRPr>
          </a:p>
          <a:p>
            <a:pPr lvl="0" fontAlgn="base"/>
            <a:r>
              <a:rPr lang="ru-RU" sz="1500" b="1" dirty="0">
                <a:solidFill>
                  <a:srgbClr val="002060"/>
                </a:solidFill>
              </a:rPr>
              <a:t>Длина эссе? Пишите кратко, соблюдайте требования к эссе, сокращайте все лишнее. </a:t>
            </a:r>
            <a:endParaRPr lang="ru-RU" sz="1500" b="1" dirty="0" smtClean="0">
              <a:solidFill>
                <a:srgbClr val="002060"/>
              </a:solidFill>
            </a:endParaRPr>
          </a:p>
          <a:p>
            <a:pPr lvl="0" fontAlgn="base"/>
            <a:endParaRPr lang="ru-RU" sz="1500" b="1" dirty="0">
              <a:solidFill>
                <a:srgbClr val="002060"/>
              </a:solidFill>
            </a:endParaRPr>
          </a:p>
          <a:p>
            <a:pPr lvl="0" fontAlgn="base"/>
            <a:r>
              <a:rPr lang="ru-RU" sz="1500" b="1" dirty="0">
                <a:solidFill>
                  <a:srgbClr val="002060"/>
                </a:solidFill>
              </a:rPr>
              <a:t>Не скучно ли? Представьте чтение 50 эссе в день в приемной комиссии. </a:t>
            </a:r>
            <a:endParaRPr lang="ru-RU" sz="1500" b="1" dirty="0" smtClean="0">
              <a:solidFill>
                <a:srgbClr val="002060"/>
              </a:solidFill>
            </a:endParaRPr>
          </a:p>
          <a:p>
            <a:pPr lvl="0" fontAlgn="base"/>
            <a:endParaRPr lang="ru-RU" sz="1500" b="1" dirty="0">
              <a:solidFill>
                <a:srgbClr val="002060"/>
              </a:solidFill>
            </a:endParaRPr>
          </a:p>
          <a:p>
            <a:pPr lvl="0" fontAlgn="base"/>
            <a:r>
              <a:rPr lang="ru-RU" sz="1500" b="1" dirty="0">
                <a:solidFill>
                  <a:srgbClr val="002060"/>
                </a:solidFill>
              </a:rPr>
              <a:t>Что помогает вашему эссе выделиться из общего ряда? </a:t>
            </a:r>
            <a:endParaRPr lang="ru-RU" sz="1500" b="1" dirty="0" smtClean="0">
              <a:solidFill>
                <a:srgbClr val="002060"/>
              </a:solidFill>
            </a:endParaRPr>
          </a:p>
          <a:p>
            <a:pPr lvl="0" fontAlgn="base"/>
            <a:endParaRPr lang="ru-RU" sz="1500" b="1" dirty="0">
              <a:solidFill>
                <a:srgbClr val="002060"/>
              </a:solidFill>
            </a:endParaRPr>
          </a:p>
          <a:p>
            <a:pPr lvl="0" fontAlgn="base"/>
            <a:r>
              <a:rPr lang="ru-RU" sz="1500" b="1" dirty="0">
                <a:solidFill>
                  <a:srgbClr val="002060"/>
                </a:solidFill>
              </a:rPr>
              <a:t>Советуйтесь! Покажите ваше эссе носителю английского языка, если возможно</a:t>
            </a:r>
            <a:r>
              <a:rPr lang="ru-RU" sz="1500" b="1" dirty="0" smtClean="0">
                <a:solidFill>
                  <a:srgbClr val="002060"/>
                </a:solidFill>
              </a:rPr>
              <a:t>.</a:t>
            </a:r>
          </a:p>
          <a:p>
            <a:pPr lvl="0" fontAlgn="base"/>
            <a:endParaRPr lang="ru-RU" sz="1500" b="1" dirty="0">
              <a:solidFill>
                <a:srgbClr val="002060"/>
              </a:solidFill>
            </a:endParaRPr>
          </a:p>
          <a:p>
            <a:pPr lvl="0" fontAlgn="base"/>
            <a:r>
              <a:rPr lang="ru-RU" sz="1500" b="1" dirty="0">
                <a:solidFill>
                  <a:srgbClr val="002060"/>
                </a:solidFill>
              </a:rPr>
              <a:t>Переписывайте вновь и вновь</a:t>
            </a:r>
            <a:r>
              <a:rPr lang="ru-RU" sz="1400" b="1" dirty="0">
                <a:solidFill>
                  <a:srgbClr val="002060"/>
                </a:solidFill>
              </a:rPr>
              <a:t>.</a:t>
            </a:r>
          </a:p>
          <a:p>
            <a:pPr marL="114300" indent="0" fontAlgn="base">
              <a:buNone/>
            </a:pPr>
            <a:endParaRPr lang="ru-RU" sz="1400" b="1" i="1" dirty="0" smtClean="0">
              <a:solidFill>
                <a:srgbClr val="002060"/>
              </a:solidFill>
            </a:endParaRPr>
          </a:p>
          <a:p>
            <a:pPr marL="114300" indent="0" fontAlgn="base">
              <a:buNone/>
            </a:pPr>
            <a:r>
              <a:rPr lang="ru-RU" sz="1300" b="1" i="1" dirty="0" smtClean="0">
                <a:solidFill>
                  <a:srgbClr val="002060"/>
                </a:solidFill>
              </a:rPr>
              <a:t>Источник</a:t>
            </a:r>
            <a:r>
              <a:rPr lang="ru-RU" sz="1300" b="1" i="1" dirty="0">
                <a:solidFill>
                  <a:srgbClr val="002060"/>
                </a:solidFill>
              </a:rPr>
              <a:t>: </a:t>
            </a:r>
            <a:r>
              <a:rPr lang="ru-RU" sz="1300" b="1" i="1" dirty="0" err="1">
                <a:solidFill>
                  <a:srgbClr val="002060"/>
                </a:solidFill>
              </a:rPr>
              <a:t>Americancouncils</a:t>
            </a:r>
            <a:r>
              <a:rPr lang="ru-RU" sz="1300" b="1" i="1" dirty="0">
                <a:solidFill>
                  <a:srgbClr val="002060"/>
                </a:solidFill>
              </a:rPr>
              <a:t> (Консультация директора Петербургского филиала Американских Советов по Международному Образованию </a:t>
            </a:r>
            <a:r>
              <a:rPr lang="ru-RU" sz="1300" b="1" i="1" dirty="0" err="1">
                <a:solidFill>
                  <a:srgbClr val="002060"/>
                </a:solidFill>
              </a:rPr>
              <a:t>Терренса</a:t>
            </a:r>
            <a:r>
              <a:rPr lang="ru-RU" sz="1300" b="1" i="1" dirty="0">
                <a:solidFill>
                  <a:srgbClr val="002060"/>
                </a:solidFill>
              </a:rPr>
              <a:t> </a:t>
            </a:r>
            <a:r>
              <a:rPr lang="ru-RU" sz="1300" b="1" i="1" dirty="0" err="1">
                <a:solidFill>
                  <a:srgbClr val="002060"/>
                </a:solidFill>
              </a:rPr>
              <a:t>Грэхэма</a:t>
            </a:r>
            <a:r>
              <a:rPr lang="ru-RU" sz="1300" b="1" i="1" dirty="0">
                <a:solidFill>
                  <a:srgbClr val="002060"/>
                </a:solidFill>
              </a:rPr>
              <a:t>).</a:t>
            </a:r>
            <a:endParaRPr lang="ru-RU" sz="1300" b="1" dirty="0">
              <a:solidFill>
                <a:srgbClr val="002060"/>
              </a:solidFill>
            </a:endParaRPr>
          </a:p>
          <a:p>
            <a:pPr marL="114300" indent="0">
              <a:buNone/>
            </a:pPr>
            <a:endParaRPr lang="ru-RU" sz="1400" dirty="0"/>
          </a:p>
        </p:txBody>
      </p:sp>
    </p:spTree>
    <p:extLst>
      <p:ext uri="{BB962C8B-B14F-4D97-AF65-F5344CB8AC3E}">
        <p14:creationId xmlns:p14="http://schemas.microsoft.com/office/powerpoint/2010/main" val="28096365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solidFill>
                  <a:srgbClr val="002060"/>
                </a:solidFill>
              </a:rPr>
              <a:t>Мотивационное </a:t>
            </a:r>
            <a:r>
              <a:rPr lang="ru-RU" sz="2000" b="1" dirty="0" smtClean="0">
                <a:solidFill>
                  <a:srgbClr val="002060"/>
                </a:solidFill>
              </a:rPr>
              <a:t> эссе </a:t>
            </a:r>
            <a:r>
              <a:rPr lang="ru-RU" sz="2000" b="1" dirty="0">
                <a:solidFill>
                  <a:srgbClr val="002060"/>
                </a:solidFill>
              </a:rPr>
              <a:t>для поступления в вуз  </a:t>
            </a:r>
            <a:r>
              <a:rPr lang="ru-RU" sz="2000" b="1" dirty="0" smtClean="0">
                <a:solidFill>
                  <a:srgbClr val="002060"/>
                </a:solidFill>
              </a:rPr>
              <a:t>                        </a:t>
            </a:r>
            <a:r>
              <a:rPr lang="ru-RU" sz="1800" b="1" dirty="0" smtClean="0">
                <a:solidFill>
                  <a:srgbClr val="002060"/>
                </a:solidFill>
              </a:rPr>
              <a:t>10 </a:t>
            </a:r>
            <a:r>
              <a:rPr lang="ru-RU" sz="1800" b="1" dirty="0">
                <a:solidFill>
                  <a:srgbClr val="002060"/>
                </a:solidFill>
              </a:rPr>
              <a:t>самых распространенных ошибок при </a:t>
            </a:r>
            <a:r>
              <a:rPr lang="ru-RU" sz="1800" b="1" dirty="0" smtClean="0">
                <a:solidFill>
                  <a:srgbClr val="002060"/>
                </a:solidFill>
              </a:rPr>
              <a:t>написании</a:t>
            </a:r>
            <a:r>
              <a:rPr lang="ru-RU" sz="1800" b="1" dirty="0">
                <a:solidFill>
                  <a:srgbClr val="002060"/>
                </a:solidFill>
              </a:rPr>
              <a:t/>
            </a:r>
            <a:br>
              <a:rPr lang="ru-RU" sz="1800" b="1" dirty="0">
                <a:solidFill>
                  <a:srgbClr val="002060"/>
                </a:solidFill>
              </a:rPr>
            </a:br>
            <a:endParaRPr lang="ru-RU" sz="1800" dirty="0"/>
          </a:p>
        </p:txBody>
      </p:sp>
      <p:sp>
        <p:nvSpPr>
          <p:cNvPr id="3" name="Объект 2"/>
          <p:cNvSpPr>
            <a:spLocks noGrp="1"/>
          </p:cNvSpPr>
          <p:nvPr>
            <p:ph idx="1"/>
          </p:nvPr>
        </p:nvSpPr>
        <p:spPr/>
        <p:txBody>
          <a:bodyPr>
            <a:normAutofit/>
          </a:bodyPr>
          <a:lstStyle/>
          <a:p>
            <a:pPr fontAlgn="base"/>
            <a:endParaRPr lang="ru-RU" sz="1600" b="1" dirty="0" smtClean="0">
              <a:solidFill>
                <a:srgbClr val="002060"/>
              </a:solidFill>
            </a:endParaRPr>
          </a:p>
          <a:p>
            <a:pPr fontAlgn="base"/>
            <a:r>
              <a:rPr lang="ru-RU" sz="1600" b="1" dirty="0" smtClean="0">
                <a:solidFill>
                  <a:srgbClr val="002060"/>
                </a:solidFill>
              </a:rPr>
              <a:t>Повторение </a:t>
            </a:r>
            <a:r>
              <a:rPr lang="ru-RU" sz="1600" b="1" dirty="0">
                <a:solidFill>
                  <a:srgbClr val="002060"/>
                </a:solidFill>
              </a:rPr>
              <a:t>того, что вы уже написали в своей анкете </a:t>
            </a:r>
            <a:r>
              <a:rPr lang="ru-RU" sz="1600" b="1" i="1" dirty="0">
                <a:solidFill>
                  <a:srgbClr val="002060"/>
                </a:solidFill>
              </a:rPr>
              <a:t>(</a:t>
            </a:r>
            <a:r>
              <a:rPr lang="ru-RU" sz="1600" b="1" i="1" dirty="0" err="1">
                <a:solidFill>
                  <a:srgbClr val="002060"/>
                </a:solidFill>
              </a:rPr>
              <a:t>application</a:t>
            </a:r>
            <a:r>
              <a:rPr lang="ru-RU" sz="1600" b="1" i="1" dirty="0">
                <a:solidFill>
                  <a:srgbClr val="002060"/>
                </a:solidFill>
              </a:rPr>
              <a:t> </a:t>
            </a:r>
            <a:r>
              <a:rPr lang="ru-RU" sz="1600" b="1" i="1" dirty="0" err="1">
                <a:solidFill>
                  <a:srgbClr val="002060"/>
                </a:solidFill>
              </a:rPr>
              <a:t>form</a:t>
            </a:r>
            <a:r>
              <a:rPr lang="ru-RU" sz="1600" b="1" i="1" dirty="0">
                <a:solidFill>
                  <a:srgbClr val="002060"/>
                </a:solidFill>
              </a:rPr>
              <a:t>)</a:t>
            </a:r>
            <a:r>
              <a:rPr lang="ru-RU" sz="1600" b="1" dirty="0">
                <a:solidFill>
                  <a:srgbClr val="002060"/>
                </a:solidFill>
              </a:rPr>
              <a:t>.</a:t>
            </a:r>
            <a:r>
              <a:rPr lang="ru-RU" sz="1600" dirty="0">
                <a:solidFill>
                  <a:srgbClr val="002060"/>
                </a:solidFill>
              </a:rPr>
              <a:t> Ваше эссе — это возможность рассказать приемной комиссии то, о чем они не смогут узнать о вас, прочтя ваше резюме или анкету. Нет никакого смысла упускать эту возможность, повторяя уже известные им факты</a:t>
            </a:r>
            <a:r>
              <a:rPr lang="ru-RU" sz="1600" dirty="0" smtClean="0">
                <a:solidFill>
                  <a:srgbClr val="002060"/>
                </a:solidFill>
              </a:rPr>
              <a:t>.</a:t>
            </a:r>
          </a:p>
          <a:p>
            <a:pPr fontAlgn="base"/>
            <a:endParaRPr lang="ru-RU" sz="1600" dirty="0">
              <a:solidFill>
                <a:srgbClr val="002060"/>
              </a:solidFill>
            </a:endParaRPr>
          </a:p>
          <a:p>
            <a:pPr fontAlgn="base"/>
            <a:r>
              <a:rPr lang="ru-RU" sz="1600" b="1" dirty="0">
                <a:solidFill>
                  <a:srgbClr val="002060"/>
                </a:solidFill>
              </a:rPr>
              <a:t>Составление </a:t>
            </a:r>
            <a:r>
              <a:rPr lang="ru-RU" sz="1600" b="1" dirty="0" smtClean="0">
                <a:solidFill>
                  <a:srgbClr val="002060"/>
                </a:solidFill>
              </a:rPr>
              <a:t>стандартного  </a:t>
            </a:r>
            <a:r>
              <a:rPr lang="ru-RU" sz="1600" b="1" dirty="0">
                <a:solidFill>
                  <a:srgbClr val="002060"/>
                </a:solidFill>
              </a:rPr>
              <a:t>эссе под все университеты.</a:t>
            </a:r>
            <a:r>
              <a:rPr lang="ru-RU" sz="1600" dirty="0">
                <a:solidFill>
                  <a:srgbClr val="002060"/>
                </a:solidFill>
              </a:rPr>
              <a:t> </a:t>
            </a:r>
            <a:r>
              <a:rPr lang="ru-RU" sz="1600" dirty="0" smtClean="0">
                <a:solidFill>
                  <a:srgbClr val="002060"/>
                </a:solidFill>
              </a:rPr>
              <a:t>     Такое </a:t>
            </a:r>
            <a:r>
              <a:rPr lang="ru-RU" sz="1600" dirty="0">
                <a:solidFill>
                  <a:srgbClr val="002060"/>
                </a:solidFill>
              </a:rPr>
              <a:t>эссе делает вас лишь очередным безликим кандидатом. Выберите одну или две причины почему именно этот университет вы считаете самым лучшим для себя вариантом и убедите комиссию, что вы именно тот, кто им нужен</a:t>
            </a:r>
            <a:r>
              <a:rPr lang="ru-RU" sz="1600" dirty="0" smtClean="0">
                <a:solidFill>
                  <a:srgbClr val="002060"/>
                </a:solidFill>
              </a:rPr>
              <a:t>.</a:t>
            </a:r>
            <a:endParaRPr lang="ru-RU" sz="1600" dirty="0">
              <a:solidFill>
                <a:srgbClr val="002060"/>
              </a:solidFill>
            </a:endParaRPr>
          </a:p>
        </p:txBody>
      </p:sp>
    </p:spTree>
    <p:extLst>
      <p:ext uri="{BB962C8B-B14F-4D97-AF65-F5344CB8AC3E}">
        <p14:creationId xmlns:p14="http://schemas.microsoft.com/office/powerpoint/2010/main" val="22736766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solidFill>
                  <a:srgbClr val="002060"/>
                </a:solidFill>
              </a:rPr>
              <a:t>Мотивационное  эссе для поступления в вуз                          </a:t>
            </a:r>
            <a:r>
              <a:rPr lang="ru-RU" sz="1600" b="1" dirty="0">
                <a:solidFill>
                  <a:srgbClr val="002060"/>
                </a:solidFill>
              </a:rPr>
              <a:t>10 самых распространенных ошибок при написании</a:t>
            </a:r>
            <a:br>
              <a:rPr lang="ru-RU" sz="1600" b="1" dirty="0">
                <a:solidFill>
                  <a:srgbClr val="002060"/>
                </a:solidFill>
              </a:rPr>
            </a:br>
            <a:endParaRPr lang="ru-RU" sz="1800" dirty="0"/>
          </a:p>
        </p:txBody>
      </p:sp>
      <p:sp>
        <p:nvSpPr>
          <p:cNvPr id="3" name="Объект 2"/>
          <p:cNvSpPr>
            <a:spLocks noGrp="1"/>
          </p:cNvSpPr>
          <p:nvPr>
            <p:ph idx="1"/>
          </p:nvPr>
        </p:nvSpPr>
        <p:spPr/>
        <p:txBody>
          <a:bodyPr>
            <a:normAutofit/>
          </a:bodyPr>
          <a:lstStyle/>
          <a:p>
            <a:pPr fontAlgn="base"/>
            <a:r>
              <a:rPr lang="ru-RU" sz="1600" b="1" dirty="0">
                <a:solidFill>
                  <a:srgbClr val="002060"/>
                </a:solidFill>
              </a:rPr>
              <a:t>Неинтересное начало эссе.</a:t>
            </a:r>
            <a:r>
              <a:rPr lang="ru-RU" sz="1600" dirty="0">
                <a:solidFill>
                  <a:srgbClr val="002060"/>
                </a:solidFill>
              </a:rPr>
              <a:t> Не следует начинать эссе с повторения заданного вопроса или представления. Гораздо лучше уже с самого начала привлечь внимание приемной комиссии описанием какой-либо ситуации, которая повлияла на ваше решение учиться именно в данном университете или изречением, отражающим вашу жизненную позицию</a:t>
            </a:r>
            <a:r>
              <a:rPr lang="ru-RU" sz="1600" dirty="0" smtClean="0">
                <a:solidFill>
                  <a:srgbClr val="002060"/>
                </a:solidFill>
              </a:rPr>
              <a:t>.</a:t>
            </a:r>
          </a:p>
          <a:p>
            <a:pPr fontAlgn="base"/>
            <a:endParaRPr lang="ru-RU" sz="1600" dirty="0">
              <a:solidFill>
                <a:srgbClr val="002060"/>
              </a:solidFill>
            </a:endParaRPr>
          </a:p>
          <a:p>
            <a:pPr fontAlgn="base"/>
            <a:r>
              <a:rPr lang="ru-RU" sz="1600" b="1" dirty="0">
                <a:solidFill>
                  <a:srgbClr val="002060"/>
                </a:solidFill>
              </a:rPr>
              <a:t>Большое количество поверхностных утверждений.</a:t>
            </a:r>
            <a:r>
              <a:rPr lang="ru-RU" sz="1600" dirty="0">
                <a:solidFill>
                  <a:srgbClr val="002060"/>
                </a:solidFill>
              </a:rPr>
              <a:t> Лучше сконцентрироваться на одной-двух идеях, раскрыть их детально и привести примеры из жизни</a:t>
            </a:r>
            <a:r>
              <a:rPr lang="ru-RU" sz="1600" dirty="0" smtClean="0">
                <a:solidFill>
                  <a:srgbClr val="002060"/>
                </a:solidFill>
              </a:rPr>
              <a:t>.</a:t>
            </a:r>
          </a:p>
          <a:p>
            <a:pPr fontAlgn="base"/>
            <a:endParaRPr lang="ru-RU" sz="1600" dirty="0">
              <a:solidFill>
                <a:srgbClr val="002060"/>
              </a:solidFill>
            </a:endParaRPr>
          </a:p>
          <a:p>
            <a:pPr fontAlgn="base"/>
            <a:r>
              <a:rPr lang="ru-RU" sz="1600" b="1" dirty="0">
                <a:solidFill>
                  <a:srgbClr val="002060"/>
                </a:solidFill>
              </a:rPr>
              <a:t>Безликое повествование.</a:t>
            </a:r>
            <a:r>
              <a:rPr lang="ru-RU" sz="1600" dirty="0">
                <a:solidFill>
                  <a:srgbClr val="002060"/>
                </a:solidFill>
              </a:rPr>
              <a:t> Написав свое эссе, внимательно его перечитайте и спросите себя, раскрывает ли оно индивидуальные черты вашего характера. Ваше эссе должно быть уникальным и раскрывать именно вашу личность.</a:t>
            </a:r>
          </a:p>
          <a:p>
            <a:pPr marL="114300" indent="0">
              <a:buNone/>
            </a:pPr>
            <a:endParaRPr lang="ru-RU" sz="1600" b="1" dirty="0">
              <a:solidFill>
                <a:srgbClr val="002060"/>
              </a:solidFill>
            </a:endParaRPr>
          </a:p>
          <a:p>
            <a:pPr marL="114300" indent="0">
              <a:buNone/>
            </a:pPr>
            <a:endParaRPr lang="ru-RU" sz="1600" dirty="0"/>
          </a:p>
        </p:txBody>
      </p:sp>
    </p:spTree>
    <p:extLst>
      <p:ext uri="{BB962C8B-B14F-4D97-AF65-F5344CB8AC3E}">
        <p14:creationId xmlns:p14="http://schemas.microsoft.com/office/powerpoint/2010/main" val="37023190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solidFill>
                  <a:srgbClr val="002060"/>
                </a:solidFill>
              </a:rPr>
              <a:t>Мотивационное  эссе </a:t>
            </a:r>
            <a:r>
              <a:rPr lang="ru-RU" sz="2000" b="1" dirty="0" smtClean="0">
                <a:solidFill>
                  <a:srgbClr val="002060"/>
                </a:solidFill>
              </a:rPr>
              <a:t> для  поступления  в  вуз                          </a:t>
            </a:r>
            <a:r>
              <a:rPr lang="ru-RU" sz="1800" b="1" dirty="0">
                <a:solidFill>
                  <a:srgbClr val="002060"/>
                </a:solidFill>
              </a:rPr>
              <a:t>10  </a:t>
            </a:r>
            <a:r>
              <a:rPr lang="ru-RU" sz="1800" b="1" dirty="0" smtClean="0">
                <a:solidFill>
                  <a:srgbClr val="002060"/>
                </a:solidFill>
              </a:rPr>
              <a:t> распространенных </a:t>
            </a:r>
            <a:r>
              <a:rPr lang="ru-RU" sz="1800" b="1" dirty="0">
                <a:solidFill>
                  <a:srgbClr val="002060"/>
                </a:solidFill>
              </a:rPr>
              <a:t>ошибок при </a:t>
            </a:r>
            <a:r>
              <a:rPr lang="ru-RU" sz="1800" b="1" dirty="0" smtClean="0">
                <a:solidFill>
                  <a:srgbClr val="002060"/>
                </a:solidFill>
              </a:rPr>
              <a:t>написании</a:t>
            </a:r>
            <a:endParaRPr lang="ru-RU" sz="1800" dirty="0"/>
          </a:p>
        </p:txBody>
      </p:sp>
      <p:sp>
        <p:nvSpPr>
          <p:cNvPr id="3" name="Объект 2"/>
          <p:cNvSpPr>
            <a:spLocks noGrp="1"/>
          </p:cNvSpPr>
          <p:nvPr>
            <p:ph idx="1"/>
          </p:nvPr>
        </p:nvSpPr>
        <p:spPr/>
        <p:txBody>
          <a:bodyPr>
            <a:normAutofit/>
          </a:bodyPr>
          <a:lstStyle/>
          <a:p>
            <a:pPr fontAlgn="base"/>
            <a:r>
              <a:rPr lang="ru-RU" sz="1600" b="1" dirty="0">
                <a:solidFill>
                  <a:srgbClr val="002060"/>
                </a:solidFill>
              </a:rPr>
              <a:t>Отсутствие проверки.</a:t>
            </a:r>
            <a:r>
              <a:rPr lang="ru-RU" sz="1600" dirty="0">
                <a:solidFill>
                  <a:srgbClr val="002060"/>
                </a:solidFill>
              </a:rPr>
              <a:t> Всегда проверяйте написанное вами эссе перед отправкой его в университет. Это поможет вам не только избежать грамматических ошибок и опечаток, но и убережет вас от такого промаха, как упоминание названия другого университета</a:t>
            </a:r>
            <a:r>
              <a:rPr lang="ru-RU" sz="1600" dirty="0" smtClean="0">
                <a:solidFill>
                  <a:srgbClr val="002060"/>
                </a:solidFill>
              </a:rPr>
              <a:t>.</a:t>
            </a:r>
          </a:p>
          <a:p>
            <a:pPr fontAlgn="base"/>
            <a:endParaRPr lang="ru-RU" sz="1600" dirty="0">
              <a:solidFill>
                <a:srgbClr val="002060"/>
              </a:solidFill>
            </a:endParaRPr>
          </a:p>
          <a:p>
            <a:pPr fontAlgn="base"/>
            <a:r>
              <a:rPr lang="ru-RU" sz="1600" b="1" dirty="0">
                <a:solidFill>
                  <a:srgbClr val="002060"/>
                </a:solidFill>
              </a:rPr>
              <a:t>Неудачная демонстрация чувства юмора.</a:t>
            </a:r>
            <a:r>
              <a:rPr lang="ru-RU" sz="1600" dirty="0">
                <a:solidFill>
                  <a:srgbClr val="002060"/>
                </a:solidFill>
              </a:rPr>
              <a:t> Не нужно стараться демонстрировать свое чувство юмора в своем эссе, так как то, что кажется смешным вам, может совсем не быть таковым для приемной комиссии</a:t>
            </a:r>
            <a:r>
              <a:rPr lang="ru-RU" sz="1600" dirty="0" smtClean="0">
                <a:solidFill>
                  <a:srgbClr val="002060"/>
                </a:solidFill>
              </a:rPr>
              <a:t>.</a:t>
            </a:r>
          </a:p>
          <a:p>
            <a:pPr fontAlgn="base"/>
            <a:endParaRPr lang="ru-RU" sz="1600" dirty="0">
              <a:solidFill>
                <a:srgbClr val="002060"/>
              </a:solidFill>
            </a:endParaRPr>
          </a:p>
          <a:p>
            <a:pPr fontAlgn="base"/>
            <a:r>
              <a:rPr lang="ru-RU" sz="1600" b="1" dirty="0">
                <a:solidFill>
                  <a:srgbClr val="002060"/>
                </a:solidFill>
              </a:rPr>
              <a:t>Боязнь быть самим собой.</a:t>
            </a:r>
            <a:r>
              <a:rPr lang="ru-RU" sz="1600" dirty="0">
                <a:solidFill>
                  <a:srgbClr val="002060"/>
                </a:solidFill>
              </a:rPr>
              <a:t> Не стоит писать, что вы само совершенство, получаете удовольствие от всех предметов, обладаете множеством талантов, занимаетесь различными видами спорта и участвуете во всевозможных общественных мероприятиях, если в действительности все совсем иначе. Просто будьте самим собой и раскройте в своем эссе именно свои уникальные таланты.</a:t>
            </a:r>
          </a:p>
          <a:p>
            <a:pPr marL="114300" indent="0">
              <a:buNone/>
            </a:pPr>
            <a:endParaRPr lang="ru-RU" sz="1600" dirty="0">
              <a:solidFill>
                <a:srgbClr val="002060"/>
              </a:solidFill>
            </a:endParaRPr>
          </a:p>
        </p:txBody>
      </p:sp>
    </p:spTree>
    <p:extLst>
      <p:ext uri="{BB962C8B-B14F-4D97-AF65-F5344CB8AC3E}">
        <p14:creationId xmlns:p14="http://schemas.microsoft.com/office/powerpoint/2010/main" val="31931606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solidFill>
                  <a:srgbClr val="002060"/>
                </a:solidFill>
              </a:rPr>
              <a:t>Мотивационное  эссе  для  поступления  в  вуз  </a:t>
            </a:r>
            <a:r>
              <a:rPr lang="ru-RU" sz="1800" b="1" dirty="0">
                <a:solidFill>
                  <a:srgbClr val="002060"/>
                </a:solidFill>
              </a:rPr>
              <a:t>                        </a:t>
            </a:r>
            <a:r>
              <a:rPr lang="ru-RU" sz="1600" b="1" dirty="0">
                <a:solidFill>
                  <a:srgbClr val="002060"/>
                </a:solidFill>
              </a:rPr>
              <a:t>10   распространенных ошибок при написании</a:t>
            </a:r>
            <a:endParaRPr lang="ru-RU" sz="1800" dirty="0"/>
          </a:p>
        </p:txBody>
      </p:sp>
      <p:sp>
        <p:nvSpPr>
          <p:cNvPr id="3" name="Объект 2"/>
          <p:cNvSpPr>
            <a:spLocks noGrp="1"/>
          </p:cNvSpPr>
          <p:nvPr>
            <p:ph idx="1"/>
          </p:nvPr>
        </p:nvSpPr>
        <p:spPr/>
        <p:txBody>
          <a:bodyPr>
            <a:normAutofit/>
          </a:bodyPr>
          <a:lstStyle/>
          <a:p>
            <a:pPr fontAlgn="base"/>
            <a:endParaRPr lang="ru-RU" sz="1600" b="1" dirty="0" smtClean="0">
              <a:solidFill>
                <a:srgbClr val="002060"/>
              </a:solidFill>
            </a:endParaRPr>
          </a:p>
          <a:p>
            <a:pPr fontAlgn="base"/>
            <a:r>
              <a:rPr lang="ru-RU" sz="1600" b="1" dirty="0" smtClean="0">
                <a:solidFill>
                  <a:srgbClr val="002060"/>
                </a:solidFill>
              </a:rPr>
              <a:t>Недостаточное </a:t>
            </a:r>
            <a:r>
              <a:rPr lang="ru-RU" sz="1600" b="1" dirty="0">
                <a:solidFill>
                  <a:srgbClr val="002060"/>
                </a:solidFill>
              </a:rPr>
              <a:t>раскрытие заданного вам вопроса.</a:t>
            </a:r>
            <a:r>
              <a:rPr lang="ru-RU" sz="1600" dirty="0">
                <a:solidFill>
                  <a:srgbClr val="002060"/>
                </a:solidFill>
              </a:rPr>
              <a:t> Каждая анкета </a:t>
            </a:r>
            <a:r>
              <a:rPr lang="ru-RU" sz="1600" i="1" dirty="0">
                <a:solidFill>
                  <a:srgbClr val="002060"/>
                </a:solidFill>
              </a:rPr>
              <a:t>(</a:t>
            </a:r>
            <a:r>
              <a:rPr lang="ru-RU" sz="1600" i="1" dirty="0" err="1">
                <a:solidFill>
                  <a:srgbClr val="002060"/>
                </a:solidFill>
              </a:rPr>
              <a:t>application</a:t>
            </a:r>
            <a:r>
              <a:rPr lang="ru-RU" sz="1600" i="1" dirty="0">
                <a:solidFill>
                  <a:srgbClr val="002060"/>
                </a:solidFill>
              </a:rPr>
              <a:t> </a:t>
            </a:r>
            <a:r>
              <a:rPr lang="ru-RU" sz="1600" i="1" dirty="0" err="1">
                <a:solidFill>
                  <a:srgbClr val="002060"/>
                </a:solidFill>
              </a:rPr>
              <a:t>form</a:t>
            </a:r>
            <a:r>
              <a:rPr lang="ru-RU" sz="1600" i="1" dirty="0">
                <a:solidFill>
                  <a:srgbClr val="002060"/>
                </a:solidFill>
              </a:rPr>
              <a:t>)</a:t>
            </a:r>
            <a:r>
              <a:rPr lang="ru-RU" sz="1600" dirty="0">
                <a:solidFill>
                  <a:srgbClr val="002060"/>
                </a:solidFill>
              </a:rPr>
              <a:t> содержит краткие инструкции о том, что вы должны раскрыть в своем эссе. Убедитесь, что вы полностью им последовали.</a:t>
            </a:r>
          </a:p>
          <a:p>
            <a:pPr fontAlgn="base"/>
            <a:endParaRPr lang="ru-RU" sz="1600" b="1" dirty="0" smtClean="0">
              <a:solidFill>
                <a:srgbClr val="002060"/>
              </a:solidFill>
            </a:endParaRPr>
          </a:p>
          <a:p>
            <a:pPr fontAlgn="base"/>
            <a:r>
              <a:rPr lang="ru-RU" sz="1600" b="1" dirty="0" smtClean="0">
                <a:solidFill>
                  <a:srgbClr val="002060"/>
                </a:solidFill>
              </a:rPr>
              <a:t>Написание </a:t>
            </a:r>
            <a:r>
              <a:rPr lang="ru-RU" sz="1600" b="1" dirty="0">
                <a:solidFill>
                  <a:srgbClr val="002060"/>
                </a:solidFill>
              </a:rPr>
              <a:t>своего эссе в самый последний момент.</a:t>
            </a:r>
            <a:r>
              <a:rPr lang="ru-RU" sz="1600" dirty="0">
                <a:solidFill>
                  <a:srgbClr val="002060"/>
                </a:solidFill>
              </a:rPr>
              <a:t> Писать эссе второпях – далеко не лучшее решение. Начните продумывать свое эссе заблаговременно, напишите первый вариант, оставьте его ненадолго и вернитесь к нему через некоторое время со свежими мыслями.</a:t>
            </a:r>
          </a:p>
          <a:p>
            <a:pPr marL="114300" indent="0">
              <a:buNone/>
            </a:pPr>
            <a:endParaRPr lang="ru-RU" sz="1600" dirty="0"/>
          </a:p>
        </p:txBody>
      </p:sp>
    </p:spTree>
    <p:extLst>
      <p:ext uri="{BB962C8B-B14F-4D97-AF65-F5344CB8AC3E}">
        <p14:creationId xmlns:p14="http://schemas.microsoft.com/office/powerpoint/2010/main" val="6517721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60672" cy="1152128"/>
          </a:xfrm>
        </p:spPr>
        <p:txBody>
          <a:bodyPr>
            <a:normAutofit/>
          </a:bodyPr>
          <a:lstStyle/>
          <a:p>
            <a:r>
              <a:rPr lang="ru-RU" sz="2000" b="1" dirty="0">
                <a:solidFill>
                  <a:srgbClr val="002060"/>
                </a:solidFill>
              </a:rPr>
              <a:t>Пример мотивационного письма для поступления в </a:t>
            </a:r>
            <a:r>
              <a:rPr lang="ru-RU" sz="2000" b="1" dirty="0" smtClean="0">
                <a:solidFill>
                  <a:srgbClr val="002060"/>
                </a:solidFill>
              </a:rPr>
              <a:t>университет  /экономика/</a:t>
            </a:r>
            <a:r>
              <a:rPr lang="ru-RU" sz="2000" b="1" dirty="0">
                <a:solidFill>
                  <a:srgbClr val="002060"/>
                </a:solidFill>
              </a:rPr>
              <a:t/>
            </a:r>
            <a:br>
              <a:rPr lang="ru-RU" sz="2000" b="1" dirty="0">
                <a:solidFill>
                  <a:srgbClr val="002060"/>
                </a:solidFill>
              </a:rPr>
            </a:br>
            <a:endParaRPr lang="ru-RU" sz="2000" b="1" dirty="0">
              <a:solidFill>
                <a:srgbClr val="002060"/>
              </a:solidFill>
            </a:endParaRPr>
          </a:p>
        </p:txBody>
      </p:sp>
      <p:sp>
        <p:nvSpPr>
          <p:cNvPr id="3" name="Объект 2"/>
          <p:cNvSpPr>
            <a:spLocks noGrp="1"/>
          </p:cNvSpPr>
          <p:nvPr>
            <p:ph idx="1"/>
          </p:nvPr>
        </p:nvSpPr>
        <p:spPr/>
        <p:txBody>
          <a:bodyPr>
            <a:noAutofit/>
          </a:bodyPr>
          <a:lstStyle/>
          <a:p>
            <a:pPr marL="114300" indent="0">
              <a:buNone/>
            </a:pPr>
            <a:r>
              <a:rPr lang="en-US" sz="1300" b="1" dirty="0">
                <a:solidFill>
                  <a:srgbClr val="002060"/>
                </a:solidFill>
              </a:rPr>
              <a:t>I am Alex Smith citizen of </a:t>
            </a:r>
            <a:r>
              <a:rPr lang="en-US" sz="1300" b="1" dirty="0" err="1">
                <a:solidFill>
                  <a:srgbClr val="002060"/>
                </a:solidFill>
              </a:rPr>
              <a:t>сountry</a:t>
            </a:r>
            <a:r>
              <a:rPr lang="en-US" sz="1300" b="1" dirty="0">
                <a:solidFill>
                  <a:srgbClr val="002060"/>
                </a:solidFill>
              </a:rPr>
              <a:t> XXXXXXX . I have cleared my degree from the famous University of XXXXXXX in XXXXXXXXXX. However I always have been interest on business field as my family here in XXXXXXXX runs small business, so since my childhood. I am influenced by it and till today.</a:t>
            </a:r>
            <a:br>
              <a:rPr lang="en-US" sz="1300" b="1" dirty="0">
                <a:solidFill>
                  <a:srgbClr val="002060"/>
                </a:solidFill>
              </a:rPr>
            </a:br>
            <a:r>
              <a:rPr lang="en-US" sz="1300" b="1" dirty="0">
                <a:solidFill>
                  <a:srgbClr val="002060"/>
                </a:solidFill>
              </a:rPr>
              <a:t/>
            </a:r>
            <a:br>
              <a:rPr lang="en-US" sz="1300" b="1" dirty="0">
                <a:solidFill>
                  <a:srgbClr val="002060"/>
                </a:solidFill>
              </a:rPr>
            </a:br>
            <a:r>
              <a:rPr lang="en-US" sz="1300" b="1" dirty="0">
                <a:solidFill>
                  <a:srgbClr val="002060"/>
                </a:solidFill>
              </a:rPr>
              <a:t>As all know that being the richest in natural beauty XXXXXX’s economy is poorest and now its economy is all dependent on remittance and donation. I wonder why is it so aren’t we prefect for the international business? This question always pinch on my heart or else we are missing something in the field of business so we are getting difficulties in coping up the international business field to fill up this gap the people should understand the international marketing and the world’s economy keeping these in mind.</a:t>
            </a:r>
            <a:br>
              <a:rPr lang="en-US" sz="1300" b="1" dirty="0">
                <a:solidFill>
                  <a:srgbClr val="002060"/>
                </a:solidFill>
              </a:rPr>
            </a:br>
            <a:r>
              <a:rPr lang="en-US" sz="1300" b="1" dirty="0">
                <a:solidFill>
                  <a:srgbClr val="002060"/>
                </a:solidFill>
              </a:rPr>
              <a:t/>
            </a:r>
            <a:br>
              <a:rPr lang="en-US" sz="1300" b="1" dirty="0">
                <a:solidFill>
                  <a:srgbClr val="002060"/>
                </a:solidFill>
              </a:rPr>
            </a:br>
            <a:r>
              <a:rPr lang="en-US" sz="1300" b="1" dirty="0">
                <a:solidFill>
                  <a:srgbClr val="002060"/>
                </a:solidFill>
              </a:rPr>
              <a:t>I am now much more interested in this field and I know I have to get success in it, in the way of achieving my goal. I have to study hard, know international people of this field, how they think and what are the main strategies they use for their success. I better know that the business style of western countries are timely, focused towards customers desire and wants and is completely different then those of here in eastern countries, they so more practically then the theory that’s the main reason of their success.</a:t>
            </a:r>
            <a:br>
              <a:rPr lang="en-US" sz="1300" b="1" dirty="0">
                <a:solidFill>
                  <a:srgbClr val="002060"/>
                </a:solidFill>
              </a:rPr>
            </a:br>
            <a:r>
              <a:rPr lang="en-US" sz="1300" b="1" dirty="0">
                <a:solidFill>
                  <a:srgbClr val="002060"/>
                </a:solidFill>
              </a:rPr>
              <a:t/>
            </a:r>
            <a:br>
              <a:rPr lang="en-US" sz="1300" b="1" dirty="0">
                <a:solidFill>
                  <a:srgbClr val="002060"/>
                </a:solidFill>
              </a:rPr>
            </a:br>
            <a:r>
              <a:rPr lang="en-US" sz="1300" b="1" dirty="0">
                <a:solidFill>
                  <a:srgbClr val="002060"/>
                </a:solidFill>
              </a:rPr>
              <a:t>I also have known that the practically implemented theories are much more beatifically than the hypothetical theories, and also students on business over there are given chance of internship on reputed companies which is the main gate of their success. Due to the Natural beauty of XXXXXXX, Many people around the world are visiting and here we do not know their culture and the way they think, it makes us very difficult in dealing with them among these tourist </a:t>
            </a:r>
            <a:r>
              <a:rPr lang="en-US" sz="1300" b="1" dirty="0" smtClean="0">
                <a:solidFill>
                  <a:srgbClr val="002060"/>
                </a:solidFill>
              </a:rPr>
              <a:t>.</a:t>
            </a:r>
            <a:endParaRPr lang="ru-RU" sz="1300" b="1" dirty="0" smtClean="0">
              <a:solidFill>
                <a:srgbClr val="002060"/>
              </a:solidFill>
            </a:endParaRPr>
          </a:p>
          <a:p>
            <a:pPr marL="114300" indent="0">
              <a:buNone/>
            </a:pPr>
            <a:r>
              <a:rPr lang="ru-RU" sz="1300" dirty="0">
                <a:solidFill>
                  <a:srgbClr val="002060"/>
                </a:solidFill>
              </a:rPr>
              <a:t> </a:t>
            </a:r>
            <a:r>
              <a:rPr lang="ru-RU" sz="1300" dirty="0" smtClean="0">
                <a:solidFill>
                  <a:srgbClr val="002060"/>
                </a:solidFill>
              </a:rPr>
              <a:t>                                                          /</a:t>
            </a:r>
            <a:r>
              <a:rPr lang="en-US" sz="1300" dirty="0" smtClean="0">
                <a:solidFill>
                  <a:srgbClr val="002060"/>
                </a:solidFill>
              </a:rPr>
              <a:t>more/</a:t>
            </a:r>
            <a:endParaRPr lang="ru-RU" sz="1300" dirty="0">
              <a:solidFill>
                <a:srgbClr val="002060"/>
              </a:solidFill>
            </a:endParaRPr>
          </a:p>
        </p:txBody>
      </p:sp>
    </p:spTree>
    <p:extLst>
      <p:ext uri="{BB962C8B-B14F-4D97-AF65-F5344CB8AC3E}">
        <p14:creationId xmlns:p14="http://schemas.microsoft.com/office/powerpoint/2010/main" val="2547032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rgbClr val="002060"/>
                </a:solidFill>
              </a:rPr>
              <a:t>Мотивационное письмо  на  работу</a:t>
            </a:r>
            <a:br>
              <a:rPr lang="ru-RU" sz="2400" b="1" dirty="0">
                <a:solidFill>
                  <a:srgbClr val="002060"/>
                </a:solidFill>
              </a:rPr>
            </a:br>
            <a:endParaRPr lang="ru-RU" sz="2400" dirty="0"/>
          </a:p>
        </p:txBody>
      </p:sp>
      <p:sp>
        <p:nvSpPr>
          <p:cNvPr id="3" name="Объект 2"/>
          <p:cNvSpPr>
            <a:spLocks noGrp="1"/>
          </p:cNvSpPr>
          <p:nvPr>
            <p:ph idx="1"/>
          </p:nvPr>
        </p:nvSpPr>
        <p:spPr/>
        <p:txBody>
          <a:bodyPr>
            <a:normAutofit/>
          </a:bodyPr>
          <a:lstStyle/>
          <a:p>
            <a:pPr marL="114300" indent="0">
              <a:buNone/>
            </a:pPr>
            <a:r>
              <a:rPr lang="ru-RU" sz="1800" b="1" i="1" u="sng" dirty="0">
                <a:solidFill>
                  <a:srgbClr val="002060"/>
                </a:solidFill>
              </a:rPr>
              <a:t>Мотивационное письмо </a:t>
            </a:r>
            <a:r>
              <a:rPr lang="ru-RU" sz="1800" b="1" dirty="0">
                <a:solidFill>
                  <a:srgbClr val="002060"/>
                </a:solidFill>
              </a:rPr>
              <a:t>гораздо чаще запрашивается у студентов и абитуриентов с целью определить соответствие их выбранному учебному заведению. Мотивационное письмо </a:t>
            </a:r>
            <a:r>
              <a:rPr lang="ru-RU" sz="1800" b="1" dirty="0" smtClean="0">
                <a:solidFill>
                  <a:srgbClr val="002060"/>
                </a:solidFill>
              </a:rPr>
              <a:t>, как правило, направляется  вместе </a:t>
            </a:r>
            <a:r>
              <a:rPr lang="ru-RU" sz="1800" b="1" dirty="0">
                <a:solidFill>
                  <a:srgbClr val="002060"/>
                </a:solidFill>
              </a:rPr>
              <a:t>с </a:t>
            </a:r>
            <a:r>
              <a:rPr lang="ru-RU" sz="1800" b="1" dirty="0" smtClean="0">
                <a:solidFill>
                  <a:srgbClr val="002060"/>
                </a:solidFill>
              </a:rPr>
              <a:t>резюме.</a:t>
            </a:r>
          </a:p>
          <a:p>
            <a:pPr marL="114300" indent="0">
              <a:buNone/>
            </a:pPr>
            <a:endParaRPr lang="ru-RU" sz="1800" b="1" dirty="0">
              <a:solidFill>
                <a:srgbClr val="002060"/>
              </a:solidFill>
            </a:endParaRPr>
          </a:p>
          <a:p>
            <a:pPr marL="114300" indent="0">
              <a:buNone/>
            </a:pPr>
            <a:r>
              <a:rPr lang="ru-RU" sz="1800" b="1" dirty="0" smtClean="0">
                <a:solidFill>
                  <a:srgbClr val="002060"/>
                </a:solidFill>
              </a:rPr>
              <a:t>Работодатель  же  чаще ожидает  </a:t>
            </a:r>
            <a:r>
              <a:rPr lang="ru-RU" sz="1800" b="1" i="1" u="sng" dirty="0" smtClean="0">
                <a:solidFill>
                  <a:srgbClr val="002060"/>
                </a:solidFill>
              </a:rPr>
              <a:t>сопроводительное  письмо</a:t>
            </a:r>
            <a:r>
              <a:rPr lang="ru-RU" sz="1800" b="1" dirty="0" smtClean="0">
                <a:solidFill>
                  <a:srgbClr val="002060"/>
                </a:solidFill>
              </a:rPr>
              <a:t>.</a:t>
            </a:r>
            <a:endParaRPr lang="ru-RU" sz="1800" b="1" dirty="0">
              <a:solidFill>
                <a:srgbClr val="002060"/>
              </a:solidFill>
            </a:endParaRPr>
          </a:p>
        </p:txBody>
      </p:sp>
    </p:spTree>
    <p:extLst>
      <p:ext uri="{BB962C8B-B14F-4D97-AF65-F5344CB8AC3E}">
        <p14:creationId xmlns:p14="http://schemas.microsoft.com/office/powerpoint/2010/main" val="32884600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a:solidFill>
                  <a:srgbClr val="002060"/>
                </a:solidFill>
              </a:rPr>
              <a:t>Пример мотивационного письма для поступления в университет</a:t>
            </a:r>
            <a:br>
              <a:rPr lang="ru-RU" sz="2000" b="1" dirty="0">
                <a:solidFill>
                  <a:srgbClr val="002060"/>
                </a:solidFill>
              </a:rPr>
            </a:br>
            <a:endParaRPr lang="ru-RU" sz="2000" dirty="0"/>
          </a:p>
        </p:txBody>
      </p:sp>
      <p:sp>
        <p:nvSpPr>
          <p:cNvPr id="3" name="Объект 2"/>
          <p:cNvSpPr>
            <a:spLocks noGrp="1"/>
          </p:cNvSpPr>
          <p:nvPr>
            <p:ph idx="1"/>
          </p:nvPr>
        </p:nvSpPr>
        <p:spPr/>
        <p:txBody>
          <a:bodyPr>
            <a:normAutofit lnSpcReduction="10000"/>
          </a:bodyPr>
          <a:lstStyle/>
          <a:p>
            <a:pPr marL="114300" indent="0" fontAlgn="base">
              <a:buNone/>
            </a:pPr>
            <a:r>
              <a:rPr lang="en-US" sz="1400" b="1" dirty="0">
                <a:solidFill>
                  <a:srgbClr val="002060"/>
                </a:solidFill>
              </a:rPr>
              <a:t>I found most of them are from Holland so I choose my study country for this. If I get a chance to continue my study in this country then I am sore that it would help my future plan of doing business with these people as I would be able to know their striates build up business. Further more the course offered by this university are much more realistic then others and also the course fee affordable to me that’s the main reason why I choose this course and university as well as country.</a:t>
            </a:r>
            <a:br>
              <a:rPr lang="en-US" sz="1400" b="1" dirty="0">
                <a:solidFill>
                  <a:srgbClr val="002060"/>
                </a:solidFill>
              </a:rPr>
            </a:br>
            <a:r>
              <a:rPr lang="en-US" sz="1400" b="1" dirty="0">
                <a:solidFill>
                  <a:srgbClr val="002060"/>
                </a:solidFill>
              </a:rPr>
              <a:t/>
            </a:r>
            <a:br>
              <a:rPr lang="en-US" sz="1400" b="1" dirty="0">
                <a:solidFill>
                  <a:srgbClr val="002060"/>
                </a:solidFill>
              </a:rPr>
            </a:br>
            <a:r>
              <a:rPr lang="en-US" sz="1400" b="1" dirty="0">
                <a:solidFill>
                  <a:srgbClr val="002060"/>
                </a:solidFill>
              </a:rPr>
              <a:t>I hope after finishing my study there in the Netherlands I would perfect in the western way of doing business and what </a:t>
            </a:r>
            <a:r>
              <a:rPr lang="en-US" sz="1400" b="1" dirty="0" err="1">
                <a:solidFill>
                  <a:srgbClr val="002060"/>
                </a:solidFill>
              </a:rPr>
              <a:t>labour</a:t>
            </a:r>
            <a:r>
              <a:rPr lang="en-US" sz="1400" b="1" dirty="0">
                <a:solidFill>
                  <a:srgbClr val="002060"/>
                </a:solidFill>
              </a:rPr>
              <a:t> is required for it. Anybody who wants to b e successful in his/her life should study hard implement the theories in field must be practical know much more technique be able to cope with time </a:t>
            </a:r>
            <a:r>
              <a:rPr lang="en-US" sz="1400" b="1" dirty="0" err="1">
                <a:solidFill>
                  <a:srgbClr val="002060"/>
                </a:solidFill>
              </a:rPr>
              <a:t>etc</a:t>
            </a:r>
            <a:r>
              <a:rPr lang="en-US" sz="1400" b="1" dirty="0">
                <a:solidFill>
                  <a:srgbClr val="002060"/>
                </a:solidFill>
              </a:rPr>
              <a:t> to get all abode mentioned points I have to have much more study and knowledge in this field, so</a:t>
            </a:r>
            <a:br>
              <a:rPr lang="en-US" sz="1400" b="1" dirty="0">
                <a:solidFill>
                  <a:srgbClr val="002060"/>
                </a:solidFill>
              </a:rPr>
            </a:br>
            <a:r>
              <a:rPr lang="en-US" sz="1400" b="1" dirty="0">
                <a:solidFill>
                  <a:srgbClr val="002060"/>
                </a:solidFill>
              </a:rPr>
              <a:t/>
            </a:r>
            <a:br>
              <a:rPr lang="en-US" sz="1400" b="1" dirty="0">
                <a:solidFill>
                  <a:srgbClr val="002060"/>
                </a:solidFill>
              </a:rPr>
            </a:br>
            <a:r>
              <a:rPr lang="en-US" sz="1400" b="1" dirty="0">
                <a:solidFill>
                  <a:srgbClr val="002060"/>
                </a:solidFill>
              </a:rPr>
              <a:t>I decided to study this course to quench my thirst of doing international business with western country and teach more XXXXXX  the way of doing business with them so our remittance and aid dependent economy can lift up and be independent which finally brings economic boom to the country for this we the new generation must contribute our effort and time.</a:t>
            </a:r>
          </a:p>
          <a:p>
            <a:pPr marL="114300" indent="0" fontAlgn="base">
              <a:buNone/>
            </a:pPr>
            <a:r>
              <a:rPr lang="en-US" sz="1400" b="1" dirty="0">
                <a:solidFill>
                  <a:srgbClr val="002060"/>
                </a:solidFill>
              </a:rPr>
              <a:t>It is also said that healthy the see is planted the healthy and more crops you get if you plant rice and hope for wheat that is foolishness which is now what is happening in our business world so that’s why I am fully motivated to this study.</a:t>
            </a:r>
          </a:p>
          <a:p>
            <a:pPr marL="114300" indent="0">
              <a:buNone/>
            </a:pPr>
            <a:endParaRPr lang="ru-RU" sz="1300" b="1" dirty="0">
              <a:solidFill>
                <a:srgbClr val="002060"/>
              </a:solidFill>
            </a:endParaRPr>
          </a:p>
        </p:txBody>
      </p:sp>
    </p:spTree>
    <p:extLst>
      <p:ext uri="{BB962C8B-B14F-4D97-AF65-F5344CB8AC3E}">
        <p14:creationId xmlns:p14="http://schemas.microsoft.com/office/powerpoint/2010/main" val="15224256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z="2400" b="1" dirty="0">
                <a:solidFill>
                  <a:srgbClr val="002060"/>
                </a:solidFill>
              </a:rPr>
              <a:t>Personal Statement of a student applying for the Engineering </a:t>
            </a:r>
            <a:r>
              <a:rPr lang="en-US" sz="2400" b="1" dirty="0" err="1">
                <a:solidFill>
                  <a:srgbClr val="002060"/>
                </a:solidFill>
              </a:rPr>
              <a:t>programme</a:t>
            </a:r>
            <a:r>
              <a:rPr lang="en-US" sz="2400" dirty="0"/>
              <a:t/>
            </a:r>
            <a:br>
              <a:rPr lang="en-US" sz="2400" dirty="0"/>
            </a:br>
            <a:endParaRPr lang="ru-RU" sz="2400" dirty="0"/>
          </a:p>
        </p:txBody>
      </p:sp>
      <p:sp>
        <p:nvSpPr>
          <p:cNvPr id="3" name="Объект 2"/>
          <p:cNvSpPr>
            <a:spLocks noGrp="1"/>
          </p:cNvSpPr>
          <p:nvPr>
            <p:ph idx="1"/>
          </p:nvPr>
        </p:nvSpPr>
        <p:spPr/>
        <p:txBody>
          <a:bodyPr>
            <a:normAutofit fontScale="92500"/>
          </a:bodyPr>
          <a:lstStyle/>
          <a:p>
            <a:pPr marL="114300" indent="0" fontAlgn="base">
              <a:buNone/>
            </a:pPr>
            <a:r>
              <a:rPr lang="en-US" sz="1400" b="1" u="sng" dirty="0">
                <a:solidFill>
                  <a:srgbClr val="002060"/>
                </a:solidFill>
              </a:rPr>
              <a:t>Here you can see an example of the personal statement (motivation letter), written by a student applying for the Engineering </a:t>
            </a:r>
            <a:r>
              <a:rPr lang="en-US" sz="1400" b="1" u="sng" dirty="0" err="1">
                <a:solidFill>
                  <a:srgbClr val="002060"/>
                </a:solidFill>
              </a:rPr>
              <a:t>programme</a:t>
            </a:r>
            <a:r>
              <a:rPr lang="en-US" sz="1400" b="1" u="sng" dirty="0">
                <a:solidFill>
                  <a:srgbClr val="002060"/>
                </a:solidFill>
              </a:rPr>
              <a:t> at California Institute of Technology, Caltech.</a:t>
            </a:r>
            <a:endParaRPr lang="en-US" sz="1400" u="sng" dirty="0">
              <a:solidFill>
                <a:srgbClr val="002060"/>
              </a:solidFill>
            </a:endParaRPr>
          </a:p>
          <a:p>
            <a:pPr marL="114300" indent="0" fontAlgn="base">
              <a:buNone/>
            </a:pPr>
            <a:r>
              <a:rPr lang="en-US" sz="1400" dirty="0">
                <a:solidFill>
                  <a:srgbClr val="002060"/>
                </a:solidFill>
              </a:rPr>
              <a:t>Everyone knows that it takes both hard work and a good understanding of the subject in order to </a:t>
            </a:r>
            <a:r>
              <a:rPr lang="en-US" sz="1400" b="1" dirty="0">
                <a:solidFill>
                  <a:srgbClr val="002060"/>
                </a:solidFill>
              </a:rPr>
              <a:t>complete a project. However, I never appreciated the other academic strengths and personal qualities needed until my 11th grade physics final. The task was to create an energy conversion machine that would undergo a minimum of five energy conversions. The construction of the machine piqued my interest in pursuing an engineering career and later became the pivotal factor in my decision to apply to Caltech.</a:t>
            </a:r>
          </a:p>
          <a:p>
            <a:pPr marL="114300" indent="0" fontAlgn="base">
              <a:buNone/>
            </a:pPr>
            <a:r>
              <a:rPr lang="en-US" sz="1400" b="1" dirty="0">
                <a:solidFill>
                  <a:srgbClr val="002060"/>
                </a:solidFill>
              </a:rPr>
              <a:t>I knew from the beginning that it would be a challenge to complete just the minimum requirements for the project. Believing that my teammates and I had the ability and potential to do better, as the team leader, I made it our goal to cover the conversions of all eight energy types that were taught in class. I also strived to add into the machine a bonus feature of breaking an egg. Struggling to find a solution for breaking the egg, I reflected upon the force of gravity we had learned. This idea led to a trap-door mechanism that would allow the egg to fall under gravity and break upon impact.</a:t>
            </a:r>
          </a:p>
          <a:p>
            <a:pPr marL="114300" indent="0" fontAlgn="base">
              <a:buNone/>
            </a:pPr>
            <a:r>
              <a:rPr lang="en-US" sz="1400" b="1" dirty="0">
                <a:solidFill>
                  <a:srgbClr val="002060"/>
                </a:solidFill>
              </a:rPr>
              <a:t>In addition to excelling in math and the sciences, I am also a strong visual art student. Enjoying drawing and designing, I gained a different perspective that I may not have had as just a science student. The creativity and imagination from the visual arts allowed me to use toilet paper rolls, Styrofoam, and Popsicle sticks as the primary materials to construct the machine in a limited space within limited time. Together with good planning, coordination, and the ability to work in a team, my innovative perspective from visual arts made this project a success.</a:t>
            </a:r>
          </a:p>
          <a:p>
            <a:pPr marL="114300" indent="0">
              <a:buNone/>
            </a:pPr>
            <a:endParaRPr lang="ru-RU" sz="1400" dirty="0">
              <a:solidFill>
                <a:srgbClr val="002060"/>
              </a:solidFill>
            </a:endParaRPr>
          </a:p>
        </p:txBody>
      </p:sp>
    </p:spTree>
    <p:extLst>
      <p:ext uri="{BB962C8B-B14F-4D97-AF65-F5344CB8AC3E}">
        <p14:creationId xmlns:p14="http://schemas.microsoft.com/office/powerpoint/2010/main" val="21651107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b="1" dirty="0">
                <a:solidFill>
                  <a:srgbClr val="002060"/>
                </a:solidFill>
              </a:rPr>
              <a:t>Personal Statement of a student applying for the Engineering </a:t>
            </a:r>
            <a:r>
              <a:rPr lang="en-US" sz="2400" b="1" dirty="0" err="1">
                <a:solidFill>
                  <a:srgbClr val="002060"/>
                </a:solidFill>
              </a:rPr>
              <a:t>programme</a:t>
            </a:r>
            <a:endParaRPr lang="ru-RU" sz="2400" dirty="0"/>
          </a:p>
        </p:txBody>
      </p:sp>
      <p:sp>
        <p:nvSpPr>
          <p:cNvPr id="3" name="Объект 2"/>
          <p:cNvSpPr>
            <a:spLocks noGrp="1"/>
          </p:cNvSpPr>
          <p:nvPr>
            <p:ph idx="1"/>
          </p:nvPr>
        </p:nvSpPr>
        <p:spPr/>
        <p:txBody>
          <a:bodyPr>
            <a:normAutofit/>
          </a:bodyPr>
          <a:lstStyle/>
          <a:p>
            <a:pPr marL="114300" indent="0" fontAlgn="base">
              <a:buNone/>
            </a:pPr>
            <a:r>
              <a:rPr lang="en-US" sz="1400" b="1" dirty="0">
                <a:solidFill>
                  <a:srgbClr val="002060"/>
                </a:solidFill>
              </a:rPr>
              <a:t>On the due date, I watched with a prideful glee as the machine operated smoothly. For going beyond the minimum requirements, the machine was very well received. Beyond earning an excellent grade, the challenge of completing this project intrigued my increasing interest in engineering. My expectations and goals as a future college student were also evolved during the process.</a:t>
            </a:r>
          </a:p>
          <a:p>
            <a:pPr marL="114300" indent="0" fontAlgn="base">
              <a:buNone/>
            </a:pPr>
            <a:r>
              <a:rPr lang="en-US" sz="1400" b="1" dirty="0">
                <a:solidFill>
                  <a:srgbClr val="002060"/>
                </a:solidFill>
              </a:rPr>
              <a:t>Certain that I wanted to become a professional in the engineering field; I began searching for a college that would provide me with an excellent academic and hands-on experience. While I knew that Caltech is a prestigious science and engineering school, it wasn’t until I received the Caltech Signature Award that I developed a stronger interest in becoming a Techer. Upon further research, I </a:t>
            </a:r>
            <a:r>
              <a:rPr lang="en-US" sz="1400" b="1" dirty="0" err="1">
                <a:solidFill>
                  <a:srgbClr val="002060"/>
                </a:solidFill>
              </a:rPr>
              <a:t>realised</a:t>
            </a:r>
            <a:r>
              <a:rPr lang="en-US" sz="1400" b="1" dirty="0">
                <a:solidFill>
                  <a:srgbClr val="002060"/>
                </a:solidFill>
              </a:rPr>
              <a:t> that Caltech is the college for me.</a:t>
            </a:r>
          </a:p>
          <a:p>
            <a:pPr marL="114300" indent="0" fontAlgn="base">
              <a:buNone/>
            </a:pPr>
            <a:r>
              <a:rPr lang="en-US" sz="1400" b="1" dirty="0">
                <a:solidFill>
                  <a:srgbClr val="002060"/>
                </a:solidFill>
              </a:rPr>
              <a:t>At Caltech, my engineering aspirations will be realized in this challenging, research-integrated environment. The rigorous coursework and the generous research opportunities at Caltech will provide the challenge I need to achieve my goal of becoming an engineer. In return, I believe the combination of my academic strength and creative professional characteristics will definitely contribute to Caltech and help to add to the interdisciplinary atmosphere of the school.</a:t>
            </a:r>
          </a:p>
          <a:p>
            <a:pPr marL="114300" indent="0" fontAlgn="base">
              <a:buNone/>
            </a:pPr>
            <a:r>
              <a:rPr lang="en-US" sz="1400" b="1" dirty="0">
                <a:solidFill>
                  <a:srgbClr val="002060"/>
                </a:solidFill>
              </a:rPr>
              <a:t>It takes more than just hard work to succeed as an engineering professional. However, it can be achieved with the outstanding educational opportunity at Caltech and with my other academic strengths and personal qualities.</a:t>
            </a:r>
          </a:p>
          <a:p>
            <a:pPr marL="114300" indent="0">
              <a:buNone/>
            </a:pPr>
            <a:endParaRPr lang="ru-RU" sz="1400" b="1" dirty="0">
              <a:solidFill>
                <a:srgbClr val="002060"/>
              </a:solidFill>
            </a:endParaRPr>
          </a:p>
        </p:txBody>
      </p:sp>
    </p:spTree>
    <p:extLst>
      <p:ext uri="{BB962C8B-B14F-4D97-AF65-F5344CB8AC3E}">
        <p14:creationId xmlns:p14="http://schemas.microsoft.com/office/powerpoint/2010/main" val="7061308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800" b="1" dirty="0" smtClean="0">
                <a:solidFill>
                  <a:srgbClr val="002060"/>
                </a:solidFill>
              </a:rPr>
              <a:t>Образцы документов для поступления на </a:t>
            </a:r>
            <a:r>
              <a:rPr lang="ru-RU" sz="1800" b="1" dirty="0" err="1" smtClean="0">
                <a:solidFill>
                  <a:srgbClr val="002060"/>
                </a:solidFill>
              </a:rPr>
              <a:t>англ.языке</a:t>
            </a:r>
            <a:endParaRPr lang="ru-RU" sz="1800" b="1" dirty="0">
              <a:solidFill>
                <a:srgbClr val="002060"/>
              </a:solidFill>
            </a:endParaRPr>
          </a:p>
        </p:txBody>
      </p:sp>
      <p:sp>
        <p:nvSpPr>
          <p:cNvPr id="3" name="Объект 2"/>
          <p:cNvSpPr>
            <a:spLocks noGrp="1"/>
          </p:cNvSpPr>
          <p:nvPr>
            <p:ph idx="1"/>
          </p:nvPr>
        </p:nvSpPr>
        <p:spPr>
          <a:xfrm>
            <a:off x="395536" y="1772816"/>
            <a:ext cx="8229600" cy="4517579"/>
          </a:xfrm>
        </p:spPr>
        <p:txBody>
          <a:bodyPr>
            <a:normAutofit/>
          </a:bodyPr>
          <a:lstStyle/>
          <a:p>
            <a:pPr marL="114300" indent="0">
              <a:buNone/>
            </a:pPr>
            <a:endParaRPr lang="ru-RU" sz="1800" b="1" dirty="0">
              <a:solidFill>
                <a:srgbClr val="002060"/>
              </a:solidFill>
            </a:endParaRPr>
          </a:p>
          <a:p>
            <a:pPr marL="114300" indent="0">
              <a:buNone/>
            </a:pPr>
            <a:endParaRPr lang="ru-RU" sz="1800" b="1" dirty="0" smtClean="0">
              <a:solidFill>
                <a:srgbClr val="002060"/>
              </a:solidFill>
            </a:endParaRPr>
          </a:p>
          <a:p>
            <a:pPr marL="114300" indent="0">
              <a:buNone/>
            </a:pPr>
            <a:r>
              <a:rPr lang="en-US" sz="1800" b="1" dirty="0">
                <a:solidFill>
                  <a:srgbClr val="002060"/>
                </a:solidFill>
              </a:rPr>
              <a:t>http://www.eurogates.ru/ru-study-in-holland/</a:t>
            </a:r>
            <a:endParaRPr lang="ru-RU" sz="1800" b="1" dirty="0">
              <a:solidFill>
                <a:srgbClr val="002060"/>
              </a:solidFill>
            </a:endParaRPr>
          </a:p>
        </p:txBody>
      </p:sp>
      <p:sp>
        <p:nvSpPr>
          <p:cNvPr id="4" name="Объект 2"/>
          <p:cNvSpPr txBox="1">
            <a:spLocks/>
          </p:cNvSpPr>
          <p:nvPr/>
        </p:nvSpPr>
        <p:spPr>
          <a:xfrm>
            <a:off x="539552" y="1772816"/>
            <a:ext cx="8229600" cy="4373563"/>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indent="0">
              <a:buFont typeface="Arial" pitchFamily="34" charset="0"/>
              <a:buNone/>
            </a:pPr>
            <a:endParaRPr lang="ru-RU" sz="1800" b="1" dirty="0">
              <a:solidFill>
                <a:srgbClr val="002060"/>
              </a:solidFill>
            </a:endParaRPr>
          </a:p>
        </p:txBody>
      </p:sp>
    </p:spTree>
    <p:extLst>
      <p:ext uri="{BB962C8B-B14F-4D97-AF65-F5344CB8AC3E}">
        <p14:creationId xmlns:p14="http://schemas.microsoft.com/office/powerpoint/2010/main" val="17005838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solidFill>
                  <a:srgbClr val="002060"/>
                </a:solidFill>
              </a:rPr>
              <a:t>Реклама </a:t>
            </a:r>
            <a:r>
              <a:rPr lang="ru-RU" sz="2400" b="1" smtClean="0">
                <a:solidFill>
                  <a:srgbClr val="002060"/>
                </a:solidFill>
              </a:rPr>
              <a:t>французского университета - 2017</a:t>
            </a:r>
            <a:r>
              <a:rPr lang="ru-RU" sz="2800" b="1" dirty="0" smtClean="0">
                <a:solidFill>
                  <a:srgbClr val="BA1020"/>
                </a:solidFill>
              </a:rPr>
              <a:t/>
            </a:r>
            <a:br>
              <a:rPr lang="ru-RU" sz="2800" b="1" dirty="0" smtClean="0">
                <a:solidFill>
                  <a:srgbClr val="BA1020"/>
                </a:solidFill>
              </a:rPr>
            </a:br>
            <a:r>
              <a:rPr lang="en-US" sz="2800" b="1" dirty="0" err="1" smtClean="0">
                <a:solidFill>
                  <a:srgbClr val="BA1020"/>
                </a:solidFill>
              </a:rPr>
              <a:t>Université</a:t>
            </a:r>
            <a:r>
              <a:rPr lang="en-US" sz="2800" b="1" dirty="0" smtClean="0">
                <a:solidFill>
                  <a:srgbClr val="BA1020"/>
                </a:solidFill>
              </a:rPr>
              <a:t>  </a:t>
            </a:r>
            <a:r>
              <a:rPr lang="en-US" sz="2800" b="1" dirty="0" err="1" smtClean="0">
                <a:solidFill>
                  <a:srgbClr val="BA1020"/>
                </a:solidFill>
              </a:rPr>
              <a:t>paris-saclay</a:t>
            </a:r>
            <a:endParaRPr lang="ru-RU" sz="2800" b="1" dirty="0">
              <a:solidFill>
                <a:srgbClr val="BA1020"/>
              </a:solidFill>
            </a:endParaRPr>
          </a:p>
        </p:txBody>
      </p:sp>
      <p:sp>
        <p:nvSpPr>
          <p:cNvPr id="3" name="Объект 2"/>
          <p:cNvSpPr>
            <a:spLocks noGrp="1"/>
          </p:cNvSpPr>
          <p:nvPr>
            <p:ph idx="1"/>
          </p:nvPr>
        </p:nvSpPr>
        <p:spPr/>
        <p:txBody>
          <a:bodyPr/>
          <a:lstStyle/>
          <a:p>
            <a:pPr>
              <a:buFont typeface="Wingdings" panose="05000000000000000000" pitchFamily="2" charset="2"/>
              <a:buChar char="ü"/>
            </a:pPr>
            <a:r>
              <a:rPr lang="en-US" b="1" dirty="0" smtClean="0">
                <a:solidFill>
                  <a:srgbClr val="BA1020"/>
                </a:solidFill>
              </a:rPr>
              <a:t>You are an outstanding international student</a:t>
            </a:r>
          </a:p>
          <a:p>
            <a:pPr>
              <a:buFont typeface="Wingdings" panose="05000000000000000000" pitchFamily="2" charset="2"/>
              <a:buChar char="ü"/>
            </a:pPr>
            <a:endParaRPr lang="en-US" b="1" dirty="0">
              <a:solidFill>
                <a:srgbClr val="BA1020"/>
              </a:solidFill>
            </a:endParaRPr>
          </a:p>
          <a:p>
            <a:pPr>
              <a:buFont typeface="Wingdings" panose="05000000000000000000" pitchFamily="2" charset="2"/>
              <a:buChar char="ü"/>
            </a:pPr>
            <a:r>
              <a:rPr lang="en-US" b="1" dirty="0" smtClean="0">
                <a:solidFill>
                  <a:srgbClr val="BA1020"/>
                </a:solidFill>
              </a:rPr>
              <a:t>You want to pursue your study in a world-class University</a:t>
            </a:r>
          </a:p>
          <a:p>
            <a:pPr marL="114300" indent="0">
              <a:buNone/>
            </a:pPr>
            <a:endParaRPr lang="en-US" b="1" dirty="0">
              <a:solidFill>
                <a:srgbClr val="BA1020"/>
              </a:solidFill>
            </a:endParaRPr>
          </a:p>
          <a:p>
            <a:pPr marL="114300" indent="0">
              <a:buNone/>
            </a:pPr>
            <a:r>
              <a:rPr lang="en-US" sz="2800" b="1" dirty="0" smtClean="0">
                <a:solidFill>
                  <a:srgbClr val="BA1020"/>
                </a:solidFill>
              </a:rPr>
              <a:t>JOIN OUR MASTERS PROGRAMME</a:t>
            </a:r>
          </a:p>
          <a:p>
            <a:pPr marL="114300" indent="0">
              <a:buNone/>
            </a:pPr>
            <a:r>
              <a:rPr lang="en-US" sz="2000" b="1" dirty="0" smtClean="0">
                <a:solidFill>
                  <a:srgbClr val="BA1020"/>
                </a:solidFill>
              </a:rPr>
              <a:t>And you may </a:t>
            </a:r>
            <a:r>
              <a:rPr lang="en-US" sz="2000" b="1" dirty="0" err="1" smtClean="0">
                <a:solidFill>
                  <a:srgbClr val="BA1020"/>
                </a:solidFill>
              </a:rPr>
              <a:t>quaify</a:t>
            </a:r>
            <a:r>
              <a:rPr lang="en-US" sz="2000" b="1" dirty="0" smtClean="0">
                <a:solidFill>
                  <a:srgbClr val="BA1020"/>
                </a:solidFill>
              </a:rPr>
              <a:t> for one </a:t>
            </a:r>
            <a:r>
              <a:rPr lang="en-US" sz="2000" b="1" dirty="0">
                <a:solidFill>
                  <a:srgbClr val="BA1020"/>
                </a:solidFill>
              </a:rPr>
              <a:t>of </a:t>
            </a:r>
            <a:r>
              <a:rPr lang="en-US" sz="2000" b="1" dirty="0" err="1" smtClean="0">
                <a:solidFill>
                  <a:srgbClr val="BA1020"/>
                </a:solidFill>
              </a:rPr>
              <a:t>Université</a:t>
            </a:r>
            <a:r>
              <a:rPr lang="en-US" sz="2000" b="1" dirty="0" smtClean="0">
                <a:solidFill>
                  <a:srgbClr val="BA1020"/>
                </a:solidFill>
              </a:rPr>
              <a:t> Paris-</a:t>
            </a:r>
            <a:r>
              <a:rPr lang="en-US" sz="2000" b="1" dirty="0" err="1" smtClean="0">
                <a:solidFill>
                  <a:srgbClr val="BA1020"/>
                </a:solidFill>
              </a:rPr>
              <a:t>Saclay’s</a:t>
            </a:r>
            <a:endParaRPr lang="en-US" sz="2000" b="1" dirty="0" smtClean="0">
              <a:solidFill>
                <a:srgbClr val="BA1020"/>
              </a:solidFill>
            </a:endParaRPr>
          </a:p>
          <a:p>
            <a:pPr marL="114300" indent="0">
              <a:buNone/>
            </a:pPr>
            <a:r>
              <a:rPr lang="en-US" altLang="ru-RU" sz="2000" b="1" dirty="0">
                <a:solidFill>
                  <a:srgbClr val="BA1020"/>
                </a:solidFill>
                <a:latin typeface="Calibri" panose="020F0502020204030204" pitchFamily="34" charset="0"/>
                <a:ea typeface="Calibri" pitchFamily="34" charset="0"/>
                <a:cs typeface="Times New Roman" pitchFamily="18" charset="0"/>
              </a:rPr>
              <a:t>160 EXCELLENCE SCHOLARSHIPS 2017-2018</a:t>
            </a:r>
            <a:r>
              <a:rPr lang="ru-RU" altLang="ru-RU" sz="2000" dirty="0">
                <a:solidFill>
                  <a:srgbClr val="BA1020"/>
                </a:solidFill>
                <a:latin typeface="Calibri" panose="020F0502020204030204" pitchFamily="34" charset="0"/>
                <a:cs typeface="Arial" pitchFamily="34" charset="0"/>
              </a:rPr>
              <a:t> </a:t>
            </a:r>
            <a:r>
              <a:rPr lang="en-US" altLang="ru-RU" sz="2000" dirty="0">
                <a:solidFill>
                  <a:srgbClr val="BA1020"/>
                </a:solidFill>
                <a:latin typeface="Calibri" panose="020F0502020204030204" pitchFamily="34" charset="0"/>
                <a:cs typeface="Arial" pitchFamily="34" charset="0"/>
              </a:rPr>
              <a:t> </a:t>
            </a:r>
            <a:r>
              <a:rPr lang="en-US" altLang="ru-RU" sz="2000" b="1" dirty="0">
                <a:solidFill>
                  <a:srgbClr val="BA1020"/>
                </a:solidFill>
                <a:latin typeface="Calibri" panose="020F0502020204030204" pitchFamily="34" charset="0"/>
                <a:cs typeface="Arial" pitchFamily="34" charset="0"/>
              </a:rPr>
              <a:t>of University  </a:t>
            </a:r>
            <a:r>
              <a:rPr lang="en-US" altLang="ru-RU" sz="2000" b="1" dirty="0" smtClean="0">
                <a:solidFill>
                  <a:srgbClr val="BA1020"/>
                </a:solidFill>
                <a:latin typeface="Calibri" panose="020F0502020204030204" pitchFamily="34" charset="0"/>
                <a:cs typeface="Arial" pitchFamily="34" charset="0"/>
              </a:rPr>
              <a:t>Paris-</a:t>
            </a:r>
            <a:r>
              <a:rPr lang="en-US" altLang="ru-RU" sz="2000" b="1" dirty="0" err="1" smtClean="0">
                <a:solidFill>
                  <a:srgbClr val="BA1020"/>
                </a:solidFill>
                <a:latin typeface="Calibri" panose="020F0502020204030204" pitchFamily="34" charset="0"/>
                <a:cs typeface="Arial" pitchFamily="34" charset="0"/>
              </a:rPr>
              <a:t>Saclay</a:t>
            </a:r>
            <a:r>
              <a:rPr lang="en-US" altLang="ru-RU" sz="2000" b="1" dirty="0" smtClean="0">
                <a:solidFill>
                  <a:srgbClr val="BA1020"/>
                </a:solidFill>
                <a:latin typeface="Calibri" panose="020F0502020204030204" pitchFamily="34" charset="0"/>
                <a:cs typeface="Arial" pitchFamily="34" charset="0"/>
              </a:rPr>
              <a:t> 2017-2018</a:t>
            </a:r>
            <a:endParaRPr lang="ru-RU" sz="2000" dirty="0">
              <a:solidFill>
                <a:srgbClr val="BA1020"/>
              </a:solidFill>
            </a:endParaRPr>
          </a:p>
        </p:txBody>
      </p:sp>
    </p:spTree>
    <p:extLst>
      <p:ext uri="{BB962C8B-B14F-4D97-AF65-F5344CB8AC3E}">
        <p14:creationId xmlns:p14="http://schemas.microsoft.com/office/powerpoint/2010/main" val="39912734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altLang="ru-RU" sz="2000" b="1" cap="none" dirty="0">
                <a:solidFill>
                  <a:srgbClr val="BA1020"/>
                </a:solidFill>
                <a:latin typeface="Calibri" panose="020F0502020204030204" pitchFamily="34" charset="0"/>
                <a:ea typeface="Calibri" pitchFamily="34" charset="0"/>
                <a:cs typeface="Times New Roman" pitchFamily="18" charset="0"/>
              </a:rPr>
              <a:t>160 EXCELLENCE SCHOLARSHIPS 2017-2018</a:t>
            </a:r>
            <a:r>
              <a:rPr lang="ru-RU" altLang="ru-RU" sz="2000" cap="none" dirty="0">
                <a:solidFill>
                  <a:srgbClr val="BA1020"/>
                </a:solidFill>
                <a:latin typeface="Calibri" panose="020F0502020204030204" pitchFamily="34" charset="0"/>
                <a:cs typeface="Arial" pitchFamily="34" charset="0"/>
              </a:rPr>
              <a:t> </a:t>
            </a:r>
            <a:r>
              <a:rPr lang="en-US" altLang="ru-RU" sz="2000" cap="none" dirty="0">
                <a:solidFill>
                  <a:srgbClr val="BA1020"/>
                </a:solidFill>
                <a:latin typeface="Calibri" panose="020F0502020204030204" pitchFamily="34" charset="0"/>
                <a:cs typeface="Arial" pitchFamily="34" charset="0"/>
              </a:rPr>
              <a:t> </a:t>
            </a:r>
            <a:r>
              <a:rPr lang="en-US" altLang="ru-RU" sz="2000" b="1" cap="none" dirty="0">
                <a:solidFill>
                  <a:srgbClr val="BA1020"/>
                </a:solidFill>
                <a:latin typeface="Calibri" panose="020F0502020204030204" pitchFamily="34" charset="0"/>
                <a:cs typeface="Arial" pitchFamily="34" charset="0"/>
              </a:rPr>
              <a:t>of University  Paris-</a:t>
            </a:r>
            <a:r>
              <a:rPr lang="en-US" altLang="ru-RU" sz="2000" b="1" cap="none" dirty="0" err="1">
                <a:solidFill>
                  <a:srgbClr val="BA1020"/>
                </a:solidFill>
                <a:latin typeface="Calibri" panose="020F0502020204030204" pitchFamily="34" charset="0"/>
                <a:cs typeface="Arial" pitchFamily="34" charset="0"/>
              </a:rPr>
              <a:t>Saclay</a:t>
            </a:r>
            <a:endParaRPr lang="ru-RU" sz="2000" dirty="0">
              <a:solidFill>
                <a:srgbClr val="BA1020"/>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984617025"/>
              </p:ext>
            </p:extLst>
          </p:nvPr>
        </p:nvGraphicFramePr>
        <p:xfrm>
          <a:off x="457200" y="3207861"/>
          <a:ext cx="8229600" cy="2682240"/>
        </p:xfrm>
        <a:graphic>
          <a:graphicData uri="http://schemas.openxmlformats.org/drawingml/2006/table">
            <a:tbl>
              <a:tblPr>
                <a:tableStyleId>{5C22544A-7EE6-4342-B048-85BDC9FD1C3A}</a:tableStyleId>
              </a:tblPr>
              <a:tblGrid>
                <a:gridCol w="8229600"/>
              </a:tblGrid>
              <a:tr h="0">
                <a:tc>
                  <a:txBody>
                    <a:bodyPr/>
                    <a:lstStyle/>
                    <a:p>
                      <a:pPr algn="l">
                        <a:spcAft>
                          <a:spcPts val="0"/>
                        </a:spcAft>
                      </a:pPr>
                      <a:r>
                        <a:rPr lang="en-US" sz="1600" b="1" dirty="0" err="1">
                          <a:solidFill>
                            <a:srgbClr val="002060"/>
                          </a:solidFill>
                          <a:effectLst/>
                        </a:rPr>
                        <a:t>Université</a:t>
                      </a:r>
                      <a:r>
                        <a:rPr lang="en-US" sz="1600" b="1" dirty="0">
                          <a:solidFill>
                            <a:srgbClr val="002060"/>
                          </a:solidFill>
                          <a:effectLst/>
                        </a:rPr>
                        <a:t> Paris-</a:t>
                      </a:r>
                      <a:r>
                        <a:rPr lang="en-US" sz="1600" b="1" dirty="0" err="1">
                          <a:solidFill>
                            <a:srgbClr val="002060"/>
                          </a:solidFill>
                          <a:effectLst/>
                        </a:rPr>
                        <a:t>Saclay</a:t>
                      </a:r>
                      <a:r>
                        <a:rPr lang="en-US" sz="1600" b="1" dirty="0">
                          <a:solidFill>
                            <a:srgbClr val="002060"/>
                          </a:solidFill>
                          <a:effectLst/>
                        </a:rPr>
                        <a:t> is a structured top cluster of education, research, and innovation in Europe, regrouping 18 institutions (universities, </a:t>
                      </a:r>
                      <a:r>
                        <a:rPr lang="en-US" sz="1600" b="1" dirty="0" err="1">
                          <a:solidFill>
                            <a:srgbClr val="002060"/>
                          </a:solidFill>
                          <a:effectLst/>
                        </a:rPr>
                        <a:t>Grandes</a:t>
                      </a:r>
                      <a:r>
                        <a:rPr lang="en-US" sz="1600" b="1" dirty="0">
                          <a:solidFill>
                            <a:srgbClr val="002060"/>
                          </a:solidFill>
                          <a:effectLst/>
                        </a:rPr>
                        <a:t> </a:t>
                      </a:r>
                      <a:r>
                        <a:rPr lang="en-US" sz="1600" b="1" dirty="0" err="1">
                          <a:solidFill>
                            <a:srgbClr val="002060"/>
                          </a:solidFill>
                          <a:effectLst/>
                        </a:rPr>
                        <a:t>Ecoles</a:t>
                      </a:r>
                      <a:r>
                        <a:rPr lang="en-US" sz="1600" b="1" dirty="0">
                          <a:solidFill>
                            <a:srgbClr val="002060"/>
                          </a:solidFill>
                          <a:effectLst/>
                        </a:rPr>
                        <a:t>, and research </a:t>
                      </a:r>
                      <a:r>
                        <a:rPr lang="en-US" sz="1600" b="1" dirty="0" err="1">
                          <a:solidFill>
                            <a:srgbClr val="002060"/>
                          </a:solidFill>
                          <a:effectLst/>
                        </a:rPr>
                        <a:t>centres</a:t>
                      </a:r>
                      <a:r>
                        <a:rPr lang="en-US" sz="1600" b="1" dirty="0">
                          <a:solidFill>
                            <a:srgbClr val="002060"/>
                          </a:solidFill>
                          <a:effectLst/>
                        </a:rPr>
                        <a:t>).</a:t>
                      </a:r>
                      <a:endParaRPr lang="ru-RU" sz="1600" b="1" dirty="0">
                        <a:solidFill>
                          <a:srgbClr val="002060"/>
                        </a:solidFill>
                        <a:effectLst/>
                      </a:endParaRPr>
                    </a:p>
                    <a:p>
                      <a:pPr algn="l">
                        <a:spcAft>
                          <a:spcPts val="0"/>
                        </a:spcAft>
                      </a:pPr>
                      <a:r>
                        <a:rPr lang="en-US" sz="1600" b="1" u="sng" dirty="0">
                          <a:solidFill>
                            <a:srgbClr val="002060"/>
                          </a:solidFill>
                          <a:effectLst/>
                          <a:hlinkClick r:id="rId2"/>
                        </a:rPr>
                        <a:t>https://www.universite-paris-saclay.fr/en</a:t>
                      </a:r>
                      <a:endParaRPr lang="ru-RU" sz="1600" b="1" dirty="0">
                        <a:solidFill>
                          <a:srgbClr val="002060"/>
                        </a:solidFill>
                        <a:effectLst/>
                      </a:endParaRPr>
                    </a:p>
                    <a:p>
                      <a:pPr algn="l">
                        <a:spcAft>
                          <a:spcPts val="0"/>
                        </a:spcAft>
                      </a:pPr>
                      <a:r>
                        <a:rPr lang="en-US" sz="1600" b="1" dirty="0">
                          <a:solidFill>
                            <a:srgbClr val="002060"/>
                          </a:solidFill>
                          <a:effectLst/>
                        </a:rPr>
                        <a:t> </a:t>
                      </a:r>
                      <a:endParaRPr lang="ru-RU" sz="1600" b="1" dirty="0">
                        <a:solidFill>
                          <a:srgbClr val="002060"/>
                        </a:solidFill>
                        <a:effectLst/>
                      </a:endParaRPr>
                    </a:p>
                    <a:p>
                      <a:pPr algn="l">
                        <a:spcAft>
                          <a:spcPts val="0"/>
                        </a:spcAft>
                      </a:pPr>
                      <a:r>
                        <a:rPr lang="en-US" sz="1600" b="1" dirty="0">
                          <a:solidFill>
                            <a:srgbClr val="002060"/>
                          </a:solidFill>
                          <a:effectLst/>
                        </a:rPr>
                        <a:t>To attract the world’s outstanding talents and boost the international potential of the Master’s courses delivered by this university’s member institutions, 160 incoming international Master’s scholarships of 10, 000 euros per year are offered to the best students enrolled in one of the Master’s </a:t>
                      </a:r>
                      <a:r>
                        <a:rPr lang="en-US" sz="1600" b="1" dirty="0" err="1">
                          <a:solidFill>
                            <a:srgbClr val="002060"/>
                          </a:solidFill>
                          <a:effectLst/>
                        </a:rPr>
                        <a:t>programmes</a:t>
                      </a:r>
                      <a:r>
                        <a:rPr lang="en-US" sz="1600" b="1" dirty="0">
                          <a:solidFill>
                            <a:srgbClr val="002060"/>
                          </a:solidFill>
                          <a:effectLst/>
                        </a:rPr>
                        <a:t>.</a:t>
                      </a:r>
                      <a:endParaRPr lang="ru-RU" sz="1600" b="1" dirty="0">
                        <a:solidFill>
                          <a:srgbClr val="002060"/>
                        </a:solidFill>
                        <a:effectLst/>
                      </a:endParaRPr>
                    </a:p>
                    <a:p>
                      <a:pPr algn="l">
                        <a:spcAft>
                          <a:spcPts val="0"/>
                        </a:spcAft>
                      </a:pPr>
                      <a:r>
                        <a:rPr lang="en-US" sz="1600" b="1" dirty="0">
                          <a:solidFill>
                            <a:srgbClr val="002060"/>
                          </a:solidFill>
                          <a:effectLst/>
                        </a:rPr>
                        <a:t>Students invited to qualify for a scholarship will be evaluated on the basis of their academic credentials.</a:t>
                      </a:r>
                      <a:endParaRPr lang="ru-RU" sz="1600" b="1" dirty="0">
                        <a:solidFill>
                          <a:srgbClr val="002060"/>
                        </a:solidFill>
                        <a:effectLst/>
                        <a:latin typeface="Times New Roman"/>
                        <a:ea typeface="Calibri"/>
                      </a:endParaRPr>
                    </a:p>
                  </a:txBody>
                  <a:tcPr marL="95250" marR="95250" marT="0" marB="0"/>
                </a:tc>
              </a:tr>
            </a:tbl>
          </a:graphicData>
        </a:graphic>
      </p:graphicFrame>
      <p:sp>
        <p:nvSpPr>
          <p:cNvPr id="5" name="Rectangle 1"/>
          <p:cNvSpPr>
            <a:spLocks noChangeArrowheads="1"/>
          </p:cNvSpPr>
          <p:nvPr/>
        </p:nvSpPr>
        <p:spPr bwMode="auto">
          <a:xfrm>
            <a:off x="457200" y="3208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ru-RU" sz="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 </a:t>
            </a:r>
            <a:r>
              <a:rPr kumimoji="0" lang="ru-RU" altLang="ru-RU" sz="800" b="0" i="0" u="none" strike="noStrike" cap="none" normalizeH="0" baseline="0" smtClean="0">
                <a:ln>
                  <a:noFill/>
                </a:ln>
                <a:solidFill>
                  <a:schemeClr val="tx1"/>
                </a:solidFill>
                <a:effectLst/>
                <a:latin typeface="Arial" pitchFamily="34" charset="0"/>
                <a:cs typeface="Arial" pitchFamily="34" charset="0"/>
              </a:rPr>
              <a:t> </a:t>
            </a: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515483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444456349"/>
              </p:ext>
            </p:extLst>
          </p:nvPr>
        </p:nvGraphicFramePr>
        <p:xfrm>
          <a:off x="1187624" y="1196752"/>
          <a:ext cx="6751320" cy="4330700"/>
        </p:xfrm>
        <a:graphic>
          <a:graphicData uri="http://schemas.openxmlformats.org/drawingml/2006/table">
            <a:tbl>
              <a:tblPr firstRow="1" firstCol="1" bandRow="1">
                <a:tableStyleId>{5C22544A-7EE6-4342-B048-85BDC9FD1C3A}</a:tableStyleId>
              </a:tblPr>
              <a:tblGrid>
                <a:gridCol w="3375660"/>
                <a:gridCol w="3375660"/>
              </a:tblGrid>
              <a:tr h="572770">
                <a:tc rowSpan="2">
                  <a:txBody>
                    <a:bodyPr/>
                    <a:lstStyle/>
                    <a:p>
                      <a:pPr marR="146050" algn="l">
                        <a:lnSpc>
                          <a:spcPct val="105000"/>
                        </a:lnSpc>
                        <a:spcBef>
                          <a:spcPts val="500"/>
                        </a:spcBef>
                        <a:spcAft>
                          <a:spcPts val="0"/>
                        </a:spcAft>
                      </a:pPr>
                      <a:r>
                        <a:rPr lang="en-US" sz="1600" b="1" dirty="0">
                          <a:effectLst/>
                        </a:rPr>
                        <a:t> </a:t>
                      </a:r>
                      <a:endParaRPr lang="ru-RU" sz="1600" b="1" dirty="0">
                        <a:effectLst/>
                      </a:endParaRPr>
                    </a:p>
                    <a:p>
                      <a:pPr marR="146050" algn="l">
                        <a:lnSpc>
                          <a:spcPct val="105000"/>
                        </a:lnSpc>
                        <a:spcBef>
                          <a:spcPts val="500"/>
                        </a:spcBef>
                        <a:spcAft>
                          <a:spcPts val="0"/>
                        </a:spcAft>
                      </a:pPr>
                      <a:r>
                        <a:rPr lang="en-US" sz="1600" b="1" dirty="0">
                          <a:effectLst/>
                        </a:rPr>
                        <a:t> </a:t>
                      </a:r>
                      <a:endParaRPr lang="ru-RU" sz="1600" b="1" dirty="0">
                        <a:effectLst/>
                      </a:endParaRPr>
                    </a:p>
                    <a:p>
                      <a:pPr marR="146050" algn="l">
                        <a:lnSpc>
                          <a:spcPct val="105000"/>
                        </a:lnSpc>
                        <a:spcBef>
                          <a:spcPts val="500"/>
                        </a:spcBef>
                        <a:spcAft>
                          <a:spcPts val="0"/>
                        </a:spcAft>
                      </a:pPr>
                      <a:r>
                        <a:rPr lang="en-US" sz="1600" b="1" dirty="0">
                          <a:effectLst/>
                        </a:rPr>
                        <a:t> </a:t>
                      </a:r>
                      <a:endParaRPr lang="ru-RU" sz="1600" b="1" dirty="0">
                        <a:effectLst/>
                      </a:endParaRPr>
                    </a:p>
                    <a:p>
                      <a:pPr marR="146050" algn="l">
                        <a:lnSpc>
                          <a:spcPct val="105000"/>
                        </a:lnSpc>
                        <a:spcBef>
                          <a:spcPts val="500"/>
                        </a:spcBef>
                        <a:spcAft>
                          <a:spcPts val="0"/>
                        </a:spcAft>
                      </a:pPr>
                      <a:r>
                        <a:rPr lang="en-US" sz="1600" b="1" dirty="0">
                          <a:effectLst/>
                        </a:rPr>
                        <a:t>30</a:t>
                      </a:r>
                      <a:r>
                        <a:rPr lang="en-US" sz="1600" b="1" spc="-80" dirty="0">
                          <a:effectLst/>
                        </a:rPr>
                        <a:t> </a:t>
                      </a:r>
                      <a:r>
                        <a:rPr lang="en-US" sz="1600" b="1" spc="-5" dirty="0">
                          <a:effectLst/>
                        </a:rPr>
                        <a:t>KIL</a:t>
                      </a:r>
                      <a:r>
                        <a:rPr lang="en-US" sz="1600" b="1" spc="-10" dirty="0">
                          <a:effectLst/>
                        </a:rPr>
                        <a:t>OMETERS FROM</a:t>
                      </a:r>
                      <a:r>
                        <a:rPr lang="en-US" sz="1600" b="1" spc="-80" dirty="0">
                          <a:effectLst/>
                        </a:rPr>
                        <a:t> </a:t>
                      </a:r>
                      <a:r>
                        <a:rPr lang="en-US" sz="1600" b="1" spc="-10" dirty="0">
                          <a:effectLst/>
                        </a:rPr>
                        <a:t>PARIS</a:t>
                      </a:r>
                      <a:r>
                        <a:rPr lang="en-US" sz="1600" b="1" spc="-5" dirty="0">
                          <a:effectLst/>
                        </a:rPr>
                        <a:t>, AND </a:t>
                      </a:r>
                      <a:r>
                        <a:rPr lang="en-US" sz="1600" b="1" spc="15" dirty="0">
                          <a:effectLst/>
                        </a:rPr>
                        <a:t>VERSA</a:t>
                      </a:r>
                      <a:r>
                        <a:rPr lang="en-US" sz="1600" b="1" spc="10" dirty="0">
                          <a:effectLst/>
                        </a:rPr>
                        <a:t>I</a:t>
                      </a:r>
                      <a:r>
                        <a:rPr lang="en-US" sz="1600" b="1" spc="5" dirty="0">
                          <a:effectLst/>
                        </a:rPr>
                        <a:t>LL</a:t>
                      </a:r>
                      <a:r>
                        <a:rPr lang="en-US" sz="1600" b="1" spc="15" dirty="0">
                          <a:effectLst/>
                        </a:rPr>
                        <a:t>ES</a:t>
                      </a:r>
                      <a:endParaRPr lang="ru-RU" sz="1600" b="1" dirty="0">
                        <a:effectLst/>
                      </a:endParaRPr>
                    </a:p>
                    <a:p>
                      <a:pPr marR="146050" algn="l">
                        <a:lnSpc>
                          <a:spcPct val="105000"/>
                        </a:lnSpc>
                        <a:spcBef>
                          <a:spcPts val="500"/>
                        </a:spcBef>
                        <a:spcAft>
                          <a:spcPts val="0"/>
                        </a:spcAft>
                      </a:pPr>
                      <a:r>
                        <a:rPr lang="en-US" sz="1600" b="1" dirty="0">
                          <a:effectLst/>
                        </a:rPr>
                        <a:t> </a:t>
                      </a:r>
                      <a:endParaRPr lang="ru-RU" sz="1600" b="1" dirty="0">
                        <a:effectLst/>
                      </a:endParaRPr>
                    </a:p>
                    <a:p>
                      <a:pPr algn="l">
                        <a:lnSpc>
                          <a:spcPct val="105000"/>
                        </a:lnSpc>
                      </a:pPr>
                      <a:r>
                        <a:rPr lang="en-US" sz="1600" b="1" spc="-25" dirty="0">
                          <a:effectLst/>
                        </a:rPr>
                        <a:t>    65,000</a:t>
                      </a:r>
                      <a:r>
                        <a:rPr lang="en-US" sz="1600" b="1" spc="-160" dirty="0">
                          <a:effectLst/>
                        </a:rPr>
                        <a:t> </a:t>
                      </a:r>
                      <a:r>
                        <a:rPr lang="en-US" sz="1600" b="1" spc="-10" dirty="0">
                          <a:effectLst/>
                        </a:rPr>
                        <a:t>students,</a:t>
                      </a:r>
                      <a:endParaRPr lang="ru-RU" sz="1600" b="1" dirty="0">
                        <a:effectLst/>
                      </a:endParaRPr>
                    </a:p>
                    <a:p>
                      <a:pPr marR="295275" algn="l">
                        <a:lnSpc>
                          <a:spcPct val="105000"/>
                        </a:lnSpc>
                        <a:spcBef>
                          <a:spcPts val="500"/>
                        </a:spcBef>
                        <a:spcAft>
                          <a:spcPts val="0"/>
                        </a:spcAft>
                      </a:pPr>
                      <a:r>
                        <a:rPr lang="en-US" sz="1600" b="1" spc="-20" dirty="0">
                          <a:effectLst/>
                        </a:rPr>
                        <a:t>         360</a:t>
                      </a:r>
                      <a:r>
                        <a:rPr lang="en-US" sz="1600" b="1" spc="-70" dirty="0">
                          <a:effectLst/>
                        </a:rPr>
                        <a:t> </a:t>
                      </a:r>
                      <a:r>
                        <a:rPr lang="en-US" sz="1600" b="1" spc="-10" dirty="0">
                          <a:effectLst/>
                        </a:rPr>
                        <a:t>laboratories</a:t>
                      </a:r>
                      <a:endParaRPr lang="ru-RU" sz="1600" b="1" dirty="0">
                        <a:effectLst/>
                      </a:endParaRPr>
                    </a:p>
                    <a:p>
                      <a:pPr marR="294005" algn="l">
                        <a:lnSpc>
                          <a:spcPct val="105000"/>
                        </a:lnSpc>
                        <a:spcBef>
                          <a:spcPts val="500"/>
                        </a:spcBef>
                        <a:spcAft>
                          <a:spcPts val="0"/>
                        </a:spcAft>
                      </a:pPr>
                      <a:r>
                        <a:rPr lang="en-US" sz="1600" b="1" spc="-10" dirty="0">
                          <a:effectLst/>
                        </a:rPr>
                        <a:t>    and</a:t>
                      </a:r>
                      <a:r>
                        <a:rPr lang="en-US" sz="1600" b="1" spc="-20" dirty="0">
                          <a:effectLst/>
                        </a:rPr>
                        <a:t> </a:t>
                      </a:r>
                      <a:r>
                        <a:rPr lang="en-US" sz="1600" b="1" spc="-15" dirty="0">
                          <a:effectLst/>
                        </a:rPr>
                        <a:t>20 </a:t>
                      </a:r>
                      <a:r>
                        <a:rPr lang="en-US" sz="1600" b="1" spc="-10" dirty="0">
                          <a:effectLst/>
                        </a:rPr>
                        <a:t>research and</a:t>
                      </a:r>
                      <a:endParaRPr lang="ru-RU" sz="1600" b="1" dirty="0">
                        <a:effectLst/>
                      </a:endParaRPr>
                    </a:p>
                    <a:p>
                      <a:pPr algn="l">
                        <a:lnSpc>
                          <a:spcPct val="105000"/>
                        </a:lnSpc>
                      </a:pPr>
                      <a:r>
                        <a:rPr lang="en-US" sz="1600" b="1" spc="-10" dirty="0">
                          <a:effectLst/>
                        </a:rPr>
                        <a:t>               higher education</a:t>
                      </a:r>
                      <a:endParaRPr lang="ru-RU" sz="1600" b="1" dirty="0">
                        <a:effectLst/>
                      </a:endParaRPr>
                    </a:p>
                    <a:p>
                      <a:pPr algn="l">
                        <a:lnSpc>
                          <a:spcPct val="105000"/>
                        </a:lnSpc>
                      </a:pPr>
                      <a:r>
                        <a:rPr lang="en-US" sz="1600" b="1" spc="-5" dirty="0">
                          <a:effectLst/>
                        </a:rPr>
                        <a:t>               institutions</a:t>
                      </a:r>
                      <a:endParaRPr lang="ru-RU" sz="1600" b="1" dirty="0">
                        <a:effectLst/>
                      </a:endParaRPr>
                    </a:p>
                    <a:p>
                      <a:pPr algn="l">
                        <a:lnSpc>
                          <a:spcPct val="105000"/>
                        </a:lnSpc>
                      </a:pPr>
                      <a:r>
                        <a:rPr lang="en-US" sz="1600" b="1" spc="-5" dirty="0">
                          <a:effectLst/>
                        </a:rPr>
                        <a:t> </a:t>
                      </a:r>
                      <a:endParaRPr lang="ru-RU" sz="1600" b="1" dirty="0">
                        <a:effectLst/>
                      </a:endParaRPr>
                    </a:p>
                    <a:p>
                      <a:pPr algn="l">
                        <a:lnSpc>
                          <a:spcPct val="105000"/>
                        </a:lnSpc>
                      </a:pPr>
                      <a:r>
                        <a:rPr lang="en-US" sz="1600" b="1" spc="-5" dirty="0">
                          <a:effectLst/>
                        </a:rPr>
                        <a:t>AMONG THE MOST PRESTIGIOUS IN FRANCE.</a:t>
                      </a:r>
                      <a:endParaRPr lang="ru-RU" sz="1600" b="1" dirty="0">
                        <a:effectLst/>
                        <a:latin typeface="Times New Roman"/>
                        <a:ea typeface="Calibri"/>
                      </a:endParaRPr>
                    </a:p>
                  </a:txBody>
                  <a:tcPr marL="68580" marR="68580" marT="0" marB="0"/>
                </a:tc>
                <a:tc>
                  <a:txBody>
                    <a:bodyPr/>
                    <a:lstStyle/>
                    <a:p>
                      <a:pPr algn="l">
                        <a:lnSpc>
                          <a:spcPct val="105000"/>
                        </a:lnSpc>
                      </a:pPr>
                      <a:r>
                        <a:rPr lang="en-US" sz="1600" b="1" spc="-10">
                          <a:effectLst/>
                        </a:rPr>
                        <a:t> </a:t>
                      </a:r>
                      <a:endParaRPr lang="ru-RU" sz="1600" b="1">
                        <a:effectLst/>
                      </a:endParaRPr>
                    </a:p>
                    <a:p>
                      <a:pPr algn="l">
                        <a:lnSpc>
                          <a:spcPct val="105000"/>
                        </a:lnSpc>
                      </a:pPr>
                      <a:r>
                        <a:rPr lang="en-US" sz="1600" b="1" spc="-10">
                          <a:effectLst/>
                        </a:rPr>
                        <a:t>SUBMIT </a:t>
                      </a:r>
                      <a:r>
                        <a:rPr lang="en-US" sz="1600" b="1">
                          <a:effectLst/>
                        </a:rPr>
                        <a:t>AN ONLINE APPLICATION</a:t>
                      </a:r>
                      <a:endParaRPr lang="ru-RU" sz="1600" b="1">
                        <a:effectLst/>
                      </a:endParaRPr>
                    </a:p>
                    <a:p>
                      <a:pPr algn="l">
                        <a:lnSpc>
                          <a:spcPct val="105000"/>
                        </a:lnSpc>
                      </a:pPr>
                      <a:r>
                        <a:rPr lang="en-US" sz="1600" b="1">
                          <a:effectLst/>
                        </a:rPr>
                        <a:t>to join Université</a:t>
                      </a:r>
                      <a:r>
                        <a:rPr lang="en-US" sz="1600" b="1" spc="-20">
                          <a:effectLst/>
                        </a:rPr>
                        <a:t> </a:t>
                      </a:r>
                      <a:r>
                        <a:rPr lang="en-US" sz="1600" b="1">
                          <a:effectLst/>
                        </a:rPr>
                        <a:t>Paris-Saclay’s Master’s programme.</a:t>
                      </a:r>
                      <a:endParaRPr lang="ru-RU" sz="1600" b="1">
                        <a:effectLst/>
                        <a:latin typeface="Times New Roman"/>
                        <a:ea typeface="Calibri"/>
                      </a:endParaRPr>
                    </a:p>
                  </a:txBody>
                  <a:tcPr marL="68580" marR="68580" marT="0" marB="0"/>
                </a:tc>
              </a:tr>
              <a:tr h="1621790">
                <a:tc vMerge="1">
                  <a:txBody>
                    <a:bodyPr/>
                    <a:lstStyle/>
                    <a:p>
                      <a:endParaRPr lang="ru-RU"/>
                    </a:p>
                  </a:txBody>
                  <a:tcPr/>
                </a:tc>
                <a:tc>
                  <a:txBody>
                    <a:bodyPr/>
                    <a:lstStyle/>
                    <a:p>
                      <a:pPr algn="l">
                        <a:lnSpc>
                          <a:spcPct val="105000"/>
                        </a:lnSpc>
                      </a:pPr>
                      <a:r>
                        <a:rPr lang="en-US" sz="1600" b="1" spc="-10" dirty="0">
                          <a:effectLst/>
                        </a:rPr>
                        <a:t> </a:t>
                      </a:r>
                      <a:endParaRPr lang="ru-RU" sz="1600" b="1" dirty="0">
                        <a:effectLst/>
                      </a:endParaRPr>
                    </a:p>
                    <a:p>
                      <a:pPr algn="l">
                        <a:lnSpc>
                          <a:spcPct val="105000"/>
                        </a:lnSpc>
                      </a:pPr>
                      <a:r>
                        <a:rPr lang="en-US" sz="1600" b="1" dirty="0">
                          <a:effectLst/>
                        </a:rPr>
                        <a:t>More information on our</a:t>
                      </a:r>
                      <a:r>
                        <a:rPr lang="en-US" sz="1600" b="1" spc="-5" dirty="0">
                          <a:effectLst/>
                        </a:rPr>
                        <a:t> masters</a:t>
                      </a:r>
                      <a:r>
                        <a:rPr lang="en-US" sz="1600" b="1" dirty="0">
                          <a:effectLst/>
                        </a:rPr>
                        <a:t>:</a:t>
                      </a:r>
                      <a:endParaRPr lang="ru-RU" sz="1600" b="1" dirty="0">
                        <a:effectLst/>
                      </a:endParaRPr>
                    </a:p>
                    <a:p>
                      <a:pPr algn="l">
                        <a:spcAft>
                          <a:spcPts val="0"/>
                        </a:spcAft>
                      </a:pPr>
                      <a:r>
                        <a:rPr lang="en-US" sz="1600" b="1" u="sng" dirty="0">
                          <a:solidFill>
                            <a:srgbClr val="002060"/>
                          </a:solidFill>
                          <a:effectLst/>
                          <a:hlinkClick r:id="rId2"/>
                        </a:rPr>
                        <a:t>https://</a:t>
                      </a:r>
                      <a:r>
                        <a:rPr lang="en-US" sz="1600" b="1" u="sng" dirty="0" smtClean="0">
                          <a:solidFill>
                            <a:srgbClr val="002060"/>
                          </a:solidFill>
                          <a:effectLst/>
                          <a:hlinkClick r:id="rId2"/>
                        </a:rPr>
                        <a:t>www.universite-paris-saclay.fr/en/education/masters</a:t>
                      </a:r>
                      <a:r>
                        <a:rPr lang="en-US" sz="1600" b="1" dirty="0" smtClean="0">
                          <a:solidFill>
                            <a:srgbClr val="002060"/>
                          </a:solidFill>
                          <a:effectLst/>
                        </a:rPr>
                        <a:t> </a:t>
                      </a:r>
                      <a:endParaRPr lang="ru-RU" sz="1600" b="1" dirty="0">
                        <a:solidFill>
                          <a:srgbClr val="002060"/>
                        </a:solidFill>
                        <a:effectLst/>
                      </a:endParaRPr>
                    </a:p>
                    <a:p>
                      <a:pPr marR="529590" algn="l">
                        <a:lnSpc>
                          <a:spcPct val="105000"/>
                        </a:lnSpc>
                        <a:spcBef>
                          <a:spcPts val="500"/>
                        </a:spcBef>
                        <a:spcAft>
                          <a:spcPts val="0"/>
                        </a:spcAft>
                      </a:pPr>
                      <a:r>
                        <a:rPr lang="en-US" sz="1600" b="1" spc="15" dirty="0">
                          <a:effectLst/>
                        </a:rPr>
                        <a:t>More information on our MASTER’S INTERNATIONAL SCHOLARSHIP and the eligibility criteria:</a:t>
                      </a:r>
                      <a:endParaRPr lang="ru-RU" sz="1600" b="1" dirty="0">
                        <a:effectLst/>
                      </a:endParaRPr>
                    </a:p>
                    <a:p>
                      <a:pPr algn="l">
                        <a:spcAft>
                          <a:spcPts val="0"/>
                        </a:spcAft>
                      </a:pPr>
                      <a:r>
                        <a:rPr lang="en-US" sz="1600" b="1" u="sng" dirty="0">
                          <a:effectLst/>
                          <a:hlinkClick r:id="rId3"/>
                        </a:rPr>
                        <a:t>https://www.universite-paris-saclay.fr/en/universite-paris-saclay-international-masters-scholarship-programme-academic-year-2017-2018</a:t>
                      </a:r>
                      <a:endParaRPr lang="ru-RU" sz="1600" b="1" dirty="0">
                        <a:effectLst/>
                        <a:latin typeface="Times New Roman"/>
                        <a:ea typeface="Calibri"/>
                      </a:endParaRPr>
                    </a:p>
                  </a:txBody>
                  <a:tcPr marL="68580" marR="68580" marT="0" marB="0"/>
                </a:tc>
              </a:tr>
            </a:tbl>
          </a:graphicData>
        </a:graphic>
      </p:graphicFrame>
    </p:spTree>
    <p:extLst>
      <p:ext uri="{BB962C8B-B14F-4D97-AF65-F5344CB8AC3E}">
        <p14:creationId xmlns:p14="http://schemas.microsoft.com/office/powerpoint/2010/main" val="2150043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rgbClr val="002060"/>
                </a:solidFill>
              </a:rPr>
              <a:t>сопроводительное </a:t>
            </a:r>
            <a:r>
              <a:rPr lang="ru-RU" sz="2400" b="1" dirty="0" smtClean="0">
                <a:solidFill>
                  <a:srgbClr val="002060"/>
                </a:solidFill>
              </a:rPr>
              <a:t>письмо в компанию</a:t>
            </a:r>
            <a:endParaRPr lang="ru-RU" sz="2400" dirty="0"/>
          </a:p>
        </p:txBody>
      </p:sp>
      <p:sp>
        <p:nvSpPr>
          <p:cNvPr id="3" name="Объект 2"/>
          <p:cNvSpPr>
            <a:spLocks noGrp="1"/>
          </p:cNvSpPr>
          <p:nvPr>
            <p:ph idx="1"/>
          </p:nvPr>
        </p:nvSpPr>
        <p:spPr/>
        <p:txBody>
          <a:bodyPr>
            <a:normAutofit/>
          </a:bodyPr>
          <a:lstStyle/>
          <a:p>
            <a:pPr marL="114300" indent="0">
              <a:buNone/>
            </a:pPr>
            <a:endParaRPr lang="ru-RU" sz="1600" b="1" dirty="0" smtClean="0">
              <a:solidFill>
                <a:srgbClr val="002060"/>
              </a:solidFill>
            </a:endParaRPr>
          </a:p>
          <a:p>
            <a:pPr marL="114300" indent="0">
              <a:buNone/>
            </a:pPr>
            <a:r>
              <a:rPr lang="ru-RU" sz="1600" b="1" dirty="0" smtClean="0">
                <a:solidFill>
                  <a:srgbClr val="002060"/>
                </a:solidFill>
              </a:rPr>
              <a:t>Как правило, это короткое письмо, которое сопровождает </a:t>
            </a:r>
            <a:r>
              <a:rPr lang="ru-RU" sz="1600" b="1" dirty="0">
                <a:solidFill>
                  <a:srgbClr val="002060"/>
                </a:solidFill>
              </a:rPr>
              <a:t>основной документ и содержат дополнительную информацию для </a:t>
            </a:r>
            <a:r>
              <a:rPr lang="ru-RU" sz="1600" b="1" dirty="0" smtClean="0">
                <a:solidFill>
                  <a:srgbClr val="002060"/>
                </a:solidFill>
              </a:rPr>
              <a:t>получателя</a:t>
            </a:r>
            <a:r>
              <a:rPr lang="en-US" sz="1600" b="1" dirty="0">
                <a:solidFill>
                  <a:srgbClr val="002060"/>
                </a:solidFill>
              </a:rPr>
              <a:t>.</a:t>
            </a:r>
            <a:endParaRPr lang="ru-RU" sz="1600" b="1" dirty="0" smtClean="0">
              <a:solidFill>
                <a:srgbClr val="002060"/>
              </a:solidFill>
            </a:endParaRPr>
          </a:p>
          <a:p>
            <a:pPr marL="114300" indent="0">
              <a:buNone/>
            </a:pPr>
            <a:endParaRPr lang="ru-RU" sz="1600" b="1" dirty="0" smtClean="0">
              <a:solidFill>
                <a:srgbClr val="002060"/>
              </a:solidFill>
            </a:endParaRPr>
          </a:p>
          <a:p>
            <a:pPr marL="114300" indent="0">
              <a:buNone/>
            </a:pPr>
            <a:r>
              <a:rPr lang="ru-RU" sz="1600" b="1" dirty="0" smtClean="0">
                <a:solidFill>
                  <a:srgbClr val="002060"/>
                </a:solidFill>
              </a:rPr>
              <a:t>Сопроводительное </a:t>
            </a:r>
            <a:r>
              <a:rPr lang="ru-RU" sz="1600" b="1" dirty="0">
                <a:solidFill>
                  <a:srgbClr val="002060"/>
                </a:solidFill>
              </a:rPr>
              <a:t>письмо в </a:t>
            </a:r>
            <a:r>
              <a:rPr lang="ru-RU" sz="1600" b="1" dirty="0" smtClean="0">
                <a:solidFill>
                  <a:srgbClr val="002060"/>
                </a:solidFill>
              </a:rPr>
              <a:t> легкой </a:t>
            </a:r>
            <a:r>
              <a:rPr lang="ru-RU" sz="1600" b="1" dirty="0">
                <a:solidFill>
                  <a:srgbClr val="002060"/>
                </a:solidFill>
              </a:rPr>
              <a:t>и сжатой форме должно транслировать Ваше соответствие требованиям к </a:t>
            </a:r>
            <a:r>
              <a:rPr lang="ru-RU" sz="1600" b="1" dirty="0" smtClean="0">
                <a:solidFill>
                  <a:srgbClr val="002060"/>
                </a:solidFill>
              </a:rPr>
              <a:t>кандидату,  чтобы  </a:t>
            </a:r>
            <a:r>
              <a:rPr lang="ru-RU" sz="1600" b="1" dirty="0">
                <a:solidFill>
                  <a:srgbClr val="002060"/>
                </a:solidFill>
              </a:rPr>
              <a:t>вызвать у потенциального работодателя первое хорошее впечатление. </a:t>
            </a:r>
            <a:endParaRPr lang="ru-RU" sz="1600" b="1" dirty="0" smtClean="0">
              <a:solidFill>
                <a:srgbClr val="002060"/>
              </a:solidFill>
            </a:endParaRPr>
          </a:p>
          <a:p>
            <a:pPr marL="114300" indent="0">
              <a:buNone/>
            </a:pPr>
            <a:endParaRPr lang="ru-RU" sz="1600" b="1" dirty="0" smtClean="0">
              <a:solidFill>
                <a:srgbClr val="002060"/>
              </a:solidFill>
            </a:endParaRPr>
          </a:p>
          <a:p>
            <a:pPr marL="114300" indent="0">
              <a:buNone/>
            </a:pPr>
            <a:endParaRPr lang="ru-RU" sz="1600" b="1" dirty="0">
              <a:solidFill>
                <a:srgbClr val="002060"/>
              </a:solidFill>
            </a:endParaRPr>
          </a:p>
        </p:txBody>
      </p:sp>
    </p:spTree>
    <p:extLst>
      <p:ext uri="{BB962C8B-B14F-4D97-AF65-F5344CB8AC3E}">
        <p14:creationId xmlns:p14="http://schemas.microsoft.com/office/powerpoint/2010/main" val="2106932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rgbClr val="002060"/>
                </a:solidFill>
              </a:rPr>
              <a:t>сопроводительное письмо в компанию</a:t>
            </a:r>
            <a:endParaRPr lang="ru-RU" sz="2400" dirty="0"/>
          </a:p>
        </p:txBody>
      </p:sp>
      <p:sp>
        <p:nvSpPr>
          <p:cNvPr id="3" name="Объект 2"/>
          <p:cNvSpPr>
            <a:spLocks noGrp="1"/>
          </p:cNvSpPr>
          <p:nvPr>
            <p:ph idx="1"/>
          </p:nvPr>
        </p:nvSpPr>
        <p:spPr/>
        <p:txBody>
          <a:bodyPr>
            <a:normAutofit/>
          </a:bodyPr>
          <a:lstStyle/>
          <a:p>
            <a:pPr marL="114300" indent="0">
              <a:buNone/>
            </a:pPr>
            <a:r>
              <a:rPr lang="ru-RU" sz="1700" b="1" dirty="0">
                <a:solidFill>
                  <a:srgbClr val="002060"/>
                </a:solidFill>
              </a:rPr>
              <a:t>Сопроводительные письма читают перед анализом самого резюме, поэтому они играют главную роль в трактовке и восприятии последующей информации. </a:t>
            </a:r>
            <a:endParaRPr lang="ru-RU" sz="1700" b="1" dirty="0" smtClean="0">
              <a:solidFill>
                <a:srgbClr val="002060"/>
              </a:solidFill>
            </a:endParaRPr>
          </a:p>
          <a:p>
            <a:pPr marL="114300" indent="0">
              <a:buNone/>
            </a:pPr>
            <a:r>
              <a:rPr lang="ru-RU" sz="1700" b="1" dirty="0" smtClean="0">
                <a:solidFill>
                  <a:srgbClr val="002060"/>
                </a:solidFill>
              </a:rPr>
              <a:t>Письмо </a:t>
            </a:r>
            <a:r>
              <a:rPr lang="ru-RU" sz="1700" b="1" dirty="0">
                <a:solidFill>
                  <a:srgbClr val="002060"/>
                </a:solidFill>
              </a:rPr>
              <a:t>непременно должно быть составлено грамотно, тогда оно расположит к себе читающего и отвлечет от критического восприятия. </a:t>
            </a:r>
            <a:endParaRPr lang="ru-RU" sz="1700" b="1" dirty="0" smtClean="0">
              <a:solidFill>
                <a:srgbClr val="002060"/>
              </a:solidFill>
            </a:endParaRPr>
          </a:p>
          <a:p>
            <a:pPr marL="114300" indent="0">
              <a:buNone/>
            </a:pPr>
            <a:endParaRPr lang="ru-RU" sz="1700" b="1" dirty="0" smtClean="0">
              <a:solidFill>
                <a:srgbClr val="002060"/>
              </a:solidFill>
            </a:endParaRPr>
          </a:p>
          <a:p>
            <a:pPr marL="114300" indent="0">
              <a:buNone/>
            </a:pPr>
            <a:r>
              <a:rPr lang="ru-RU" sz="1700" b="1" dirty="0" smtClean="0">
                <a:solidFill>
                  <a:srgbClr val="002060"/>
                </a:solidFill>
              </a:rPr>
              <a:t>Неудачное </a:t>
            </a:r>
            <a:r>
              <a:rPr lang="ru-RU" sz="1700" b="1" dirty="0">
                <a:solidFill>
                  <a:srgbClr val="002060"/>
                </a:solidFill>
              </a:rPr>
              <a:t>письмо — повод отправить в </a:t>
            </a:r>
            <a:r>
              <a:rPr lang="ru-RU" sz="1700" b="1" dirty="0" smtClean="0">
                <a:solidFill>
                  <a:srgbClr val="002060"/>
                </a:solidFill>
              </a:rPr>
              <a:t>корзину </a:t>
            </a:r>
            <a:r>
              <a:rPr lang="ru-RU" sz="1700" b="1" dirty="0">
                <a:solidFill>
                  <a:srgbClr val="002060"/>
                </a:solidFill>
              </a:rPr>
              <a:t>даже идеальное </a:t>
            </a:r>
            <a:r>
              <a:rPr lang="ru-RU" sz="1700" b="1" dirty="0" smtClean="0">
                <a:solidFill>
                  <a:srgbClr val="002060"/>
                </a:solidFill>
              </a:rPr>
              <a:t>резюме (</a:t>
            </a:r>
            <a:r>
              <a:rPr lang="ru-RU" sz="1700" dirty="0" smtClean="0">
                <a:solidFill>
                  <a:srgbClr val="002060"/>
                </a:solidFill>
              </a:rPr>
              <a:t>треть  </a:t>
            </a:r>
            <a:r>
              <a:rPr lang="ru-RU" sz="1700" dirty="0">
                <a:solidFill>
                  <a:srgbClr val="002060"/>
                </a:solidFill>
              </a:rPr>
              <a:t>HR-менеджеров </a:t>
            </a:r>
            <a:r>
              <a:rPr lang="ru-RU" sz="1700" dirty="0" smtClean="0">
                <a:solidFill>
                  <a:srgbClr val="002060"/>
                </a:solidFill>
              </a:rPr>
              <a:t>признались, </a:t>
            </a:r>
            <a:r>
              <a:rPr lang="ru-RU" sz="1700" dirty="0">
                <a:solidFill>
                  <a:srgbClr val="002060"/>
                </a:solidFill>
              </a:rPr>
              <a:t>что отказывались от кандидатов из-за некорректных сопроводительных </a:t>
            </a:r>
            <a:r>
              <a:rPr lang="ru-RU" sz="1700" dirty="0" smtClean="0">
                <a:solidFill>
                  <a:srgbClr val="002060"/>
                </a:solidFill>
              </a:rPr>
              <a:t>писем).</a:t>
            </a:r>
            <a:endParaRPr lang="ru-RU" sz="1700" dirty="0">
              <a:solidFill>
                <a:srgbClr val="002060"/>
              </a:solidFill>
            </a:endParaRPr>
          </a:p>
          <a:p>
            <a:pPr marL="114300" indent="0">
              <a:buNone/>
            </a:pPr>
            <a:endParaRPr lang="ru-RU" sz="1700" b="1" dirty="0">
              <a:solidFill>
                <a:srgbClr val="002060"/>
              </a:solidFill>
            </a:endParaRPr>
          </a:p>
          <a:p>
            <a:pPr marL="114300" indent="0">
              <a:buNone/>
            </a:pPr>
            <a:r>
              <a:rPr lang="ru-RU" sz="1700" b="1" dirty="0">
                <a:solidFill>
                  <a:srgbClr val="002060"/>
                </a:solidFill>
              </a:rPr>
              <a:t>Работодатель должен четко понимать, что Ваше сопроводительное письмо написано именно для этого предложения о работе. </a:t>
            </a:r>
            <a:r>
              <a:rPr lang="ru-RU" sz="1700" b="1" dirty="0" smtClean="0">
                <a:solidFill>
                  <a:srgbClr val="002060"/>
                </a:solidFill>
              </a:rPr>
              <a:t>Поэтому не </a:t>
            </a:r>
            <a:r>
              <a:rPr lang="ru-RU" sz="1700" b="1" dirty="0">
                <a:solidFill>
                  <a:srgbClr val="002060"/>
                </a:solidFill>
              </a:rPr>
              <a:t>следует одно и тоже письмо отправлять на разные должности в разные компании.</a:t>
            </a:r>
          </a:p>
          <a:p>
            <a:pPr marL="114300" indent="0">
              <a:buNone/>
            </a:pPr>
            <a:endParaRPr lang="ru-RU" sz="1700" b="1" dirty="0">
              <a:solidFill>
                <a:srgbClr val="002060"/>
              </a:solidFill>
            </a:endParaRPr>
          </a:p>
          <a:p>
            <a:pPr marL="114300" indent="0">
              <a:buNone/>
            </a:pPr>
            <a:endParaRPr lang="ru-RU" sz="1800" dirty="0"/>
          </a:p>
        </p:txBody>
      </p:sp>
    </p:spTree>
    <p:extLst>
      <p:ext uri="{BB962C8B-B14F-4D97-AF65-F5344CB8AC3E}">
        <p14:creationId xmlns:p14="http://schemas.microsoft.com/office/powerpoint/2010/main" val="2170553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rgbClr val="002060"/>
                </a:solidFill>
              </a:rPr>
              <a:t>сопроводительное письмо в компанию</a:t>
            </a:r>
            <a:endParaRPr lang="ru-RU" sz="2400" dirty="0"/>
          </a:p>
        </p:txBody>
      </p:sp>
      <p:sp>
        <p:nvSpPr>
          <p:cNvPr id="3" name="Объект 2"/>
          <p:cNvSpPr>
            <a:spLocks noGrp="1"/>
          </p:cNvSpPr>
          <p:nvPr>
            <p:ph idx="1"/>
          </p:nvPr>
        </p:nvSpPr>
        <p:spPr/>
        <p:txBody>
          <a:bodyPr>
            <a:normAutofit fontScale="92500" lnSpcReduction="20000"/>
          </a:bodyPr>
          <a:lstStyle/>
          <a:p>
            <a:pPr marL="114300" indent="0">
              <a:buNone/>
            </a:pPr>
            <a:r>
              <a:rPr lang="ru-RU" sz="1800" b="1" dirty="0">
                <a:solidFill>
                  <a:srgbClr val="002060"/>
                </a:solidFill>
              </a:rPr>
              <a:t>Строгая </a:t>
            </a:r>
            <a:r>
              <a:rPr lang="ru-RU" sz="1800" b="1" dirty="0" smtClean="0">
                <a:solidFill>
                  <a:srgbClr val="002060"/>
                </a:solidFill>
              </a:rPr>
              <a:t>структура:   Приветствие.   Основная часть.  Прощание</a:t>
            </a:r>
            <a:endParaRPr lang="ru-RU" sz="1800" b="1" dirty="0">
              <a:solidFill>
                <a:srgbClr val="002060"/>
              </a:solidFill>
            </a:endParaRPr>
          </a:p>
          <a:p>
            <a:pPr marL="114300" indent="0">
              <a:buNone/>
            </a:pPr>
            <a:r>
              <a:rPr lang="ru-RU" sz="1800" b="1" dirty="0" smtClean="0">
                <a:solidFill>
                  <a:srgbClr val="002060"/>
                </a:solidFill>
              </a:rPr>
              <a:t>---------------------------------------------------------------------------------</a:t>
            </a:r>
          </a:p>
          <a:p>
            <a:pPr marL="114300" indent="0">
              <a:buNone/>
            </a:pPr>
            <a:endParaRPr lang="ru-RU" sz="1800" b="1" u="sng" dirty="0" smtClean="0">
              <a:solidFill>
                <a:srgbClr val="002060"/>
              </a:solidFill>
            </a:endParaRPr>
          </a:p>
          <a:p>
            <a:pPr marL="114300" indent="0">
              <a:buNone/>
            </a:pPr>
            <a:r>
              <a:rPr lang="ru-RU" sz="1900" b="1" u="sng" dirty="0" smtClean="0">
                <a:solidFill>
                  <a:srgbClr val="002060"/>
                </a:solidFill>
              </a:rPr>
              <a:t>Приветствие</a:t>
            </a:r>
            <a:r>
              <a:rPr lang="ru-RU" sz="1900" u="sng" dirty="0">
                <a:solidFill>
                  <a:srgbClr val="002060"/>
                </a:solidFill>
              </a:rPr>
              <a:t> </a:t>
            </a:r>
          </a:p>
          <a:p>
            <a:pPr marL="114300" indent="0">
              <a:buNone/>
            </a:pPr>
            <a:r>
              <a:rPr lang="ru-RU" sz="1800" u="sng" dirty="0">
                <a:solidFill>
                  <a:srgbClr val="002060"/>
                </a:solidFill>
              </a:rPr>
              <a:t/>
            </a:r>
            <a:br>
              <a:rPr lang="ru-RU" sz="1800" u="sng" dirty="0">
                <a:solidFill>
                  <a:srgbClr val="002060"/>
                </a:solidFill>
              </a:rPr>
            </a:br>
            <a:r>
              <a:rPr lang="ru-RU" sz="1900" b="1" dirty="0">
                <a:solidFill>
                  <a:srgbClr val="002060"/>
                </a:solidFill>
              </a:rPr>
              <a:t> </a:t>
            </a:r>
            <a:r>
              <a:rPr lang="ru-RU" sz="1900" b="1" dirty="0" smtClean="0">
                <a:solidFill>
                  <a:srgbClr val="002060"/>
                </a:solidFill>
              </a:rPr>
              <a:t> </a:t>
            </a:r>
            <a:r>
              <a:rPr lang="ru-RU" sz="1900" b="1" i="1" dirty="0" smtClean="0">
                <a:solidFill>
                  <a:srgbClr val="002060"/>
                </a:solidFill>
              </a:rPr>
              <a:t>- Когда получатель </a:t>
            </a:r>
            <a:r>
              <a:rPr lang="ru-RU" sz="1900" b="1" i="1" dirty="0">
                <a:solidFill>
                  <a:srgbClr val="002060"/>
                </a:solidFill>
              </a:rPr>
              <a:t>известен </a:t>
            </a:r>
            <a:r>
              <a:rPr lang="ru-RU" sz="1900" b="1" i="1" dirty="0" smtClean="0">
                <a:solidFill>
                  <a:srgbClr val="002060"/>
                </a:solidFill>
              </a:rPr>
              <a:t>:</a:t>
            </a:r>
            <a:endParaRPr lang="ru-RU" sz="1900" b="1" i="1" dirty="0">
              <a:solidFill>
                <a:srgbClr val="002060"/>
              </a:solidFill>
            </a:endParaRPr>
          </a:p>
          <a:p>
            <a:r>
              <a:rPr lang="ru-RU" sz="1700" i="1" dirty="0" smtClean="0">
                <a:solidFill>
                  <a:srgbClr val="002060"/>
                </a:solidFill>
              </a:rPr>
              <a:t>Уважаемый</a:t>
            </a:r>
            <a:r>
              <a:rPr lang="ru-RU" sz="1700" i="1" dirty="0">
                <a:solidFill>
                  <a:srgbClr val="002060"/>
                </a:solidFill>
              </a:rPr>
              <a:t> </a:t>
            </a:r>
            <a:r>
              <a:rPr lang="ru-RU" sz="1700" i="1" dirty="0" smtClean="0">
                <a:solidFill>
                  <a:srgbClr val="002060"/>
                </a:solidFill>
              </a:rPr>
              <a:t>Аркадий Андреевич</a:t>
            </a:r>
            <a:endParaRPr lang="ru-RU" sz="1700" dirty="0">
              <a:solidFill>
                <a:srgbClr val="002060"/>
              </a:solidFill>
            </a:endParaRPr>
          </a:p>
          <a:p>
            <a:r>
              <a:rPr lang="ru-RU" sz="1700" i="1" dirty="0" err="1">
                <a:solidFill>
                  <a:srgbClr val="002060"/>
                </a:solidFill>
              </a:rPr>
              <a:t>Dear</a:t>
            </a:r>
            <a:r>
              <a:rPr lang="ru-RU" sz="1700" i="1" dirty="0">
                <a:solidFill>
                  <a:srgbClr val="002060"/>
                </a:solidFill>
              </a:rPr>
              <a:t> </a:t>
            </a:r>
            <a:r>
              <a:rPr lang="ru-RU" sz="1700" i="1" dirty="0" err="1">
                <a:solidFill>
                  <a:srgbClr val="002060"/>
                </a:solidFill>
              </a:rPr>
              <a:t>Mr</a:t>
            </a:r>
            <a:r>
              <a:rPr lang="ru-RU" sz="1700" i="1" dirty="0">
                <a:solidFill>
                  <a:srgbClr val="002060"/>
                </a:solidFill>
              </a:rPr>
              <a:t>. </a:t>
            </a:r>
            <a:r>
              <a:rPr lang="ru-RU" sz="1700" i="1" dirty="0" err="1">
                <a:solidFill>
                  <a:srgbClr val="002060"/>
                </a:solidFill>
              </a:rPr>
              <a:t>Jones</a:t>
            </a:r>
            <a:r>
              <a:rPr lang="ru-RU" sz="1700" i="1" dirty="0">
                <a:solidFill>
                  <a:srgbClr val="002060"/>
                </a:solidFill>
              </a:rPr>
              <a:t>,</a:t>
            </a:r>
            <a:endParaRPr lang="ru-RU" sz="1700" dirty="0">
              <a:solidFill>
                <a:srgbClr val="002060"/>
              </a:solidFill>
            </a:endParaRPr>
          </a:p>
          <a:p>
            <a:endParaRPr lang="ru-RU" sz="1700" b="1" dirty="0">
              <a:solidFill>
                <a:srgbClr val="002060"/>
              </a:solidFill>
            </a:endParaRPr>
          </a:p>
          <a:p>
            <a:pPr marL="114300" indent="0">
              <a:buNone/>
            </a:pPr>
            <a:r>
              <a:rPr lang="ru-RU" sz="1700" b="1" dirty="0">
                <a:solidFill>
                  <a:srgbClr val="002060"/>
                </a:solidFill>
              </a:rPr>
              <a:t> </a:t>
            </a:r>
            <a:r>
              <a:rPr lang="ru-RU" sz="1700" b="1" dirty="0" smtClean="0">
                <a:solidFill>
                  <a:srgbClr val="002060"/>
                </a:solidFill>
              </a:rPr>
              <a:t>  </a:t>
            </a:r>
            <a:r>
              <a:rPr lang="ru-RU" sz="1900" b="1" dirty="0" smtClean="0">
                <a:solidFill>
                  <a:srgbClr val="002060"/>
                </a:solidFill>
              </a:rPr>
              <a:t>- </a:t>
            </a:r>
            <a:r>
              <a:rPr lang="ru-RU" sz="1900" b="1" i="1" dirty="0" smtClean="0">
                <a:solidFill>
                  <a:srgbClr val="002060"/>
                </a:solidFill>
              </a:rPr>
              <a:t>Когда </a:t>
            </a:r>
            <a:r>
              <a:rPr lang="ru-RU" sz="1900" b="1" i="1" dirty="0">
                <a:solidFill>
                  <a:srgbClr val="002060"/>
                </a:solidFill>
              </a:rPr>
              <a:t>получатель  </a:t>
            </a:r>
            <a:r>
              <a:rPr lang="ru-RU" sz="1900" b="1" i="1" dirty="0" smtClean="0">
                <a:solidFill>
                  <a:srgbClr val="002060"/>
                </a:solidFill>
              </a:rPr>
              <a:t>неизвестен :</a:t>
            </a:r>
          </a:p>
          <a:p>
            <a:pPr marL="114300" indent="0">
              <a:buNone/>
            </a:pPr>
            <a:endParaRPr lang="ru-RU" sz="1700" i="1" dirty="0">
              <a:solidFill>
                <a:srgbClr val="002060"/>
              </a:solidFill>
            </a:endParaRPr>
          </a:p>
          <a:p>
            <a:r>
              <a:rPr lang="ru-RU" sz="1700" i="1" dirty="0">
                <a:solidFill>
                  <a:srgbClr val="002060"/>
                </a:solidFill>
              </a:rPr>
              <a:t>Уважаемый отдел кадров,</a:t>
            </a:r>
            <a:endParaRPr lang="ru-RU" sz="1700" dirty="0">
              <a:solidFill>
                <a:srgbClr val="002060"/>
              </a:solidFill>
            </a:endParaRPr>
          </a:p>
          <a:p>
            <a:r>
              <a:rPr lang="ru-RU" sz="1700" i="1" dirty="0">
                <a:solidFill>
                  <a:srgbClr val="002060"/>
                </a:solidFill>
              </a:rPr>
              <a:t>Уважаемый Рекрутер,</a:t>
            </a:r>
            <a:endParaRPr lang="ru-RU" sz="1700" dirty="0">
              <a:solidFill>
                <a:srgbClr val="002060"/>
              </a:solidFill>
            </a:endParaRPr>
          </a:p>
          <a:p>
            <a:r>
              <a:rPr lang="ru-RU" sz="1700" i="1" dirty="0">
                <a:solidFill>
                  <a:srgbClr val="002060"/>
                </a:solidFill>
              </a:rPr>
              <a:t>Уважаемая </a:t>
            </a:r>
            <a:r>
              <a:rPr lang="en-US" sz="1700" i="1" dirty="0">
                <a:solidFill>
                  <a:srgbClr val="002060"/>
                </a:solidFill>
              </a:rPr>
              <a:t>[</a:t>
            </a:r>
            <a:r>
              <a:rPr lang="ru-RU" sz="1700" i="1" dirty="0">
                <a:solidFill>
                  <a:srgbClr val="002060"/>
                </a:solidFill>
              </a:rPr>
              <a:t>Название компании</a:t>
            </a:r>
            <a:r>
              <a:rPr lang="en-US" sz="1700" i="1" dirty="0">
                <a:solidFill>
                  <a:srgbClr val="002060"/>
                </a:solidFill>
              </a:rPr>
              <a:t>]</a:t>
            </a:r>
            <a:r>
              <a:rPr lang="ru-RU" sz="1700" i="1" dirty="0">
                <a:solidFill>
                  <a:srgbClr val="002060"/>
                </a:solidFill>
              </a:rPr>
              <a:t>,</a:t>
            </a:r>
            <a:endParaRPr lang="ru-RU" sz="1700" dirty="0">
              <a:solidFill>
                <a:srgbClr val="002060"/>
              </a:solidFill>
            </a:endParaRPr>
          </a:p>
          <a:p>
            <a:r>
              <a:rPr lang="ru-RU" sz="1700" i="1" dirty="0" err="1">
                <a:solidFill>
                  <a:srgbClr val="002060"/>
                </a:solidFill>
              </a:rPr>
              <a:t>Dear</a:t>
            </a:r>
            <a:r>
              <a:rPr lang="ru-RU" sz="1700" i="1" dirty="0">
                <a:solidFill>
                  <a:srgbClr val="002060"/>
                </a:solidFill>
              </a:rPr>
              <a:t> </a:t>
            </a:r>
            <a:r>
              <a:rPr lang="ru-RU" sz="1700" i="1" dirty="0" err="1">
                <a:solidFill>
                  <a:srgbClr val="002060"/>
                </a:solidFill>
              </a:rPr>
              <a:t>Hiring</a:t>
            </a:r>
            <a:r>
              <a:rPr lang="ru-RU" sz="1700" i="1" dirty="0">
                <a:solidFill>
                  <a:srgbClr val="002060"/>
                </a:solidFill>
              </a:rPr>
              <a:t> </a:t>
            </a:r>
            <a:r>
              <a:rPr lang="ru-RU" sz="1700" i="1" dirty="0" err="1">
                <a:solidFill>
                  <a:srgbClr val="002060"/>
                </a:solidFill>
              </a:rPr>
              <a:t>Manager</a:t>
            </a:r>
            <a:r>
              <a:rPr lang="ru-RU" sz="1700" i="1" dirty="0">
                <a:solidFill>
                  <a:srgbClr val="002060"/>
                </a:solidFill>
              </a:rPr>
              <a:t>,</a:t>
            </a:r>
            <a:endParaRPr lang="ru-RU" sz="1700" dirty="0">
              <a:solidFill>
                <a:srgbClr val="002060"/>
              </a:solidFill>
            </a:endParaRPr>
          </a:p>
          <a:p>
            <a:r>
              <a:rPr lang="ru-RU" sz="1700" i="1" dirty="0" err="1">
                <a:solidFill>
                  <a:srgbClr val="002060"/>
                </a:solidFill>
              </a:rPr>
              <a:t>To</a:t>
            </a:r>
            <a:r>
              <a:rPr lang="ru-RU" sz="1700" i="1" dirty="0">
                <a:solidFill>
                  <a:srgbClr val="002060"/>
                </a:solidFill>
              </a:rPr>
              <a:t> </a:t>
            </a:r>
            <a:r>
              <a:rPr lang="ru-RU" sz="1700" i="1" dirty="0" err="1">
                <a:solidFill>
                  <a:srgbClr val="002060"/>
                </a:solidFill>
              </a:rPr>
              <a:t>Whom</a:t>
            </a:r>
            <a:r>
              <a:rPr lang="ru-RU" sz="1700" i="1" dirty="0">
                <a:solidFill>
                  <a:srgbClr val="002060"/>
                </a:solidFill>
              </a:rPr>
              <a:t> </a:t>
            </a:r>
            <a:r>
              <a:rPr lang="ru-RU" sz="1700" i="1" dirty="0" err="1">
                <a:solidFill>
                  <a:srgbClr val="002060"/>
                </a:solidFill>
              </a:rPr>
              <a:t>It</a:t>
            </a:r>
            <a:r>
              <a:rPr lang="ru-RU" sz="1700" i="1" dirty="0">
                <a:solidFill>
                  <a:srgbClr val="002060"/>
                </a:solidFill>
              </a:rPr>
              <a:t> </a:t>
            </a:r>
            <a:r>
              <a:rPr lang="ru-RU" sz="1700" i="1" dirty="0" err="1">
                <a:solidFill>
                  <a:srgbClr val="002060"/>
                </a:solidFill>
              </a:rPr>
              <a:t>May</a:t>
            </a:r>
            <a:r>
              <a:rPr lang="ru-RU" sz="1700" i="1" dirty="0">
                <a:solidFill>
                  <a:srgbClr val="002060"/>
                </a:solidFill>
              </a:rPr>
              <a:t> </a:t>
            </a:r>
            <a:r>
              <a:rPr lang="ru-RU" sz="1700" i="1" dirty="0" err="1">
                <a:solidFill>
                  <a:srgbClr val="002060"/>
                </a:solidFill>
              </a:rPr>
              <a:t>Concern</a:t>
            </a:r>
            <a:r>
              <a:rPr lang="ru-RU" sz="1700" i="1" dirty="0">
                <a:solidFill>
                  <a:srgbClr val="002060"/>
                </a:solidFill>
              </a:rPr>
              <a:t>,</a:t>
            </a:r>
            <a:endParaRPr lang="ru-RU" sz="1700" dirty="0">
              <a:solidFill>
                <a:srgbClr val="002060"/>
              </a:solidFill>
            </a:endParaRPr>
          </a:p>
          <a:p>
            <a:r>
              <a:rPr lang="ru-RU" sz="1700" i="1" dirty="0" err="1">
                <a:solidFill>
                  <a:srgbClr val="002060"/>
                </a:solidFill>
              </a:rPr>
              <a:t>Dear</a:t>
            </a:r>
            <a:r>
              <a:rPr lang="ru-RU" sz="1700" i="1" dirty="0">
                <a:solidFill>
                  <a:srgbClr val="002060"/>
                </a:solidFill>
              </a:rPr>
              <a:t> </a:t>
            </a:r>
            <a:r>
              <a:rPr lang="ru-RU" sz="1700" i="1" dirty="0" err="1">
                <a:solidFill>
                  <a:srgbClr val="002060"/>
                </a:solidFill>
              </a:rPr>
              <a:t>Sir</a:t>
            </a:r>
            <a:r>
              <a:rPr lang="ru-RU" sz="1700" i="1" dirty="0">
                <a:solidFill>
                  <a:srgbClr val="002060"/>
                </a:solidFill>
              </a:rPr>
              <a:t> </a:t>
            </a:r>
            <a:r>
              <a:rPr lang="ru-RU" sz="1700" i="1" dirty="0" err="1">
                <a:solidFill>
                  <a:srgbClr val="002060"/>
                </a:solidFill>
              </a:rPr>
              <a:t>or</a:t>
            </a:r>
            <a:r>
              <a:rPr lang="ru-RU" sz="1700" i="1" dirty="0">
                <a:solidFill>
                  <a:srgbClr val="002060"/>
                </a:solidFill>
              </a:rPr>
              <a:t> </a:t>
            </a:r>
            <a:r>
              <a:rPr lang="ru-RU" sz="1700" i="1" dirty="0" err="1">
                <a:solidFill>
                  <a:srgbClr val="002060"/>
                </a:solidFill>
              </a:rPr>
              <a:t>Madam</a:t>
            </a:r>
            <a:r>
              <a:rPr lang="ru-RU" sz="1700" i="1" dirty="0">
                <a:solidFill>
                  <a:srgbClr val="002060"/>
                </a:solidFill>
              </a:rPr>
              <a:t>,</a:t>
            </a:r>
            <a:endParaRPr lang="ru-RU" sz="1700" dirty="0">
              <a:solidFill>
                <a:srgbClr val="002060"/>
              </a:solidFill>
            </a:endParaRPr>
          </a:p>
          <a:p>
            <a:pPr marL="114300" indent="0">
              <a:buNone/>
            </a:pPr>
            <a:endParaRPr lang="ru-RU" sz="1600" dirty="0">
              <a:solidFill>
                <a:srgbClr val="002060"/>
              </a:solidFill>
            </a:endParaRPr>
          </a:p>
          <a:p>
            <a:pPr marL="114300" indent="0">
              <a:buNone/>
            </a:pPr>
            <a:endParaRPr lang="ru-RU" sz="1600" dirty="0">
              <a:solidFill>
                <a:srgbClr val="002060"/>
              </a:solidFill>
            </a:endParaRPr>
          </a:p>
        </p:txBody>
      </p:sp>
    </p:spTree>
    <p:extLst>
      <p:ext uri="{BB962C8B-B14F-4D97-AF65-F5344CB8AC3E}">
        <p14:creationId xmlns:p14="http://schemas.microsoft.com/office/powerpoint/2010/main" val="2022172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solidFill>
                  <a:srgbClr val="002060"/>
                </a:solidFill>
              </a:rPr>
              <a:t>сопроводительное письмо в компанию</a:t>
            </a:r>
            <a:endParaRPr lang="ru-RU" sz="2400" dirty="0"/>
          </a:p>
        </p:txBody>
      </p:sp>
      <p:sp>
        <p:nvSpPr>
          <p:cNvPr id="3" name="Объект 2"/>
          <p:cNvSpPr>
            <a:spLocks noGrp="1"/>
          </p:cNvSpPr>
          <p:nvPr>
            <p:ph idx="1"/>
          </p:nvPr>
        </p:nvSpPr>
        <p:spPr/>
        <p:txBody>
          <a:bodyPr>
            <a:normAutofit/>
          </a:bodyPr>
          <a:lstStyle/>
          <a:p>
            <a:pPr marL="114300" indent="0">
              <a:buNone/>
            </a:pPr>
            <a:r>
              <a:rPr lang="ru-RU" sz="1800" b="1" u="sng" dirty="0" smtClean="0">
                <a:solidFill>
                  <a:srgbClr val="002060"/>
                </a:solidFill>
              </a:rPr>
              <a:t>Основная  часть </a:t>
            </a:r>
            <a:r>
              <a:rPr lang="ru-RU" sz="1800" dirty="0">
                <a:solidFill>
                  <a:srgbClr val="002060"/>
                </a:solidFill>
              </a:rPr>
              <a:t/>
            </a:r>
            <a:br>
              <a:rPr lang="ru-RU" sz="1800" dirty="0">
                <a:solidFill>
                  <a:srgbClr val="002060"/>
                </a:solidFill>
              </a:rPr>
            </a:br>
            <a:r>
              <a:rPr lang="ru-RU" sz="1800" b="1" dirty="0">
                <a:solidFill>
                  <a:srgbClr val="002060"/>
                </a:solidFill>
              </a:rPr>
              <a:t/>
            </a:r>
            <a:br>
              <a:rPr lang="ru-RU" sz="1800" b="1" dirty="0">
                <a:solidFill>
                  <a:srgbClr val="002060"/>
                </a:solidFill>
              </a:rPr>
            </a:br>
            <a:r>
              <a:rPr lang="ru-RU" sz="1600" b="1" dirty="0" smtClean="0">
                <a:solidFill>
                  <a:srgbClr val="002060"/>
                </a:solidFill>
              </a:rPr>
              <a:t>- На </a:t>
            </a:r>
            <a:r>
              <a:rPr lang="ru-RU" sz="1600" b="1" dirty="0">
                <a:solidFill>
                  <a:srgbClr val="002060"/>
                </a:solidFill>
              </a:rPr>
              <a:t>какую должность вы претендуете, если отправляете резюме на рабочую почту </a:t>
            </a:r>
            <a:r>
              <a:rPr lang="ru-RU" sz="1600" b="1" dirty="0" smtClean="0">
                <a:solidFill>
                  <a:srgbClr val="002060"/>
                </a:solidFill>
              </a:rPr>
              <a:t>работодателю </a:t>
            </a:r>
            <a:r>
              <a:rPr lang="ru-RU" sz="1600" dirty="0" smtClean="0">
                <a:solidFill>
                  <a:srgbClr val="002060"/>
                </a:solidFill>
              </a:rPr>
              <a:t>;</a:t>
            </a:r>
            <a:r>
              <a:rPr lang="ru-RU" sz="1600" dirty="0">
                <a:solidFill>
                  <a:srgbClr val="002060"/>
                </a:solidFill>
              </a:rPr>
              <a:t> </a:t>
            </a:r>
            <a:br>
              <a:rPr lang="ru-RU" sz="1600" dirty="0">
                <a:solidFill>
                  <a:srgbClr val="002060"/>
                </a:solidFill>
              </a:rPr>
            </a:br>
            <a:r>
              <a:rPr lang="ru-RU" sz="1600" b="1" dirty="0">
                <a:solidFill>
                  <a:srgbClr val="002060"/>
                </a:solidFill>
              </a:rPr>
              <a:t> </a:t>
            </a:r>
            <a:r>
              <a:rPr lang="ru-RU" sz="1600" b="1" dirty="0" smtClean="0">
                <a:solidFill>
                  <a:srgbClr val="002060"/>
                </a:solidFill>
              </a:rPr>
              <a:t>- Чем </a:t>
            </a:r>
            <a:r>
              <a:rPr lang="ru-RU" sz="1600" b="1" dirty="0">
                <a:solidFill>
                  <a:srgbClr val="002060"/>
                </a:solidFill>
              </a:rPr>
              <a:t>вас привлекла </a:t>
            </a:r>
            <a:r>
              <a:rPr lang="ru-RU" sz="1600" b="1" dirty="0" smtClean="0">
                <a:solidFill>
                  <a:srgbClr val="002060"/>
                </a:solidFill>
              </a:rPr>
              <a:t>данная </a:t>
            </a:r>
            <a:r>
              <a:rPr lang="ru-RU" sz="1600" b="1" dirty="0">
                <a:solidFill>
                  <a:srgbClr val="002060"/>
                </a:solidFill>
              </a:rPr>
              <a:t>вакансия: интересный </a:t>
            </a:r>
            <a:r>
              <a:rPr lang="ru-RU" sz="1600" b="1" dirty="0" smtClean="0">
                <a:solidFill>
                  <a:srgbClr val="002060"/>
                </a:solidFill>
              </a:rPr>
              <a:t>продукт/ </a:t>
            </a:r>
            <a:r>
              <a:rPr lang="ru-RU" sz="1600" b="1" dirty="0">
                <a:solidFill>
                  <a:srgbClr val="002060"/>
                </a:solidFill>
              </a:rPr>
              <a:t>новые функции </a:t>
            </a:r>
            <a:r>
              <a:rPr lang="ru-RU" sz="1600" b="1" dirty="0" smtClean="0">
                <a:solidFill>
                  <a:srgbClr val="002060"/>
                </a:solidFill>
              </a:rPr>
              <a:t>/ </a:t>
            </a:r>
            <a:r>
              <a:rPr lang="ru-RU" sz="1600" b="1" dirty="0">
                <a:solidFill>
                  <a:srgbClr val="002060"/>
                </a:solidFill>
              </a:rPr>
              <a:t>сложные </a:t>
            </a:r>
            <a:r>
              <a:rPr lang="ru-RU" sz="1600" b="1" dirty="0" smtClean="0">
                <a:solidFill>
                  <a:srgbClr val="002060"/>
                </a:solidFill>
              </a:rPr>
              <a:t>задачи.</a:t>
            </a:r>
            <a:r>
              <a:rPr lang="ru-RU" sz="1600" b="1" dirty="0">
                <a:solidFill>
                  <a:srgbClr val="002060"/>
                </a:solidFill>
              </a:rPr>
              <a:t> </a:t>
            </a:r>
            <a:br>
              <a:rPr lang="ru-RU" sz="1600" b="1" dirty="0">
                <a:solidFill>
                  <a:srgbClr val="002060"/>
                </a:solidFill>
              </a:rPr>
            </a:br>
            <a:endParaRPr lang="ru-RU" sz="1400" b="1" u="sng" dirty="0">
              <a:solidFill>
                <a:srgbClr val="002060"/>
              </a:solidFill>
            </a:endParaRPr>
          </a:p>
          <a:p>
            <a:pPr marL="114300" indent="0">
              <a:buNone/>
            </a:pPr>
            <a:r>
              <a:rPr lang="ru-RU" sz="1800" b="1" u="sng" dirty="0">
                <a:solidFill>
                  <a:srgbClr val="002060"/>
                </a:solidFill>
              </a:rPr>
              <a:t>Прощание</a:t>
            </a:r>
            <a:r>
              <a:rPr lang="ru-RU" sz="1800" u="sng" dirty="0">
                <a:solidFill>
                  <a:srgbClr val="002060"/>
                </a:solidFill>
              </a:rPr>
              <a:t> </a:t>
            </a:r>
            <a:endParaRPr lang="ru-RU" sz="1800" u="sng" dirty="0" smtClean="0">
              <a:solidFill>
                <a:srgbClr val="002060"/>
              </a:solidFill>
            </a:endParaRPr>
          </a:p>
          <a:p>
            <a:pPr marL="114300" indent="0">
              <a:buNone/>
            </a:pPr>
            <a:endParaRPr lang="ru-RU" sz="1600" b="1" dirty="0" smtClean="0">
              <a:solidFill>
                <a:srgbClr val="002060"/>
              </a:solidFill>
            </a:endParaRPr>
          </a:p>
          <a:p>
            <a:pPr marL="114300" indent="0">
              <a:buNone/>
            </a:pPr>
            <a:r>
              <a:rPr lang="ru-RU" sz="1600" b="1" dirty="0" smtClean="0">
                <a:solidFill>
                  <a:srgbClr val="002060"/>
                </a:solidFill>
              </a:rPr>
              <a:t>«</a:t>
            </a:r>
            <a:r>
              <a:rPr lang="ru-RU" sz="1600" b="1" dirty="0">
                <a:solidFill>
                  <a:srgbClr val="002060"/>
                </a:solidFill>
              </a:rPr>
              <a:t>С </a:t>
            </a:r>
            <a:r>
              <a:rPr lang="ru-RU" sz="1600" b="1" dirty="0" smtClean="0">
                <a:solidFill>
                  <a:srgbClr val="002060"/>
                </a:solidFill>
              </a:rPr>
              <a:t>уважением,»,    «С наилучшими пожеланиями,»</a:t>
            </a:r>
          </a:p>
          <a:p>
            <a:pPr marL="114300" indent="0">
              <a:buNone/>
            </a:pPr>
            <a:r>
              <a:rPr lang="ru-RU" sz="1600" b="1" dirty="0" smtClean="0">
                <a:solidFill>
                  <a:srgbClr val="002060"/>
                </a:solidFill>
              </a:rPr>
              <a:t>«</a:t>
            </a:r>
            <a:r>
              <a:rPr lang="ru-RU" sz="1600" b="1" dirty="0" err="1">
                <a:solidFill>
                  <a:srgbClr val="002060"/>
                </a:solidFill>
              </a:rPr>
              <a:t>Best</a:t>
            </a:r>
            <a:r>
              <a:rPr lang="ru-RU" sz="1600" b="1" dirty="0">
                <a:solidFill>
                  <a:srgbClr val="002060"/>
                </a:solidFill>
              </a:rPr>
              <a:t> </a:t>
            </a:r>
            <a:r>
              <a:rPr lang="ru-RU" sz="1600" b="1" dirty="0" err="1" smtClean="0">
                <a:solidFill>
                  <a:srgbClr val="002060"/>
                </a:solidFill>
              </a:rPr>
              <a:t>regards</a:t>
            </a:r>
            <a:r>
              <a:rPr lang="ru-RU" sz="1600" b="1" dirty="0" smtClean="0">
                <a:solidFill>
                  <a:srgbClr val="002060"/>
                </a:solidFill>
              </a:rPr>
              <a:t>, »,  «</a:t>
            </a:r>
            <a:r>
              <a:rPr lang="en-US" sz="1600" b="1" dirty="0" smtClean="0">
                <a:solidFill>
                  <a:srgbClr val="002060"/>
                </a:solidFill>
              </a:rPr>
              <a:t>Sincerely yours,</a:t>
            </a:r>
            <a:r>
              <a:rPr lang="ru-RU" sz="1600" b="1" dirty="0" smtClean="0">
                <a:solidFill>
                  <a:srgbClr val="002060"/>
                </a:solidFill>
              </a:rPr>
              <a:t>»</a:t>
            </a:r>
            <a:endParaRPr lang="ru-RU" sz="1600" b="1" dirty="0">
              <a:solidFill>
                <a:srgbClr val="002060"/>
              </a:solidFill>
            </a:endParaRPr>
          </a:p>
          <a:p>
            <a:pPr marL="114300" indent="0">
              <a:buNone/>
            </a:pPr>
            <a:r>
              <a:rPr lang="ru-RU" sz="1600" dirty="0" smtClean="0">
                <a:solidFill>
                  <a:srgbClr val="002060"/>
                </a:solidFill>
              </a:rPr>
              <a:t>Подпись  </a:t>
            </a:r>
          </a:p>
          <a:p>
            <a:pPr marL="114300" indent="0">
              <a:buNone/>
            </a:pPr>
            <a:r>
              <a:rPr lang="ru-RU" sz="1600" dirty="0" smtClean="0">
                <a:solidFill>
                  <a:srgbClr val="002060"/>
                </a:solidFill>
              </a:rPr>
              <a:t>Продублированные </a:t>
            </a:r>
            <a:r>
              <a:rPr lang="ru-RU" sz="1600" dirty="0">
                <a:solidFill>
                  <a:srgbClr val="002060"/>
                </a:solidFill>
              </a:rPr>
              <a:t>контактные данные</a:t>
            </a:r>
          </a:p>
          <a:p>
            <a:pPr marL="114300" indent="0">
              <a:buNone/>
            </a:pPr>
            <a:endParaRPr lang="ru-RU" sz="1600" dirty="0"/>
          </a:p>
        </p:txBody>
      </p:sp>
    </p:spTree>
    <p:extLst>
      <p:ext uri="{BB962C8B-B14F-4D97-AF65-F5344CB8AC3E}">
        <p14:creationId xmlns:p14="http://schemas.microsoft.com/office/powerpoint/2010/main" val="1994897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i="1" dirty="0" smtClean="0">
                <a:solidFill>
                  <a:srgbClr val="002060"/>
                </a:solidFill>
              </a:rPr>
              <a:t>Рекомендации для написания </a:t>
            </a:r>
            <a:r>
              <a:rPr lang="ru-RU" sz="2400" b="1" dirty="0" smtClean="0">
                <a:solidFill>
                  <a:srgbClr val="002060"/>
                </a:solidFill>
              </a:rPr>
              <a:t>сопроводительного письма </a:t>
            </a:r>
            <a:r>
              <a:rPr lang="ru-RU" sz="2400" b="1" dirty="0">
                <a:solidFill>
                  <a:srgbClr val="002060"/>
                </a:solidFill>
              </a:rPr>
              <a:t>в </a:t>
            </a:r>
            <a:r>
              <a:rPr lang="ru-RU" sz="2400" b="1" dirty="0" smtClean="0">
                <a:solidFill>
                  <a:srgbClr val="002060"/>
                </a:solidFill>
              </a:rPr>
              <a:t>компанию </a:t>
            </a:r>
            <a:endParaRPr lang="ru-RU" sz="2000" i="1" dirty="0"/>
          </a:p>
        </p:txBody>
      </p:sp>
      <p:sp>
        <p:nvSpPr>
          <p:cNvPr id="3" name="Объект 2"/>
          <p:cNvSpPr>
            <a:spLocks noGrp="1"/>
          </p:cNvSpPr>
          <p:nvPr>
            <p:ph idx="1"/>
          </p:nvPr>
        </p:nvSpPr>
        <p:spPr/>
        <p:txBody>
          <a:bodyPr>
            <a:normAutofit/>
          </a:bodyPr>
          <a:lstStyle/>
          <a:p>
            <a:pPr marL="114300" indent="0">
              <a:buNone/>
            </a:pPr>
            <a:r>
              <a:rPr lang="ru-RU" sz="1800" b="1" u="sng" dirty="0" smtClean="0">
                <a:solidFill>
                  <a:srgbClr val="002060"/>
                </a:solidFill>
              </a:rPr>
              <a:t>Ваша  </a:t>
            </a:r>
            <a:r>
              <a:rPr lang="ru-RU" sz="1800" b="1" u="sng" dirty="0" err="1" smtClean="0">
                <a:solidFill>
                  <a:srgbClr val="002060"/>
                </a:solidFill>
              </a:rPr>
              <a:t>амбициозность</a:t>
            </a:r>
            <a:r>
              <a:rPr lang="ru-RU" sz="1800" b="1" u="sng" dirty="0" smtClean="0">
                <a:solidFill>
                  <a:srgbClr val="002060"/>
                </a:solidFill>
              </a:rPr>
              <a:t>  </a:t>
            </a:r>
            <a:r>
              <a:rPr lang="ru-RU" sz="1800" b="1" u="sng" dirty="0">
                <a:solidFill>
                  <a:srgbClr val="002060"/>
                </a:solidFill>
              </a:rPr>
              <a:t>и </a:t>
            </a:r>
            <a:r>
              <a:rPr lang="ru-RU" sz="1800" b="1" u="sng" dirty="0" smtClean="0">
                <a:solidFill>
                  <a:srgbClr val="002060"/>
                </a:solidFill>
              </a:rPr>
              <a:t>целеустремленность </a:t>
            </a:r>
            <a:endParaRPr lang="ru-RU" sz="1800" b="1" u="sng" dirty="0">
              <a:solidFill>
                <a:srgbClr val="002060"/>
              </a:solidFill>
            </a:endParaRPr>
          </a:p>
          <a:p>
            <a:pPr marL="114300" indent="0">
              <a:buNone/>
            </a:pPr>
            <a:endParaRPr lang="ru-RU" sz="1800" b="1" dirty="0">
              <a:solidFill>
                <a:srgbClr val="002060"/>
              </a:solidFill>
            </a:endParaRPr>
          </a:p>
          <a:p>
            <a:pPr marL="114300" indent="0">
              <a:buNone/>
            </a:pPr>
            <a:r>
              <a:rPr lang="ru-RU" sz="1600" b="1" dirty="0" smtClean="0">
                <a:solidFill>
                  <a:srgbClr val="002060"/>
                </a:solidFill>
              </a:rPr>
              <a:t>Предоставить  </a:t>
            </a:r>
            <a:r>
              <a:rPr lang="ru-RU" sz="1600" b="1" dirty="0">
                <a:solidFill>
                  <a:srgbClr val="002060"/>
                </a:solidFill>
              </a:rPr>
              <a:t>в сжатом виде информацию о своем образовании, навыках и достижениях. </a:t>
            </a:r>
            <a:r>
              <a:rPr lang="ru-RU" sz="1600" b="1" dirty="0" smtClean="0">
                <a:solidFill>
                  <a:srgbClr val="002060"/>
                </a:solidFill>
              </a:rPr>
              <a:t> Упомянуть также  о </a:t>
            </a:r>
            <a:r>
              <a:rPr lang="ru-RU" sz="1600" b="1" dirty="0">
                <a:solidFill>
                  <a:srgbClr val="002060"/>
                </a:solidFill>
              </a:rPr>
              <a:t>своих увлечениях и интересах, только если они связаны со специальностью. </a:t>
            </a:r>
            <a:endParaRPr lang="ru-RU" sz="1600" b="1" dirty="0" smtClean="0">
              <a:solidFill>
                <a:srgbClr val="002060"/>
              </a:solidFill>
            </a:endParaRPr>
          </a:p>
          <a:p>
            <a:pPr marL="114300" indent="0">
              <a:buNone/>
            </a:pPr>
            <a:endParaRPr lang="ru-RU" sz="1600" b="1" dirty="0" smtClean="0">
              <a:solidFill>
                <a:srgbClr val="002060"/>
              </a:solidFill>
            </a:endParaRPr>
          </a:p>
          <a:p>
            <a:pPr marL="114300" indent="0">
              <a:buNone/>
            </a:pPr>
            <a:r>
              <a:rPr lang="ru-RU" sz="1600" b="1" dirty="0" smtClean="0">
                <a:solidFill>
                  <a:srgbClr val="002060"/>
                </a:solidFill>
              </a:rPr>
              <a:t>В письмо стоит включить сведения о </a:t>
            </a:r>
            <a:r>
              <a:rPr lang="ru-RU" sz="1600" b="1" dirty="0">
                <a:solidFill>
                  <a:srgbClr val="002060"/>
                </a:solidFill>
              </a:rPr>
              <a:t>вашем </a:t>
            </a:r>
            <a:r>
              <a:rPr lang="ru-RU" sz="1600" b="1" dirty="0" smtClean="0">
                <a:solidFill>
                  <a:srgbClr val="002060"/>
                </a:solidFill>
              </a:rPr>
              <a:t>участии/выступлениях </a:t>
            </a:r>
            <a:r>
              <a:rPr lang="ru-RU" sz="1600" b="1" dirty="0">
                <a:solidFill>
                  <a:srgbClr val="002060"/>
                </a:solidFill>
              </a:rPr>
              <a:t>на семинарах, конкурсах и </a:t>
            </a:r>
            <a:r>
              <a:rPr lang="ru-RU" sz="1600" b="1" dirty="0" smtClean="0">
                <a:solidFill>
                  <a:srgbClr val="002060"/>
                </a:solidFill>
              </a:rPr>
              <a:t>т.п. </a:t>
            </a:r>
            <a:r>
              <a:rPr lang="ru-RU" sz="1600" b="1" dirty="0">
                <a:solidFill>
                  <a:srgbClr val="002060"/>
                </a:solidFill>
              </a:rPr>
              <a:t> </a:t>
            </a:r>
            <a:endParaRPr lang="ru-RU" sz="1600" b="1" dirty="0" smtClean="0">
              <a:solidFill>
                <a:srgbClr val="002060"/>
              </a:solidFill>
            </a:endParaRPr>
          </a:p>
          <a:p>
            <a:pPr marL="114300" indent="0">
              <a:buNone/>
            </a:pPr>
            <a:endParaRPr lang="ru-RU" sz="1600" b="1" dirty="0" smtClean="0">
              <a:solidFill>
                <a:srgbClr val="002060"/>
              </a:solidFill>
            </a:endParaRPr>
          </a:p>
          <a:p>
            <a:pPr marL="114300" indent="0">
              <a:buNone/>
            </a:pPr>
            <a:r>
              <a:rPr lang="ru-RU" sz="1600" b="1" dirty="0" smtClean="0">
                <a:solidFill>
                  <a:srgbClr val="002060"/>
                </a:solidFill>
              </a:rPr>
              <a:t>Очень </a:t>
            </a:r>
            <a:r>
              <a:rPr lang="ru-RU" sz="1600" b="1" dirty="0">
                <a:solidFill>
                  <a:srgbClr val="002060"/>
                </a:solidFill>
              </a:rPr>
              <a:t>важно </a:t>
            </a:r>
            <a:r>
              <a:rPr lang="ru-RU" sz="1600" b="1" dirty="0" smtClean="0">
                <a:solidFill>
                  <a:srgbClr val="002060"/>
                </a:solidFill>
              </a:rPr>
              <a:t>затронуть  </a:t>
            </a:r>
            <a:r>
              <a:rPr lang="ru-RU" sz="1600" b="1" dirty="0">
                <a:solidFill>
                  <a:srgbClr val="002060"/>
                </a:solidFill>
              </a:rPr>
              <a:t>Ваши сильные стороны, которые будут интересны человеку, принимающему решение. </a:t>
            </a:r>
            <a:endParaRPr lang="ru-RU" sz="1600" b="1" dirty="0" smtClean="0">
              <a:solidFill>
                <a:srgbClr val="002060"/>
              </a:solidFill>
            </a:endParaRPr>
          </a:p>
          <a:p>
            <a:pPr marL="114300" indent="0">
              <a:buNone/>
            </a:pPr>
            <a:endParaRPr lang="ru-RU" sz="1600" b="1" dirty="0" smtClean="0">
              <a:solidFill>
                <a:srgbClr val="002060"/>
              </a:solidFill>
            </a:endParaRPr>
          </a:p>
          <a:p>
            <a:pPr marL="114300" indent="0">
              <a:buNone/>
            </a:pPr>
            <a:r>
              <a:rPr lang="ru-RU" sz="1600" b="1" dirty="0">
                <a:solidFill>
                  <a:srgbClr val="002060"/>
                </a:solidFill>
              </a:rPr>
              <a:t>Можно также раскрыть  свои мотивы работать именно в этой компании.</a:t>
            </a:r>
          </a:p>
          <a:p>
            <a:pPr marL="114300" indent="0">
              <a:buNone/>
            </a:pPr>
            <a:endParaRPr lang="ru-RU" sz="1800" dirty="0"/>
          </a:p>
        </p:txBody>
      </p:sp>
    </p:spTree>
    <p:extLst>
      <p:ext uri="{BB962C8B-B14F-4D97-AF65-F5344CB8AC3E}">
        <p14:creationId xmlns:p14="http://schemas.microsoft.com/office/powerpoint/2010/main" val="1999533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i="1" dirty="0">
                <a:solidFill>
                  <a:srgbClr val="002060"/>
                </a:solidFill>
              </a:rPr>
              <a:t>Рекомендации для написания </a:t>
            </a:r>
            <a:r>
              <a:rPr lang="ru-RU" sz="2000" b="1" i="1" dirty="0" smtClean="0">
                <a:solidFill>
                  <a:srgbClr val="002060"/>
                </a:solidFill>
              </a:rPr>
              <a:t>                </a:t>
            </a:r>
            <a:r>
              <a:rPr lang="ru-RU" sz="2000" b="1" dirty="0" smtClean="0">
                <a:solidFill>
                  <a:srgbClr val="002060"/>
                </a:solidFill>
              </a:rPr>
              <a:t>сопроводительного </a:t>
            </a:r>
            <a:r>
              <a:rPr lang="ru-RU" sz="2000" b="1" dirty="0">
                <a:solidFill>
                  <a:srgbClr val="002060"/>
                </a:solidFill>
              </a:rPr>
              <a:t>письма в компанию</a:t>
            </a:r>
            <a:endParaRPr lang="ru-RU" sz="2000" i="1" dirty="0"/>
          </a:p>
        </p:txBody>
      </p:sp>
      <p:sp>
        <p:nvSpPr>
          <p:cNvPr id="3" name="Объект 2"/>
          <p:cNvSpPr>
            <a:spLocks noGrp="1"/>
          </p:cNvSpPr>
          <p:nvPr>
            <p:ph idx="1"/>
          </p:nvPr>
        </p:nvSpPr>
        <p:spPr/>
        <p:txBody>
          <a:bodyPr>
            <a:normAutofit fontScale="92500" lnSpcReduction="20000"/>
          </a:bodyPr>
          <a:lstStyle/>
          <a:p>
            <a:pPr marL="114300" indent="0">
              <a:buNone/>
            </a:pPr>
            <a:r>
              <a:rPr lang="ru-RU" sz="1800" b="1" u="sng" dirty="0" smtClean="0">
                <a:solidFill>
                  <a:srgbClr val="002060"/>
                </a:solidFill>
              </a:rPr>
              <a:t> </a:t>
            </a:r>
            <a:r>
              <a:rPr lang="ru-RU" sz="1800" b="1" u="sng" dirty="0">
                <a:solidFill>
                  <a:srgbClr val="002060"/>
                </a:solidFill>
              </a:rPr>
              <a:t>Какими словами писать сопроводительное письмо?</a:t>
            </a:r>
          </a:p>
          <a:p>
            <a:pPr marL="114300" indent="0">
              <a:buNone/>
            </a:pPr>
            <a:endParaRPr lang="ru-RU" sz="1800" b="1" dirty="0" smtClean="0">
              <a:solidFill>
                <a:srgbClr val="002060"/>
              </a:solidFill>
            </a:endParaRPr>
          </a:p>
          <a:p>
            <a:pPr marL="114300" indent="0">
              <a:buNone/>
            </a:pPr>
            <a:r>
              <a:rPr lang="ru-RU" sz="1600" b="1" dirty="0">
                <a:solidFill>
                  <a:srgbClr val="002060"/>
                </a:solidFill>
              </a:rPr>
              <a:t>В</a:t>
            </a:r>
            <a:r>
              <a:rPr lang="ru-RU" sz="1600" b="1" dirty="0" smtClean="0">
                <a:solidFill>
                  <a:srgbClr val="002060"/>
                </a:solidFill>
              </a:rPr>
              <a:t>ажно использовать </a:t>
            </a:r>
            <a:r>
              <a:rPr lang="ru-RU" sz="1600" b="1" dirty="0">
                <a:solidFill>
                  <a:srgbClr val="002060"/>
                </a:solidFill>
              </a:rPr>
              <a:t>именно те </a:t>
            </a:r>
            <a:r>
              <a:rPr lang="ru-RU" sz="1600" b="1" dirty="0" smtClean="0">
                <a:solidFill>
                  <a:srgbClr val="002060"/>
                </a:solidFill>
              </a:rPr>
              <a:t> ключевые </a:t>
            </a:r>
            <a:r>
              <a:rPr lang="ru-RU" sz="1600" b="1" dirty="0">
                <a:solidFill>
                  <a:srgbClr val="002060"/>
                </a:solidFill>
              </a:rPr>
              <a:t>слова, которые хотел бы увидеть в кандидате потенциальный </a:t>
            </a:r>
            <a:r>
              <a:rPr lang="ru-RU" sz="1600" b="1" dirty="0" smtClean="0">
                <a:solidFill>
                  <a:srgbClr val="002060"/>
                </a:solidFill>
              </a:rPr>
              <a:t>работодатель.</a:t>
            </a:r>
          </a:p>
          <a:p>
            <a:pPr marL="114300" indent="0">
              <a:buNone/>
            </a:pPr>
            <a:r>
              <a:rPr lang="ru-RU" sz="1600" b="1" dirty="0">
                <a:solidFill>
                  <a:srgbClr val="002060"/>
                </a:solidFill>
              </a:rPr>
              <a:t> Используемые Вами ключевые слова, должны совпадать с требованиями к кандидату из описания вакансии. </a:t>
            </a:r>
            <a:endParaRPr lang="ru-RU" sz="1600" b="1" dirty="0" smtClean="0">
              <a:solidFill>
                <a:srgbClr val="002060"/>
              </a:solidFill>
            </a:endParaRPr>
          </a:p>
          <a:p>
            <a:pPr marL="114300" indent="0">
              <a:buNone/>
            </a:pPr>
            <a:endParaRPr lang="ru-RU" sz="1600" b="1" dirty="0" smtClean="0">
              <a:solidFill>
                <a:srgbClr val="002060"/>
              </a:solidFill>
            </a:endParaRPr>
          </a:p>
          <a:p>
            <a:pPr marL="114300" indent="0">
              <a:buNone/>
            </a:pPr>
            <a:r>
              <a:rPr lang="ru-RU" sz="1600" dirty="0">
                <a:solidFill>
                  <a:srgbClr val="002060"/>
                </a:solidFill>
              </a:rPr>
              <a:t>Самое </a:t>
            </a:r>
            <a:r>
              <a:rPr lang="ru-RU" sz="1600" dirty="0" smtClean="0">
                <a:solidFill>
                  <a:srgbClr val="002060"/>
                </a:solidFill>
              </a:rPr>
              <a:t>главное - </a:t>
            </a:r>
            <a:r>
              <a:rPr lang="ru-RU" sz="1600" dirty="0">
                <a:solidFill>
                  <a:srgbClr val="002060"/>
                </a:solidFill>
              </a:rPr>
              <a:t>продемонстрировать рекрутеру в </a:t>
            </a:r>
            <a:r>
              <a:rPr lang="ru-RU" sz="1600" dirty="0" smtClean="0">
                <a:solidFill>
                  <a:srgbClr val="002060"/>
                </a:solidFill>
              </a:rPr>
              <a:t>письме</a:t>
            </a:r>
            <a:r>
              <a:rPr lang="ru-RU" sz="1600" dirty="0">
                <a:solidFill>
                  <a:srgbClr val="002060"/>
                </a:solidFill>
              </a:rPr>
              <a:t>, что Вы обладаете именно всеми необходимыми навыками, которые они хотят видеть в кандидате на эту должность</a:t>
            </a:r>
            <a:r>
              <a:rPr lang="ru-RU" sz="1600" dirty="0" smtClean="0">
                <a:solidFill>
                  <a:srgbClr val="002060"/>
                </a:solidFill>
              </a:rPr>
              <a:t>.</a:t>
            </a:r>
          </a:p>
          <a:p>
            <a:pPr marL="114300" indent="0">
              <a:buNone/>
            </a:pPr>
            <a:endParaRPr lang="ru-RU" sz="1600" dirty="0">
              <a:solidFill>
                <a:srgbClr val="002060"/>
              </a:solidFill>
            </a:endParaRPr>
          </a:p>
          <a:p>
            <a:pPr marL="114300" indent="0">
              <a:buNone/>
            </a:pPr>
            <a:r>
              <a:rPr lang="ru-RU" sz="1600" b="1" dirty="0" smtClean="0">
                <a:solidFill>
                  <a:srgbClr val="002060"/>
                </a:solidFill>
              </a:rPr>
              <a:t> Слова </a:t>
            </a:r>
            <a:r>
              <a:rPr lang="ru-RU" sz="1600" b="1" dirty="0">
                <a:solidFill>
                  <a:srgbClr val="002060"/>
                </a:solidFill>
              </a:rPr>
              <a:t>говорящие о навыках:</a:t>
            </a:r>
            <a:r>
              <a:rPr lang="ru-RU" sz="1600" dirty="0">
                <a:solidFill>
                  <a:srgbClr val="002060"/>
                </a:solidFill>
              </a:rPr>
              <a:t> анализировал, планировал, разрабатывал, создавал, обучал и так далее. </a:t>
            </a:r>
            <a:r>
              <a:rPr lang="ru-RU" sz="1600" dirty="0" smtClean="0">
                <a:solidFill>
                  <a:srgbClr val="002060"/>
                </a:solidFill>
              </a:rPr>
              <a:t>                                                                                                </a:t>
            </a:r>
            <a:r>
              <a:rPr lang="ru-RU" sz="1600" b="1" i="1" dirty="0" smtClean="0">
                <a:solidFill>
                  <a:srgbClr val="002060"/>
                </a:solidFill>
              </a:rPr>
              <a:t>На </a:t>
            </a:r>
            <a:r>
              <a:rPr lang="ru-RU" sz="1600" b="1" i="1" dirty="0">
                <a:solidFill>
                  <a:srgbClr val="002060"/>
                </a:solidFill>
              </a:rPr>
              <a:t>английском</a:t>
            </a:r>
            <a:r>
              <a:rPr lang="ru-RU" sz="1600" i="1" dirty="0">
                <a:solidFill>
                  <a:srgbClr val="002060"/>
                </a:solidFill>
              </a:rPr>
              <a:t>: </a:t>
            </a:r>
            <a:r>
              <a:rPr lang="ru-RU" sz="1600" i="1" dirty="0" err="1">
                <a:solidFill>
                  <a:srgbClr val="002060"/>
                </a:solidFill>
              </a:rPr>
              <a:t>analyzed</a:t>
            </a:r>
            <a:r>
              <a:rPr lang="ru-RU" sz="1600" i="1" dirty="0">
                <a:solidFill>
                  <a:srgbClr val="002060"/>
                </a:solidFill>
              </a:rPr>
              <a:t>, </a:t>
            </a:r>
            <a:r>
              <a:rPr lang="ru-RU" sz="1600" i="1" dirty="0" err="1">
                <a:solidFill>
                  <a:srgbClr val="002060"/>
                </a:solidFill>
              </a:rPr>
              <a:t>planned</a:t>
            </a:r>
            <a:r>
              <a:rPr lang="ru-RU" sz="1600" i="1" dirty="0">
                <a:solidFill>
                  <a:srgbClr val="002060"/>
                </a:solidFill>
              </a:rPr>
              <a:t>, </a:t>
            </a:r>
            <a:r>
              <a:rPr lang="ru-RU" sz="1600" i="1" dirty="0" err="1">
                <a:solidFill>
                  <a:srgbClr val="002060"/>
                </a:solidFill>
              </a:rPr>
              <a:t>designed</a:t>
            </a:r>
            <a:r>
              <a:rPr lang="ru-RU" sz="1600" i="1" dirty="0">
                <a:solidFill>
                  <a:srgbClr val="002060"/>
                </a:solidFill>
              </a:rPr>
              <a:t>, </a:t>
            </a:r>
            <a:r>
              <a:rPr lang="ru-RU" sz="1600" i="1" dirty="0" err="1">
                <a:solidFill>
                  <a:srgbClr val="002060"/>
                </a:solidFill>
              </a:rPr>
              <a:t>created</a:t>
            </a:r>
            <a:r>
              <a:rPr lang="ru-RU" sz="1600" i="1" dirty="0">
                <a:solidFill>
                  <a:srgbClr val="002060"/>
                </a:solidFill>
              </a:rPr>
              <a:t>, </a:t>
            </a:r>
            <a:r>
              <a:rPr lang="ru-RU" sz="1600" i="1" dirty="0" err="1">
                <a:solidFill>
                  <a:srgbClr val="002060"/>
                </a:solidFill>
              </a:rPr>
              <a:t>taught</a:t>
            </a:r>
            <a:r>
              <a:rPr lang="ru-RU" sz="1600" i="1" dirty="0">
                <a:solidFill>
                  <a:srgbClr val="002060"/>
                </a:solidFill>
              </a:rPr>
              <a:t> </a:t>
            </a:r>
            <a:r>
              <a:rPr lang="ru-RU" sz="1600" i="1" dirty="0" err="1">
                <a:solidFill>
                  <a:srgbClr val="002060"/>
                </a:solidFill>
              </a:rPr>
              <a:t>and</a:t>
            </a:r>
            <a:r>
              <a:rPr lang="ru-RU" sz="1600" i="1" dirty="0">
                <a:solidFill>
                  <a:srgbClr val="002060"/>
                </a:solidFill>
              </a:rPr>
              <a:t> </a:t>
            </a:r>
            <a:r>
              <a:rPr lang="ru-RU" sz="1600" i="1" dirty="0" err="1">
                <a:solidFill>
                  <a:srgbClr val="002060"/>
                </a:solidFill>
              </a:rPr>
              <a:t>trained</a:t>
            </a:r>
            <a:r>
              <a:rPr lang="ru-RU" sz="1600" i="1" dirty="0" smtClean="0">
                <a:solidFill>
                  <a:srgbClr val="002060"/>
                </a:solidFill>
              </a:rPr>
              <a:t>.</a:t>
            </a:r>
          </a:p>
          <a:p>
            <a:pPr marL="114300" indent="0">
              <a:buNone/>
            </a:pPr>
            <a:endParaRPr lang="ru-RU" sz="1600" dirty="0">
              <a:solidFill>
                <a:srgbClr val="002060"/>
              </a:solidFill>
            </a:endParaRPr>
          </a:p>
          <a:p>
            <a:pPr marL="114300" indent="0">
              <a:buNone/>
            </a:pPr>
            <a:r>
              <a:rPr lang="ru-RU" sz="1600" i="1" dirty="0">
                <a:solidFill>
                  <a:srgbClr val="002060"/>
                </a:solidFill>
              </a:rPr>
              <a:t>«Работая в компании А, я </a:t>
            </a:r>
            <a:r>
              <a:rPr lang="ru-RU" sz="1600" b="1" i="1" dirty="0">
                <a:solidFill>
                  <a:srgbClr val="002060"/>
                </a:solidFill>
              </a:rPr>
              <a:t>анализировал</a:t>
            </a:r>
            <a:r>
              <a:rPr lang="ru-RU" sz="1600" i="1" dirty="0">
                <a:solidFill>
                  <a:srgbClr val="002060"/>
                </a:solidFill>
              </a:rPr>
              <a:t> результаты моих младших коллег и </a:t>
            </a:r>
            <a:r>
              <a:rPr lang="ru-RU" sz="1600" b="1" i="1" dirty="0">
                <a:solidFill>
                  <a:srgbClr val="002060"/>
                </a:solidFill>
              </a:rPr>
              <a:t>следил</a:t>
            </a:r>
            <a:r>
              <a:rPr lang="ru-RU" sz="1600" i="1" dirty="0">
                <a:solidFill>
                  <a:srgbClr val="002060"/>
                </a:solidFill>
              </a:rPr>
              <a:t> за выполнением квартального плана. </a:t>
            </a:r>
            <a:r>
              <a:rPr lang="ru-RU" sz="1600" i="1" dirty="0" smtClean="0">
                <a:solidFill>
                  <a:srgbClr val="002060"/>
                </a:solidFill>
              </a:rPr>
              <a:t> Как самому опытному сотруднику </a:t>
            </a:r>
            <a:r>
              <a:rPr lang="ru-RU" sz="1600" i="1" dirty="0">
                <a:solidFill>
                  <a:srgbClr val="002060"/>
                </a:solidFill>
              </a:rPr>
              <a:t>департамента В, мне </a:t>
            </a:r>
            <a:r>
              <a:rPr lang="ru-RU" sz="1600" b="1" i="1" dirty="0">
                <a:solidFill>
                  <a:srgbClr val="002060"/>
                </a:solidFill>
              </a:rPr>
              <a:t>было доверено обучать</a:t>
            </a:r>
            <a:r>
              <a:rPr lang="ru-RU" sz="1600" i="1" dirty="0">
                <a:solidFill>
                  <a:srgbClr val="002060"/>
                </a:solidFill>
              </a:rPr>
              <a:t> </a:t>
            </a:r>
            <a:r>
              <a:rPr lang="ru-RU" sz="1600" i="1" dirty="0" smtClean="0">
                <a:solidFill>
                  <a:srgbClr val="002060"/>
                </a:solidFill>
              </a:rPr>
              <a:t> </a:t>
            </a:r>
            <a:r>
              <a:rPr lang="ru-RU" sz="1600" i="1" dirty="0">
                <a:solidFill>
                  <a:srgbClr val="002060"/>
                </a:solidFill>
              </a:rPr>
              <a:t>новых сотрудников компании, а также </a:t>
            </a:r>
            <a:r>
              <a:rPr lang="ru-RU" sz="1600" b="1" i="1" dirty="0">
                <a:solidFill>
                  <a:srgbClr val="002060"/>
                </a:solidFill>
              </a:rPr>
              <a:t>разрабатывать</a:t>
            </a:r>
            <a:r>
              <a:rPr lang="ru-RU" sz="1600" i="1" dirty="0">
                <a:solidFill>
                  <a:srgbClr val="002060"/>
                </a:solidFill>
              </a:rPr>
              <a:t> новые методики и процессы».</a:t>
            </a:r>
            <a:endParaRPr lang="ru-RU" sz="1600" b="1" dirty="0">
              <a:solidFill>
                <a:srgbClr val="002060"/>
              </a:solidFill>
            </a:endParaRPr>
          </a:p>
        </p:txBody>
      </p:sp>
    </p:spTree>
    <p:extLst>
      <p:ext uri="{BB962C8B-B14F-4D97-AF65-F5344CB8AC3E}">
        <p14:creationId xmlns:p14="http://schemas.microsoft.com/office/powerpoint/2010/main" val="6152263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4938</TotalTime>
  <Words>2199</Words>
  <Application>Microsoft Office PowerPoint</Application>
  <PresentationFormat>Экран (4:3)</PresentationFormat>
  <Paragraphs>286</Paragraphs>
  <Slides>36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36</vt:i4>
      </vt:variant>
    </vt:vector>
  </HeadingPairs>
  <TitlesOfParts>
    <vt:vector size="37" baseType="lpstr">
      <vt:lpstr>Аптека</vt:lpstr>
      <vt:lpstr>Мотивационное  и сопроводительное  письма  Основные принципы и правила  ниу  вшэ,   21.02.17 </vt:lpstr>
      <vt:lpstr> Мотивационное  и сопроводительное письма  Основные принципы и правила  ниу  вшэ,   21.02.17 </vt:lpstr>
      <vt:lpstr>Мотивационное письмо  на  работу </vt:lpstr>
      <vt:lpstr>сопроводительное письмо в компанию</vt:lpstr>
      <vt:lpstr>сопроводительное письмо в компанию</vt:lpstr>
      <vt:lpstr>сопроводительное письмо в компанию</vt:lpstr>
      <vt:lpstr>сопроводительное письмо в компанию</vt:lpstr>
      <vt:lpstr>Рекомендации для написания сопроводительного письма в компанию </vt:lpstr>
      <vt:lpstr>Рекомендации для написания                 сопроводительного письма в компанию</vt:lpstr>
      <vt:lpstr>Рекомендации для написания                 сопроводительного письма в компанию</vt:lpstr>
      <vt:lpstr>Рекомендации для написания               сопроводительного письма в компанию</vt:lpstr>
      <vt:lpstr>Рекомендации для написания               сопроводительного письма в компанию</vt:lpstr>
      <vt:lpstr>сопроводительное письмо в компанию пример</vt:lpstr>
      <vt:lpstr>сопроводительное письмо в компанию  пример (первое предложение слишком громоздко)</vt:lpstr>
      <vt:lpstr>сопроводительное письмо в компанию</vt:lpstr>
      <vt:lpstr>сопроводительное письмо в компанию</vt:lpstr>
      <vt:lpstr>сопроводительное письмо в компанию итог</vt:lpstr>
      <vt:lpstr>Презентация PowerPoint</vt:lpstr>
      <vt:lpstr>Мотивационное эссе для поступления в вуз</vt:lpstr>
      <vt:lpstr>Мотивационное эссе для поступления в вуз 1.подготовительный этап </vt:lpstr>
      <vt:lpstr>Мотивационное эссе для поступления в вуз 1.подготовительный этап </vt:lpstr>
      <vt:lpstr>Мотивационное эссе для поступления в вуз    2.написание эссе </vt:lpstr>
      <vt:lpstr>Мотивационное  эссе  для  поступления в  вуз    2.написание эссе</vt:lpstr>
      <vt:lpstr>Мотивационное эссе для поступления в вуз     3.редактирование</vt:lpstr>
      <vt:lpstr>Мотивационное  эссе для поступления в вуз                          10 самых распространенных ошибок при написании </vt:lpstr>
      <vt:lpstr>Мотивационное  эссе для поступления в вуз                          10 самых распространенных ошибок при написании </vt:lpstr>
      <vt:lpstr>Мотивационное  эссе  для  поступления  в  вуз                          10   распространенных ошибок при написании</vt:lpstr>
      <vt:lpstr>Мотивационное  эссе  для  поступления  в  вуз                          10   распространенных ошибок при написании</vt:lpstr>
      <vt:lpstr>Пример мотивационного письма для поступления в университет  /экономика/ </vt:lpstr>
      <vt:lpstr>Пример мотивационного письма для поступления в университет </vt:lpstr>
      <vt:lpstr>Personal Statement of a student applying for the Engineering programme </vt:lpstr>
      <vt:lpstr>Personal Statement of a student applying for the Engineering programme</vt:lpstr>
      <vt:lpstr>Образцы документов для поступления на англ.языке</vt:lpstr>
      <vt:lpstr>Реклама французского университета - 2017 Université  paris-saclay</vt:lpstr>
      <vt:lpstr>160 EXCELLENCE SCHOLARSHIPS 2017-2018  of University  Paris-Saclay</vt:lpstr>
      <vt:lpstr>Презентация PowerPoint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алексей</dc:creator>
  <cp:lastModifiedBy>алексей</cp:lastModifiedBy>
  <cp:revision>224</cp:revision>
  <dcterms:created xsi:type="dcterms:W3CDTF">2015-09-27T09:22:03Z</dcterms:created>
  <dcterms:modified xsi:type="dcterms:W3CDTF">2017-02-25T17:22:23Z</dcterms:modified>
</cp:coreProperties>
</file>