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303" r:id="rId3"/>
    <p:sldId id="266" r:id="rId4"/>
    <p:sldId id="267" r:id="rId5"/>
    <p:sldId id="268" r:id="rId6"/>
    <p:sldId id="269" r:id="rId7"/>
    <p:sldId id="270" r:id="rId8"/>
    <p:sldId id="260" r:id="rId9"/>
    <p:sldId id="261" r:id="rId10"/>
    <p:sldId id="262" r:id="rId11"/>
    <p:sldId id="264" r:id="rId12"/>
    <p:sldId id="265" r:id="rId13"/>
    <p:sldId id="271" r:id="rId14"/>
    <p:sldId id="272" r:id="rId15"/>
    <p:sldId id="274" r:id="rId16"/>
    <p:sldId id="273" r:id="rId17"/>
    <p:sldId id="275" r:id="rId18"/>
    <p:sldId id="276" r:id="rId19"/>
    <p:sldId id="277" r:id="rId20"/>
    <p:sldId id="278" r:id="rId21"/>
    <p:sldId id="297" r:id="rId22"/>
    <p:sldId id="279" r:id="rId23"/>
    <p:sldId id="280" r:id="rId24"/>
    <p:sldId id="281" r:id="rId25"/>
    <p:sldId id="302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8" r:id="rId42"/>
    <p:sldId id="299" r:id="rId43"/>
    <p:sldId id="300" r:id="rId44"/>
    <p:sldId id="301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328DCAA-E375-4942-98ED-1D2789BBEF0C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6128" y="408372"/>
            <a:ext cx="8260672" cy="12204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b="1" dirty="0" smtClean="0">
                <a:solidFill>
                  <a:srgbClr val="002060"/>
                </a:solidFill>
              </a:rPr>
              <a:t>Искусство  вести  беседу.  </a:t>
            </a:r>
            <a:r>
              <a:rPr lang="ru-RU" sz="3100" b="1" smtClean="0">
                <a:solidFill>
                  <a:srgbClr val="002060"/>
                </a:solidFill>
              </a:rPr>
              <a:t>переговоры</a:t>
            </a: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ниу</a:t>
            </a:r>
            <a:r>
              <a:rPr lang="ru-RU" sz="1800" b="1" i="1" dirty="0" smtClean="0">
                <a:solidFill>
                  <a:srgbClr val="002060"/>
                </a:solidFill>
              </a:rPr>
              <a:t> 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вшэ</a:t>
            </a:r>
            <a:r>
              <a:rPr lang="ru-RU" sz="1800" b="1" i="1" dirty="0" smtClean="0">
                <a:solidFill>
                  <a:srgbClr val="002060"/>
                </a:solidFill>
              </a:rPr>
              <a:t>,  14.03.17</a:t>
            </a:r>
            <a: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18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None/>
            </a:pPr>
            <a:endParaRPr lang="ru-RU" altLang="ru-RU" sz="26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ru-RU" altLang="ru-RU" sz="2600" b="1" i="1" dirty="0">
                <a:solidFill>
                  <a:srgbClr val="002060"/>
                </a:solidFill>
              </a:rPr>
              <a:t> </a:t>
            </a:r>
            <a:r>
              <a:rPr lang="ru-RU" altLang="ru-RU" sz="2600" b="1" i="1" dirty="0" smtClean="0">
                <a:solidFill>
                  <a:srgbClr val="002060"/>
                </a:solidFill>
              </a:rPr>
              <a:t>                </a:t>
            </a:r>
          </a:p>
          <a:p>
            <a:pPr algn="just">
              <a:buFontTx/>
              <a:buNone/>
            </a:pPr>
            <a:r>
              <a:rPr lang="ru-RU" altLang="ru-RU" sz="2600" b="1" i="1" dirty="0">
                <a:solidFill>
                  <a:srgbClr val="002060"/>
                </a:solidFill>
              </a:rPr>
              <a:t> </a:t>
            </a:r>
            <a:r>
              <a:rPr lang="ru-RU" altLang="ru-RU" sz="2600" b="1" i="1" dirty="0" smtClean="0">
                <a:solidFill>
                  <a:srgbClr val="002060"/>
                </a:solidFill>
              </a:rPr>
              <a:t>              Портанский Алексей Павлович,</a:t>
            </a:r>
          </a:p>
          <a:p>
            <a:pPr algn="just">
              <a:buFontTx/>
              <a:buNone/>
            </a:pPr>
            <a:r>
              <a:rPr lang="ru-RU" altLang="ru-RU" sz="1800" b="1" i="1" dirty="0" smtClean="0">
                <a:solidFill>
                  <a:srgbClr val="002060"/>
                </a:solidFill>
              </a:rPr>
              <a:t>Профессор НИУ ВШЭ, ведущий научный сотрудник ИМЭМО РАН</a:t>
            </a:r>
            <a:endParaRPr lang="en-US" altLang="ru-RU" sz="18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800" b="1" i="1" dirty="0" smtClean="0">
                <a:solidFill>
                  <a:srgbClr val="002060"/>
                </a:solidFill>
              </a:rPr>
              <a:t>            </a:t>
            </a:r>
          </a:p>
          <a:p>
            <a:pPr algn="just">
              <a:buFontTx/>
              <a:buNone/>
            </a:pPr>
            <a:r>
              <a:rPr lang="ru-RU" altLang="ru-RU" sz="2800" b="1" i="1" dirty="0" smtClean="0">
                <a:solidFill>
                  <a:schemeClr val="accent2"/>
                </a:solidFill>
              </a:rPr>
              <a:t>                 </a:t>
            </a:r>
            <a:r>
              <a:rPr lang="en-US" altLang="ru-RU" sz="2800" b="1" i="1" dirty="0" smtClean="0">
                <a:solidFill>
                  <a:schemeClr val="accent2"/>
                </a:solidFill>
              </a:rPr>
              <a:t> </a:t>
            </a:r>
            <a:r>
              <a:rPr lang="en-US" altLang="ru-RU" b="1" i="1" dirty="0" smtClean="0">
                <a:solidFill>
                  <a:srgbClr val="002060"/>
                </a:solidFill>
              </a:rPr>
              <a:t>Prof.  Alexey  Portanskiy</a:t>
            </a:r>
            <a:endParaRPr lang="ru-RU" altLang="ru-RU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ru-RU" altLang="ru-RU" sz="2000" b="1" i="1" dirty="0" smtClean="0">
                <a:solidFill>
                  <a:srgbClr val="002060"/>
                </a:solidFill>
              </a:rPr>
              <a:t>     </a:t>
            </a:r>
            <a:r>
              <a:rPr lang="en-US" altLang="ru-RU" sz="2000" b="1" i="1" dirty="0" smtClean="0">
                <a:solidFill>
                  <a:srgbClr val="002060"/>
                </a:solidFill>
              </a:rPr>
              <a:t>Higher School of Economics (University) Moscow,  IMEMO RAS</a:t>
            </a:r>
            <a:r>
              <a:rPr lang="ru-RU" altLang="ru-RU" sz="2000" b="1" i="1" dirty="0" smtClean="0">
                <a:solidFill>
                  <a:srgbClr val="002060"/>
                </a:solidFill>
              </a:rPr>
              <a:t> </a:t>
            </a:r>
            <a:endParaRPr lang="en-US" altLang="ru-RU" sz="20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endParaRPr lang="ru-RU" altLang="ru-RU" sz="28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000" b="1" i="1" dirty="0" smtClean="0">
                <a:solidFill>
                  <a:srgbClr val="002060"/>
                </a:solidFill>
              </a:rPr>
              <a:t>                          </a:t>
            </a:r>
            <a:r>
              <a:rPr lang="ru-RU" altLang="ru-RU" sz="2000" b="1" i="1" dirty="0" smtClean="0">
                <a:solidFill>
                  <a:srgbClr val="002060"/>
                </a:solidFill>
              </a:rPr>
              <a:t>    </a:t>
            </a:r>
            <a:r>
              <a:rPr lang="en-US" altLang="ru-RU" sz="2000" b="1" i="1" dirty="0" smtClean="0">
                <a:solidFill>
                  <a:srgbClr val="002060"/>
                </a:solidFill>
              </a:rPr>
              <a:t> portanskiy@gmal.com</a:t>
            </a:r>
            <a:endParaRPr lang="ru-RU" altLang="ru-RU" sz="20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000" b="1" i="1" dirty="0" smtClean="0">
                <a:solidFill>
                  <a:srgbClr val="002060"/>
                </a:solidFill>
              </a:rPr>
              <a:t>                              </a:t>
            </a:r>
            <a:endParaRPr lang="ru-RU" altLang="ru-RU" sz="2000" b="1" i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26737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бестактность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Есть фразы, которые не стоит произносить</a:t>
            </a:r>
          </a:p>
          <a:p>
            <a:pPr marL="114300" indent="0">
              <a:buNone/>
            </a:pPr>
            <a:endParaRPr lang="ru-RU" sz="2000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«Что это у вашего мужа мешки  под глазами?»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«Ваши родители действительно собираются развестись?»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«Вашей дочке/сыну, кажется, уже 2 года, а она/он так ничего и не говорит?»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------------------------------------------------------------------------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А высмеивая кого-то, вы рискуете оказаться в глупейшем положении:</a:t>
            </a:r>
          </a:p>
          <a:p>
            <a:pPr marL="114300" indent="0">
              <a:buNone/>
            </a:pPr>
            <a:endParaRPr lang="ru-RU" sz="1800" b="1" i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Почему ты вчера ушел с этой уродиной?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Потому, что она …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39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Неприятные  собеседники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Они встречаются часто. Они среди нас. Возможно, это мы сами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Надо уметь посмотреть на </a:t>
            </a:r>
            <a:r>
              <a:rPr lang="ru-RU" sz="1600" b="1" dirty="0">
                <a:solidFill>
                  <a:srgbClr val="002060"/>
                </a:solidFill>
              </a:rPr>
              <a:t>с</a:t>
            </a:r>
            <a:r>
              <a:rPr lang="ru-RU" sz="1600" b="1" dirty="0" smtClean="0">
                <a:solidFill>
                  <a:srgbClr val="002060"/>
                </a:solidFill>
              </a:rPr>
              <a:t>ебя со стороны в беседе/споре</a:t>
            </a: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Чувствовать реакцию собеседников на ваш монолог</a:t>
            </a:r>
          </a:p>
          <a:p>
            <a:pPr>
              <a:buFontTx/>
              <a:buChar char="-"/>
            </a:pPr>
            <a:endParaRPr lang="ru-RU" sz="16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Не скучно ли другим слушать вас?</a:t>
            </a: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Научиться быть интересным собеседником</a:t>
            </a: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Желательно понимать, сколько по времени уместно говорить в данной конкретной обстановке</a:t>
            </a: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Уметь слушать и слышать других – важнейшее качество</a:t>
            </a:r>
            <a:endParaRPr lang="ru-RU" sz="16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86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Типы</a:t>
            </a:r>
            <a:r>
              <a:rPr lang="ru-RU" sz="2800" dirty="0" smtClean="0"/>
              <a:t>  </a:t>
            </a:r>
            <a:r>
              <a:rPr lang="ru-RU" sz="2800" b="1" dirty="0" smtClean="0">
                <a:solidFill>
                  <a:srgbClr val="002060"/>
                </a:solidFill>
              </a:rPr>
              <a:t>Неприятных  собеседников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Зануда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Плакальщик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err="1" smtClean="0">
                <a:solidFill>
                  <a:srgbClr val="002060"/>
                </a:solidFill>
              </a:rPr>
              <a:t>Договариватель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Спорщик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Блуждающий взгляд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err="1" smtClean="0">
                <a:solidFill>
                  <a:srgbClr val="002060"/>
                </a:solidFill>
              </a:rPr>
              <a:t>Перебиватель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Любитель посекретничать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Болтун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93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Неловкие  ситуации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Назойливое любопытство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«Сколько  вам  лет?»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Если задето национальное достоинство или религиозные чувства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Стоит ли немедленно поправлять кого-то за ошибку в слове или фразе?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58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ПЕРЕГОВОРЫ</a:t>
            </a:r>
            <a:r>
              <a:rPr lang="en-US" sz="3200" b="1" dirty="0">
                <a:solidFill>
                  <a:srgbClr val="C00000"/>
                </a:solidFill>
              </a:rPr>
              <a:t/>
            </a:r>
            <a:br>
              <a:rPr lang="en-US" sz="3200" b="1" dirty="0">
                <a:solidFill>
                  <a:srgbClr val="C00000"/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sz="3600" b="1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NEGOTIATIONS / TALK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/ BARGAINING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15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Каково наше общее представление о переговорах?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Переговоры в рамках многосторонних институтов и</a:t>
            </a:r>
          </a:p>
          <a:p>
            <a:pPr marL="114300" indent="0">
              <a:buNone/>
            </a:pPr>
            <a:r>
              <a:rPr lang="ru-RU" sz="2000" b="1" u="sng" dirty="0">
                <a:solidFill>
                  <a:srgbClr val="002060"/>
                </a:solidFill>
              </a:rPr>
              <a:t>п</a:t>
            </a:r>
            <a:r>
              <a:rPr lang="ru-RU" sz="2000" b="1" u="sng" dirty="0" smtClean="0">
                <a:solidFill>
                  <a:srgbClr val="002060"/>
                </a:solidFill>
              </a:rPr>
              <a:t>ереговоры  государства с этими институтами</a:t>
            </a:r>
          </a:p>
          <a:p>
            <a:pPr marL="114300" indent="0">
              <a:buNone/>
            </a:pPr>
            <a:endParaRPr lang="ru-RU" sz="2000" b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ООН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TPP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ВТО</a:t>
            </a:r>
            <a:r>
              <a:rPr lang="en-US" sz="1600" b="1" dirty="0" smtClean="0">
                <a:solidFill>
                  <a:srgbClr val="002060"/>
                </a:solidFill>
              </a:rPr>
              <a:t>                       TTIP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G20                       RCEP</a:t>
            </a: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G7/8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CETA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ЕС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НАТО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ЕАЭС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ОДКБ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БРИКС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АТЭС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ШОС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ОЭСР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МЕРКОСУР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23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Каково наше общее представление о переговорах?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Переговоры между государствами</a:t>
            </a:r>
          </a:p>
          <a:p>
            <a:pPr marL="114300" indent="0">
              <a:buNone/>
            </a:pPr>
            <a:endParaRPr lang="ru-RU" b="1" u="sng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Политические, военно-политические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Торгово-экономические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Об оказании помощи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По пограничным вопросам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По вопросам культурного, научного,  технического   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   сотрудничества 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235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Категории  Деловых  переговоров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u="sng" dirty="0" smtClean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 О</a:t>
            </a:r>
            <a:r>
              <a:rPr lang="ru-RU" sz="1800" b="1" dirty="0" smtClean="0">
                <a:solidFill>
                  <a:srgbClr val="002060"/>
                </a:solidFill>
              </a:rPr>
              <a:t>фициальные </a:t>
            </a:r>
            <a:r>
              <a:rPr lang="ru-RU" sz="1800" b="1" dirty="0">
                <a:solidFill>
                  <a:srgbClr val="002060"/>
                </a:solidFill>
              </a:rPr>
              <a:t>— с протоколом, </a:t>
            </a:r>
            <a:r>
              <a:rPr lang="ru-RU" sz="1800" b="1" dirty="0" smtClean="0">
                <a:solidFill>
                  <a:srgbClr val="002060"/>
                </a:solidFill>
              </a:rPr>
              <a:t>процедурой</a:t>
            </a:r>
            <a:r>
              <a:rPr lang="ru-RU" sz="1800" b="1" dirty="0">
                <a:solidFill>
                  <a:srgbClr val="002060"/>
                </a:solidFill>
              </a:rPr>
              <a:t>, соблюдением специальных ритуалов</a:t>
            </a:r>
            <a:r>
              <a:rPr lang="ru-RU" sz="18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 smtClean="0">
                <a:solidFill>
                  <a:srgbClr val="002060"/>
                </a:solidFill>
              </a:rPr>
              <a:t>Неофициальные/неформальные. Могут проводиться в форме непринужденной беседы </a:t>
            </a:r>
            <a:r>
              <a:rPr lang="ru-RU" sz="1800" b="1" dirty="0">
                <a:solidFill>
                  <a:srgbClr val="002060"/>
                </a:solidFill>
              </a:rPr>
              <a:t>и не </a:t>
            </a:r>
            <a:r>
              <a:rPr lang="ru-RU" sz="1800" b="1" dirty="0" smtClean="0">
                <a:solidFill>
                  <a:srgbClr val="002060"/>
                </a:solidFill>
              </a:rPr>
              <a:t>предполагают </a:t>
            </a:r>
            <a:r>
              <a:rPr lang="ru-RU" sz="1800" b="1" dirty="0">
                <a:solidFill>
                  <a:srgbClr val="002060"/>
                </a:solidFill>
              </a:rPr>
              <a:t>подписания официальных </a:t>
            </a:r>
            <a:r>
              <a:rPr lang="ru-RU" sz="1800" b="1" dirty="0" smtClean="0">
                <a:solidFill>
                  <a:srgbClr val="002060"/>
                </a:solidFill>
              </a:rPr>
              <a:t>бумаг по завершении;</a:t>
            </a:r>
          </a:p>
          <a:p>
            <a:pPr lvl="0"/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В</a:t>
            </a:r>
            <a:r>
              <a:rPr lang="ru-RU" sz="1800" b="1" dirty="0" smtClean="0">
                <a:solidFill>
                  <a:srgbClr val="002060"/>
                </a:solidFill>
              </a:rPr>
              <a:t>нешние </a:t>
            </a:r>
            <a:r>
              <a:rPr lang="ru-RU" sz="1800" b="1" dirty="0">
                <a:solidFill>
                  <a:srgbClr val="002060"/>
                </a:solidFill>
              </a:rPr>
              <a:t>— с деловыми партнерами и клиентами</a:t>
            </a:r>
            <a:r>
              <a:rPr lang="ru-RU" sz="18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>
                <a:solidFill>
                  <a:srgbClr val="002060"/>
                </a:solidFill>
              </a:rPr>
              <a:t>В</a:t>
            </a:r>
            <a:r>
              <a:rPr lang="ru-RU" sz="1800" b="1" dirty="0" smtClean="0">
                <a:solidFill>
                  <a:srgbClr val="002060"/>
                </a:solidFill>
              </a:rPr>
              <a:t>нутренние 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933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Цель  переговоров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Для определения цели переговоров необходимо </a:t>
            </a:r>
            <a:r>
              <a:rPr lang="ru-RU" sz="2000" b="1" u="sng" dirty="0">
                <a:solidFill>
                  <a:srgbClr val="002060"/>
                </a:solidFill>
              </a:rPr>
              <a:t>знать: </a:t>
            </a:r>
            <a:endParaRPr lang="ru-RU" sz="2000" b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u="sng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>
                <a:solidFill>
                  <a:srgbClr val="002060"/>
                </a:solidFill>
              </a:rPr>
              <a:t>С</a:t>
            </a:r>
            <a:r>
              <a:rPr lang="ru-RU" sz="1800" b="1" dirty="0" smtClean="0">
                <a:solidFill>
                  <a:srgbClr val="002060"/>
                </a:solidFill>
              </a:rPr>
              <a:t>обственные </a:t>
            </a:r>
            <a:r>
              <a:rPr lang="ru-RU" sz="1800" b="1" dirty="0">
                <a:solidFill>
                  <a:srgbClr val="002060"/>
                </a:solidFill>
              </a:rPr>
              <a:t>интересы организации</a:t>
            </a:r>
            <a:r>
              <a:rPr lang="ru-RU" sz="1800" b="1" dirty="0" smtClean="0">
                <a:solidFill>
                  <a:srgbClr val="002060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>
                <a:solidFill>
                  <a:srgbClr val="002060"/>
                </a:solidFill>
              </a:rPr>
              <a:t>П</a:t>
            </a:r>
            <a:r>
              <a:rPr lang="ru-RU" sz="1800" b="1" dirty="0" smtClean="0">
                <a:solidFill>
                  <a:srgbClr val="002060"/>
                </a:solidFill>
              </a:rPr>
              <a:t>оложение компании </a:t>
            </a:r>
            <a:r>
              <a:rPr lang="ru-RU" sz="1800" b="1" dirty="0">
                <a:solidFill>
                  <a:srgbClr val="002060"/>
                </a:solidFill>
              </a:rPr>
              <a:t>в отрасли, на </a:t>
            </a:r>
            <a:r>
              <a:rPr lang="ru-RU" sz="1800" b="1" dirty="0" smtClean="0">
                <a:solidFill>
                  <a:srgbClr val="002060"/>
                </a:solidFill>
              </a:rPr>
              <a:t>рынке;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Взаимоотношения компании в правительственными структурами;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Обязательства </a:t>
            </a:r>
            <a:r>
              <a:rPr lang="ru-RU" sz="1800" b="1" dirty="0">
                <a:solidFill>
                  <a:srgbClr val="002060"/>
                </a:solidFill>
              </a:rPr>
              <a:t>организации, деловых </a:t>
            </a:r>
            <a:r>
              <a:rPr lang="ru-RU" sz="1800" b="1" dirty="0" smtClean="0">
                <a:solidFill>
                  <a:srgbClr val="002060"/>
                </a:solidFill>
              </a:rPr>
              <a:t>партнеров, </a:t>
            </a:r>
            <a:r>
              <a:rPr lang="ru-RU" sz="1800" b="1" dirty="0">
                <a:solidFill>
                  <a:srgbClr val="002060"/>
                </a:solidFill>
              </a:rPr>
              <a:t>союзников </a:t>
            </a: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15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Функции деловых переговоров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Коммуникативная  (</a:t>
            </a:r>
            <a:r>
              <a:rPr lang="ru-RU" sz="1600" dirty="0" smtClean="0">
                <a:solidFill>
                  <a:srgbClr val="002060"/>
                </a:solidFill>
              </a:rPr>
              <a:t>налаживание </a:t>
            </a:r>
            <a:r>
              <a:rPr lang="ru-RU" sz="1600" dirty="0">
                <a:solidFill>
                  <a:srgbClr val="002060"/>
                </a:solidFill>
              </a:rPr>
              <a:t>новых контактов, связей, отношений</a:t>
            </a:r>
            <a:r>
              <a:rPr lang="ru-RU" sz="1600" b="1" dirty="0" smtClean="0">
                <a:solidFill>
                  <a:srgbClr val="002060"/>
                </a:solidFill>
              </a:rPr>
              <a:t>);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Информационная  (</a:t>
            </a:r>
            <a:r>
              <a:rPr lang="ru-RU" sz="1600" dirty="0" smtClean="0">
                <a:solidFill>
                  <a:srgbClr val="002060"/>
                </a:solidFill>
              </a:rPr>
              <a:t>стороны </a:t>
            </a:r>
            <a:r>
              <a:rPr lang="ru-RU" sz="1600" dirty="0">
                <a:solidFill>
                  <a:srgbClr val="002060"/>
                </a:solidFill>
              </a:rPr>
              <a:t>заинтересованы только в обмене точками зрения в процессе предварительных переговоров</a:t>
            </a:r>
            <a:r>
              <a:rPr lang="ru-RU" sz="1600" b="1" dirty="0" smtClean="0">
                <a:solidFill>
                  <a:srgbClr val="002060"/>
                </a:solidFill>
              </a:rPr>
              <a:t>);</a:t>
            </a:r>
          </a:p>
          <a:p>
            <a:pPr lvl="0"/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Выработка элементов сделки/контракта;</a:t>
            </a:r>
          </a:p>
          <a:p>
            <a:pPr lvl="0"/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Контроль </a:t>
            </a:r>
            <a:r>
              <a:rPr lang="ru-RU" sz="1600" b="1" dirty="0">
                <a:solidFill>
                  <a:srgbClr val="002060"/>
                </a:solidFill>
              </a:rPr>
              <a:t>и </a:t>
            </a:r>
            <a:r>
              <a:rPr lang="ru-RU" sz="1600" b="1" dirty="0" smtClean="0">
                <a:solidFill>
                  <a:srgbClr val="002060"/>
                </a:solidFill>
              </a:rPr>
              <a:t>координация </a:t>
            </a:r>
            <a:r>
              <a:rPr lang="ru-RU" sz="1600" b="1" dirty="0">
                <a:solidFill>
                  <a:srgbClr val="002060"/>
                </a:solidFill>
              </a:rPr>
              <a:t>действий (</a:t>
            </a:r>
            <a:r>
              <a:rPr lang="ru-RU" sz="1600" dirty="0">
                <a:solidFill>
                  <a:srgbClr val="002060"/>
                </a:solidFill>
              </a:rPr>
              <a:t>если переговоры ведутся между партнёрами, уже установившими деловые </a:t>
            </a:r>
            <a:r>
              <a:rPr lang="ru-RU" sz="1600" dirty="0" smtClean="0">
                <a:solidFill>
                  <a:srgbClr val="002060"/>
                </a:solidFill>
              </a:rPr>
              <a:t>связи</a:t>
            </a:r>
            <a:r>
              <a:rPr lang="ru-RU" sz="1600" b="1" dirty="0" smtClean="0">
                <a:solidFill>
                  <a:srgbClr val="002060"/>
                </a:solidFill>
              </a:rPr>
              <a:t>);</a:t>
            </a:r>
          </a:p>
          <a:p>
            <a:pPr lvl="0"/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Урегулирование споров и разногласий </a:t>
            </a:r>
            <a:r>
              <a:rPr lang="ru-RU" sz="1600" b="1" dirty="0">
                <a:solidFill>
                  <a:srgbClr val="002060"/>
                </a:solidFill>
              </a:rPr>
              <a:t>(</a:t>
            </a:r>
            <a:r>
              <a:rPr lang="ru-RU" sz="1600" dirty="0">
                <a:solidFill>
                  <a:srgbClr val="002060"/>
                </a:solidFill>
              </a:rPr>
              <a:t>если необходимо </a:t>
            </a:r>
            <a:r>
              <a:rPr lang="ru-RU" sz="1600" dirty="0" smtClean="0">
                <a:solidFill>
                  <a:srgbClr val="002060"/>
                </a:solidFill>
              </a:rPr>
              <a:t>упредить конфликт</a:t>
            </a:r>
            <a:r>
              <a:rPr lang="ru-RU" sz="1600" dirty="0">
                <a:solidFill>
                  <a:srgbClr val="002060"/>
                </a:solidFill>
              </a:rPr>
              <a:t>, прекратить </a:t>
            </a:r>
            <a:r>
              <a:rPr lang="ru-RU" sz="1600" dirty="0" smtClean="0">
                <a:solidFill>
                  <a:srgbClr val="002060"/>
                </a:solidFill>
              </a:rPr>
              <a:t>споры, уйти </a:t>
            </a:r>
            <a:r>
              <a:rPr lang="ru-RU" sz="1600" dirty="0">
                <a:solidFill>
                  <a:srgbClr val="002060"/>
                </a:solidFill>
              </a:rPr>
              <a:t>от </a:t>
            </a:r>
            <a:r>
              <a:rPr lang="ru-RU" sz="1600" dirty="0" smtClean="0">
                <a:solidFill>
                  <a:srgbClr val="002060"/>
                </a:solidFill>
              </a:rPr>
              <a:t>скоротечного  </a:t>
            </a:r>
            <a:r>
              <a:rPr lang="ru-RU" sz="1600" dirty="0">
                <a:solidFill>
                  <a:srgbClr val="002060"/>
                </a:solidFill>
              </a:rPr>
              <a:t>и непродуманного решения вопроса</a:t>
            </a:r>
            <a:r>
              <a:rPr lang="ru-RU" sz="1600" b="1" dirty="0">
                <a:solidFill>
                  <a:srgbClr val="002060"/>
                </a:solidFill>
              </a:rPr>
              <a:t>).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Процесс заключения сделок, контактов с партнерами и пр. может представлять значительную проблему даже для опытных переговорщиков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222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Формула  оценки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>
                <a:solidFill>
                  <a:srgbClr val="002060"/>
                </a:solidFill>
              </a:rPr>
              <a:t>R</a:t>
            </a:r>
            <a:r>
              <a:rPr lang="ru-RU" b="1" dirty="0">
                <a:solidFill>
                  <a:srgbClr val="002060"/>
                </a:solidFill>
              </a:rPr>
              <a:t> = 0,4</a:t>
            </a:r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ru-RU" b="1" dirty="0">
                <a:solidFill>
                  <a:srgbClr val="002060"/>
                </a:solidFill>
              </a:rPr>
              <a:t> + 0,4</a:t>
            </a:r>
            <a:r>
              <a:rPr lang="en-US" b="1" dirty="0">
                <a:solidFill>
                  <a:srgbClr val="002060"/>
                </a:solidFill>
              </a:rPr>
              <a:t>T </a:t>
            </a:r>
            <a:r>
              <a:rPr lang="ru-RU" b="1" dirty="0">
                <a:solidFill>
                  <a:srgbClr val="002060"/>
                </a:solidFill>
              </a:rPr>
              <a:t>+ 0,2</a:t>
            </a:r>
            <a:r>
              <a:rPr lang="en-US" b="1" dirty="0" smtClean="0">
                <a:solidFill>
                  <a:srgbClr val="002060"/>
                </a:solidFill>
              </a:rPr>
              <a:t>P</a:t>
            </a:r>
          </a:p>
          <a:p>
            <a:pPr marL="11430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2060"/>
                </a:solidFill>
              </a:rPr>
              <a:t>R </a:t>
            </a:r>
            <a:r>
              <a:rPr lang="ru-RU" dirty="0">
                <a:solidFill>
                  <a:srgbClr val="002060"/>
                </a:solidFill>
              </a:rPr>
              <a:t>– итоговая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  <a:endParaRPr lang="en-US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S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- общая оценка за письменные работы; </a:t>
            </a:r>
            <a:endParaRPr lang="en-US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Т </a:t>
            </a:r>
            <a:r>
              <a:rPr lang="ru-RU" dirty="0">
                <a:solidFill>
                  <a:srgbClr val="002060"/>
                </a:solidFill>
              </a:rPr>
              <a:t>– оценка за тест;  </a:t>
            </a:r>
            <a:endParaRPr lang="en-US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P</a:t>
            </a:r>
            <a:r>
              <a:rPr lang="ru-RU" dirty="0">
                <a:solidFill>
                  <a:srgbClr val="002060"/>
                </a:solidFill>
              </a:rPr>
              <a:t>  - посещаемость.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891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Этапы  переговорного  процесса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1. Подготовка  к  переговорам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lv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Переговоры - </a:t>
            </a:r>
            <a:r>
              <a:rPr lang="ru-RU" sz="1600" b="1" dirty="0">
                <a:solidFill>
                  <a:srgbClr val="002060"/>
                </a:solidFill>
              </a:rPr>
              <a:t>по инициативе одного из участников путём личной договорённости при встрече, обмене письмами, по </a:t>
            </a:r>
            <a:r>
              <a:rPr lang="ru-RU" sz="1600" b="1" dirty="0" smtClean="0">
                <a:solidFill>
                  <a:srgbClr val="002060"/>
                </a:solidFill>
              </a:rPr>
              <a:t>телефону, </a:t>
            </a:r>
            <a:r>
              <a:rPr lang="ru-RU" sz="1600" b="1" dirty="0" err="1" smtClean="0">
                <a:solidFill>
                  <a:srgbClr val="002060"/>
                </a:solidFill>
              </a:rPr>
              <a:t>эл.почте</a:t>
            </a:r>
            <a:r>
              <a:rPr lang="ru-RU" sz="1600" b="1" dirty="0" smtClean="0">
                <a:solidFill>
                  <a:srgbClr val="002060"/>
                </a:solidFill>
              </a:rPr>
              <a:t> . </a:t>
            </a:r>
          </a:p>
          <a:p>
            <a:pPr marL="114300" lvl="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lv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Когда </a:t>
            </a:r>
            <a:r>
              <a:rPr lang="ru-RU" sz="1600" b="1" dirty="0">
                <a:solidFill>
                  <a:srgbClr val="002060"/>
                </a:solidFill>
              </a:rPr>
              <a:t>вторая сторона принимает предложение, наступает один из важнейших этапов всего переговорного процесса – </a:t>
            </a:r>
            <a:r>
              <a:rPr lang="ru-RU" sz="1600" b="1" dirty="0" smtClean="0">
                <a:solidFill>
                  <a:srgbClr val="002060"/>
                </a:solidFill>
              </a:rPr>
              <a:t>подготовка.</a:t>
            </a:r>
          </a:p>
          <a:p>
            <a:pPr marL="114300" lvl="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lv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Именно </a:t>
            </a:r>
            <a:r>
              <a:rPr lang="ru-RU" sz="1600" b="1" dirty="0">
                <a:solidFill>
                  <a:srgbClr val="002060"/>
                </a:solidFill>
              </a:rPr>
              <a:t>на этом этапе во многом закладывается основа для их успешного </a:t>
            </a:r>
            <a:r>
              <a:rPr lang="ru-RU" sz="1600" b="1" dirty="0" smtClean="0">
                <a:solidFill>
                  <a:srgbClr val="002060"/>
                </a:solidFill>
              </a:rPr>
              <a:t>проведения  (</a:t>
            </a:r>
            <a:r>
              <a:rPr lang="ru-RU" sz="1600" dirty="0" smtClean="0">
                <a:solidFill>
                  <a:srgbClr val="002060"/>
                </a:solidFill>
              </a:rPr>
              <a:t>будут ли переговоры затяжными, конфликтными или пройдут </a:t>
            </a:r>
            <a:r>
              <a:rPr lang="ru-RU" sz="1600" dirty="0">
                <a:solidFill>
                  <a:srgbClr val="002060"/>
                </a:solidFill>
              </a:rPr>
              <a:t>быстро и без </a:t>
            </a:r>
            <a:r>
              <a:rPr lang="ru-RU" sz="1600" dirty="0" smtClean="0">
                <a:solidFill>
                  <a:srgbClr val="002060"/>
                </a:solidFill>
              </a:rPr>
              <a:t>срывов</a:t>
            </a:r>
            <a:r>
              <a:rPr lang="ru-RU" sz="1600" b="1" dirty="0" smtClean="0">
                <a:solidFill>
                  <a:srgbClr val="002060"/>
                </a:solidFill>
              </a:rPr>
              <a:t>).</a:t>
            </a:r>
          </a:p>
          <a:p>
            <a:pPr marL="114300" lvl="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77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Подготовка  к  переговорам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Подготовка </a:t>
            </a:r>
            <a:r>
              <a:rPr lang="ru-RU" sz="2000" b="1" i="1" dirty="0">
                <a:solidFill>
                  <a:srgbClr val="002060"/>
                </a:solidFill>
              </a:rPr>
              <a:t>к переговорам включает два основных направления работы: </a:t>
            </a:r>
            <a:endParaRPr lang="ru-RU" sz="20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1.1.   </a:t>
            </a:r>
            <a:r>
              <a:rPr lang="ru-RU" sz="2000" b="1" dirty="0">
                <a:solidFill>
                  <a:srgbClr val="002060"/>
                </a:solidFill>
              </a:rPr>
              <a:t>Решение организационных вопросов,</a:t>
            </a: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1.2.  </a:t>
            </a:r>
            <a:r>
              <a:rPr lang="ru-RU" sz="2000" b="1" dirty="0">
                <a:solidFill>
                  <a:srgbClr val="002060"/>
                </a:solidFill>
              </a:rPr>
              <a:t>Проработка основного содержания переговоров.</a:t>
            </a:r>
          </a:p>
          <a:p>
            <a:pPr marL="11430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66235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Подготовка к переговорам                     </a:t>
            </a:r>
            <a:r>
              <a:rPr lang="ru-RU" sz="2000" b="1" dirty="0" smtClean="0">
                <a:solidFill>
                  <a:srgbClr val="002060"/>
                </a:solidFill>
              </a:rPr>
              <a:t>1.1. решение  организационных  вопросов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Время и место встречи,</a:t>
            </a:r>
            <a:r>
              <a:rPr lang="ru-RU" sz="1600" dirty="0" smtClean="0"/>
              <a:t> </a:t>
            </a:r>
            <a:r>
              <a:rPr lang="ru-RU" sz="1600" b="1" dirty="0">
                <a:solidFill>
                  <a:srgbClr val="002060"/>
                </a:solidFill>
              </a:rPr>
              <a:t>формирование количественного и качественного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состава  переговорной группы.</a:t>
            </a:r>
          </a:p>
          <a:p>
            <a:pPr marL="114300" indent="0">
              <a:buNone/>
            </a:pPr>
            <a:endParaRPr lang="ru-RU" sz="1600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u="sng" dirty="0" smtClean="0">
                <a:solidFill>
                  <a:srgbClr val="002060"/>
                </a:solidFill>
              </a:rPr>
              <a:t>Например</a:t>
            </a:r>
            <a:r>
              <a:rPr lang="ru-RU" sz="1600" b="1" dirty="0" smtClean="0">
                <a:solidFill>
                  <a:srgbClr val="002060"/>
                </a:solidFill>
              </a:rPr>
              <a:t>:  «</a:t>
            </a:r>
            <a:r>
              <a:rPr lang="ru-RU" sz="1600" b="1" dirty="0">
                <a:solidFill>
                  <a:srgbClr val="002060"/>
                </a:solidFill>
              </a:rPr>
              <a:t>Любое удобное для вас время. Со своей стороны мы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                   предлагаем 10:00 на нашей территории» 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Обычно </a:t>
            </a:r>
            <a:r>
              <a:rPr lang="ru-RU" sz="1600" b="1" dirty="0">
                <a:solidFill>
                  <a:srgbClr val="002060"/>
                </a:solidFill>
              </a:rPr>
              <a:t>исходят </a:t>
            </a:r>
            <a:r>
              <a:rPr lang="ru-RU" sz="1600" b="1" dirty="0" smtClean="0">
                <a:solidFill>
                  <a:srgbClr val="002060"/>
                </a:solidFill>
              </a:rPr>
              <a:t>из </a:t>
            </a:r>
            <a:r>
              <a:rPr lang="ru-RU" sz="1600" b="1" dirty="0">
                <a:solidFill>
                  <a:srgbClr val="002060"/>
                </a:solidFill>
              </a:rPr>
              <a:t>продолжительности </a:t>
            </a:r>
            <a:r>
              <a:rPr lang="ru-RU" sz="1600" b="1" dirty="0" smtClean="0">
                <a:solidFill>
                  <a:srgbClr val="002060"/>
                </a:solidFill>
              </a:rPr>
              <a:t>1,5-2 </a:t>
            </a:r>
            <a:r>
              <a:rPr lang="ru-RU" sz="1600" b="1" dirty="0">
                <a:solidFill>
                  <a:srgbClr val="002060"/>
                </a:solidFill>
              </a:rPr>
              <a:t>часа.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Как </a:t>
            </a:r>
            <a:r>
              <a:rPr lang="ru-RU" sz="1600" b="1" dirty="0">
                <a:solidFill>
                  <a:srgbClr val="002060"/>
                </a:solidFill>
              </a:rPr>
              <a:t>правило, они назначаются на 9.30 или 10.00.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Если во </a:t>
            </a:r>
            <a:r>
              <a:rPr lang="ru-RU" sz="1600" b="1" dirty="0">
                <a:solidFill>
                  <a:srgbClr val="002060"/>
                </a:solidFill>
              </a:rPr>
              <a:t>второй половине дня, то следует выбрать такое время их начала, чтобы они закончились не позднее 17.00-17.30.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При </a:t>
            </a:r>
            <a:r>
              <a:rPr lang="ru-RU" sz="1600" b="1" dirty="0">
                <a:solidFill>
                  <a:srgbClr val="002060"/>
                </a:solidFill>
              </a:rPr>
              <a:t>проведении переговоров нужно иметь в виду, что первый спад активности участников наступает примерно через 35 минут после их начала.</a:t>
            </a:r>
          </a:p>
          <a:p>
            <a:pPr marL="114300" indent="0">
              <a:buNone/>
            </a:pPr>
            <a:endParaRPr lang="ru-RU" sz="17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700" b="1" dirty="0" smtClean="0">
                <a:solidFill>
                  <a:srgbClr val="002060"/>
                </a:solidFill>
              </a:rPr>
              <a:t>Требования к месту.  Встреча </a:t>
            </a:r>
            <a:r>
              <a:rPr lang="ru-RU" sz="1700" b="1" dirty="0" smtClean="0">
                <a:solidFill>
                  <a:srgbClr val="002060"/>
                </a:solidFill>
              </a:rPr>
              <a:t>участников.</a:t>
            </a:r>
            <a:endParaRPr lang="ru-RU" sz="17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69732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Подготовка к </a:t>
            </a:r>
            <a:r>
              <a:rPr lang="ru-RU" sz="2800" b="1" dirty="0" smtClean="0">
                <a:solidFill>
                  <a:srgbClr val="002060"/>
                </a:solidFill>
              </a:rPr>
              <a:t>переговорам      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1.2. содержание  переговоров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О</a:t>
            </a:r>
            <a:r>
              <a:rPr lang="ru-RU" sz="1800" b="1" i="1" dirty="0" smtClean="0">
                <a:solidFill>
                  <a:srgbClr val="002060"/>
                </a:solidFill>
              </a:rPr>
              <a:t>бычно включает: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анализ проблемы;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формулировку целей и задач переговоров, собственной позиции на них;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определение возможных вариантов решения проблемы;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подготовку предложений и их аргументацию;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составление необходимых документов и материалов.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84905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Подготовка к переговорам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Особое </a:t>
            </a:r>
            <a:r>
              <a:rPr lang="ru-RU" sz="1600" b="1" dirty="0">
                <a:solidFill>
                  <a:srgbClr val="002060"/>
                </a:solidFill>
              </a:rPr>
              <a:t>внимание </a:t>
            </a:r>
            <a:r>
              <a:rPr lang="ru-RU" sz="1600" b="1" dirty="0" smtClean="0">
                <a:solidFill>
                  <a:srgbClr val="002060"/>
                </a:solidFill>
              </a:rPr>
              <a:t>- на </a:t>
            </a:r>
            <a:r>
              <a:rPr lang="ru-RU" sz="1600" b="1" dirty="0">
                <a:solidFill>
                  <a:srgbClr val="002060"/>
                </a:solidFill>
              </a:rPr>
              <a:t>интересы </a:t>
            </a:r>
            <a:r>
              <a:rPr lang="ru-RU" sz="1600" b="1" dirty="0" smtClean="0">
                <a:solidFill>
                  <a:srgbClr val="002060"/>
                </a:solidFill>
              </a:rPr>
              <a:t>сторон, они могут быть общими и различными. 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Различные </a:t>
            </a:r>
            <a:r>
              <a:rPr lang="ru-RU" sz="1600" b="1" dirty="0">
                <a:solidFill>
                  <a:srgbClr val="002060"/>
                </a:solidFill>
              </a:rPr>
              <a:t>интересы могут и не противоречить друг другу: среди них можно выделить взаимоисключающие и непересекающиеся интересы.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Взаимоисключающие </a:t>
            </a:r>
            <a:r>
              <a:rPr lang="ru-RU" sz="1600" b="1" dirty="0">
                <a:solidFill>
                  <a:srgbClr val="002060"/>
                </a:solidFill>
              </a:rPr>
              <a:t>интересы предполагают, что стороны хотят одного и того же (например, претендуют на один рынок сбыта, одну территорию и т.п.)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Под </a:t>
            </a:r>
            <a:r>
              <a:rPr lang="ru-RU" sz="1600" b="1" dirty="0">
                <a:solidFill>
                  <a:srgbClr val="002060"/>
                </a:solidFill>
              </a:rPr>
              <a:t>непересекающимися же понимаются такие интересы, реализация которых одной стороной никак не затрагивает интересы другой стороны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407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Подготовка к переговорам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dirty="0" smtClean="0"/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Чётко сформулировать интересы свои и партнёра, выписав их на листе бумаги, чтобы было  видно, в чём они совпадают, а в чём расходятся, и какие из них являются взаимоисключающими, а какие непересекающимися.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В результате, на основе определившихся интересов участники переговоров формулируют собственную позицию в переговорном процессе, а вместе с </a:t>
            </a:r>
            <a:r>
              <a:rPr lang="ru-RU" sz="1800" b="1" dirty="0" smtClean="0">
                <a:solidFill>
                  <a:srgbClr val="002060"/>
                </a:solidFill>
              </a:rPr>
              <a:t>ней </a:t>
            </a:r>
            <a:r>
              <a:rPr lang="ru-RU" sz="1800" b="1" dirty="0">
                <a:solidFill>
                  <a:srgbClr val="002060"/>
                </a:solidFill>
              </a:rPr>
              <a:t>определяют и возможные варианты решения проблемы и их аргументацию.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Основные </a:t>
            </a:r>
            <a:r>
              <a:rPr lang="ru-RU" sz="1800" b="1" dirty="0">
                <a:solidFill>
                  <a:srgbClr val="002060"/>
                </a:solidFill>
              </a:rPr>
              <a:t>аргументы, обосновывающие те или иные предложения, должны быть подготовлены заранее.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48295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Подготовка к переговорам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Обычно </a:t>
            </a:r>
            <a:r>
              <a:rPr lang="ru-RU" sz="1600" b="1" dirty="0" smtClean="0">
                <a:solidFill>
                  <a:srgbClr val="002060"/>
                </a:solidFill>
              </a:rPr>
              <a:t>работа </a:t>
            </a:r>
            <a:r>
              <a:rPr lang="ru-RU" sz="1600" b="1" dirty="0">
                <a:solidFill>
                  <a:srgbClr val="002060"/>
                </a:solidFill>
              </a:rPr>
              <a:t>по подготовке к </a:t>
            </a:r>
            <a:r>
              <a:rPr lang="ru-RU" sz="1600" b="1" dirty="0" smtClean="0">
                <a:solidFill>
                  <a:srgbClr val="002060"/>
                </a:solidFill>
              </a:rPr>
              <a:t>переговорам </a:t>
            </a:r>
            <a:r>
              <a:rPr lang="ru-RU" sz="1600" b="1" dirty="0">
                <a:solidFill>
                  <a:srgbClr val="002060"/>
                </a:solidFill>
              </a:rPr>
              <a:t>завершается написанием подготовительных документов и материалов.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При этом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не </a:t>
            </a:r>
            <a:r>
              <a:rPr lang="ru-RU" sz="1600" b="1" dirty="0" err="1">
                <a:solidFill>
                  <a:srgbClr val="002060"/>
                </a:solidFill>
              </a:rPr>
              <a:t>стόит</a:t>
            </a:r>
            <a:r>
              <a:rPr lang="ru-RU" sz="1600" b="1" dirty="0">
                <a:solidFill>
                  <a:srgbClr val="002060"/>
                </a:solidFill>
              </a:rPr>
              <a:t> полагаться на возможности устной формы речи, </a:t>
            </a:r>
            <a:r>
              <a:rPr lang="ru-RU" sz="1600" b="1" dirty="0" smtClean="0">
                <a:solidFill>
                  <a:srgbClr val="002060"/>
                </a:solidFill>
              </a:rPr>
              <a:t>ибо </a:t>
            </a:r>
            <a:r>
              <a:rPr lang="ru-RU" sz="1600" b="1" dirty="0">
                <a:solidFill>
                  <a:srgbClr val="002060"/>
                </a:solidFill>
              </a:rPr>
              <a:t>письменная форма изложения заставляет участников </a:t>
            </a:r>
            <a:r>
              <a:rPr lang="ru-RU" sz="1600" b="1" dirty="0" smtClean="0">
                <a:solidFill>
                  <a:srgbClr val="002060"/>
                </a:solidFill>
              </a:rPr>
              <a:t>серьезнее отнестись к </a:t>
            </a:r>
            <a:r>
              <a:rPr lang="ru-RU" sz="1600" b="1" dirty="0">
                <a:solidFill>
                  <a:srgbClr val="002060"/>
                </a:solidFill>
              </a:rPr>
              <a:t>точности и определённости </a:t>
            </a:r>
            <a:r>
              <a:rPr lang="ru-RU" sz="1600" b="1" dirty="0" smtClean="0">
                <a:solidFill>
                  <a:srgbClr val="002060"/>
                </a:solidFill>
              </a:rPr>
              <a:t>формулировок. 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Выработанные </a:t>
            </a:r>
            <a:r>
              <a:rPr lang="ru-RU" sz="1600" b="1" dirty="0">
                <a:solidFill>
                  <a:srgbClr val="002060"/>
                </a:solidFill>
              </a:rPr>
              <a:t>при подготовке к переговорам документы и материалы будут служить на переговорах своеобразными ориентирами, с которыми сверяется их ход. Среди таких документов, как правило, присутствуют проекты соглашений, протоколов, договоров, резолюций, контрактов.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54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Подготовка к переговорам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Для успеха переговоров, </a:t>
            </a:r>
            <a:r>
              <a:rPr lang="ru-RU" sz="1600" b="1" dirty="0">
                <a:solidFill>
                  <a:srgbClr val="002060"/>
                </a:solidFill>
              </a:rPr>
              <a:t>необходимо ещё перед первой встречей собрать всю необходимую информацию </a:t>
            </a:r>
            <a:r>
              <a:rPr lang="ru-RU" sz="1600" b="1" dirty="0" smtClean="0">
                <a:solidFill>
                  <a:srgbClr val="002060"/>
                </a:solidFill>
              </a:rPr>
              <a:t>о компании </a:t>
            </a:r>
            <a:r>
              <a:rPr lang="ru-RU" sz="1600" b="1" dirty="0">
                <a:solidFill>
                  <a:srgbClr val="002060"/>
                </a:solidFill>
              </a:rPr>
              <a:t>– потенциальном партнёре, с </a:t>
            </a:r>
            <a:r>
              <a:rPr lang="ru-RU" sz="1600" b="1" dirty="0" smtClean="0">
                <a:solidFill>
                  <a:srgbClr val="002060"/>
                </a:solidFill>
              </a:rPr>
              <a:t>которым предстоит  </a:t>
            </a:r>
            <a:r>
              <a:rPr lang="ru-RU" sz="1600" b="1" dirty="0">
                <a:solidFill>
                  <a:srgbClr val="002060"/>
                </a:solidFill>
              </a:rPr>
              <a:t>сотрудничать </a:t>
            </a:r>
            <a:r>
              <a:rPr lang="ru-RU" sz="1600" b="1" dirty="0" smtClean="0">
                <a:solidFill>
                  <a:srgbClr val="002060"/>
                </a:solidFill>
              </a:rPr>
              <a:t>                                                (</a:t>
            </a:r>
            <a:r>
              <a:rPr lang="ru-RU" sz="1600" dirty="0">
                <a:solidFill>
                  <a:srgbClr val="002060"/>
                </a:solidFill>
              </a:rPr>
              <a:t>особый интерес представляют сведения о том, когда и кем эта организация была основана, в каких странах ведёт дела, в каких сделках имела особый успех, данные о её финансовом положении, объёме операций и т.п</a:t>
            </a:r>
            <a:r>
              <a:rPr lang="ru-RU" sz="1600" b="1" dirty="0" smtClean="0">
                <a:solidFill>
                  <a:srgbClr val="002060"/>
                </a:solidFill>
              </a:rPr>
              <a:t>.).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Если в беседе с представителем фирмы вы проявите осведомленность о её деятельности, то это, как правило, производит благоприятное впечатление.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Особенно </a:t>
            </a:r>
            <a:r>
              <a:rPr lang="ru-RU" sz="1600" b="1" dirty="0">
                <a:solidFill>
                  <a:srgbClr val="002060"/>
                </a:solidFill>
              </a:rPr>
              <a:t>это важно при установлении контактов с южно-азиатскими бизнесменами (например, японцами и корейцами), которые ценят стремление к более тесным и доверительным личным </a:t>
            </a:r>
            <a:r>
              <a:rPr lang="ru-RU" sz="1600" b="1" dirty="0" smtClean="0">
                <a:solidFill>
                  <a:srgbClr val="002060"/>
                </a:solidFill>
              </a:rPr>
              <a:t>отношениям.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Вместе с тем ваша излишняя осведомленность может дать обратный эффект.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95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Подготовка к переговорам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Весьма важную </a:t>
            </a:r>
            <a:r>
              <a:rPr lang="ru-RU" sz="1800" b="1" dirty="0">
                <a:solidFill>
                  <a:srgbClr val="002060"/>
                </a:solidFill>
              </a:rPr>
              <a:t>роль в достижении взаимного доверия</a:t>
            </a:r>
            <a:r>
              <a:rPr lang="ru-RU" sz="1800" b="1" dirty="0" smtClean="0">
                <a:solidFill>
                  <a:srgbClr val="002060"/>
                </a:solidFill>
              </a:rPr>
              <a:t> играют личностные моменты.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Поэтому </a:t>
            </a:r>
            <a:r>
              <a:rPr lang="ru-RU" sz="1800" b="1" dirty="0">
                <a:solidFill>
                  <a:srgbClr val="002060"/>
                </a:solidFill>
              </a:rPr>
              <a:t>полезно собрать информацию и о руководстве фирмы-партнёра и о тех, с кем предстоит вести </a:t>
            </a:r>
            <a:r>
              <a:rPr lang="ru-RU" sz="1800" b="1" dirty="0" smtClean="0">
                <a:solidFill>
                  <a:srgbClr val="002060"/>
                </a:solidFill>
              </a:rPr>
              <a:t>переговоры   </a:t>
            </a:r>
            <a:r>
              <a:rPr lang="ru-RU" sz="1800" b="1" dirty="0">
                <a:solidFill>
                  <a:srgbClr val="002060"/>
                </a:solidFill>
              </a:rPr>
              <a:t>(</a:t>
            </a:r>
            <a:r>
              <a:rPr lang="ru-RU" sz="1800" dirty="0">
                <a:solidFill>
                  <a:srgbClr val="002060"/>
                </a:solidFill>
              </a:rPr>
              <a:t>где эти люди родились, какие университеты закончили, основные вехи карьеры, состав семьи, хобби и т.п.</a:t>
            </a:r>
            <a:r>
              <a:rPr lang="ru-RU" sz="1800" b="1" dirty="0">
                <a:solidFill>
                  <a:srgbClr val="002060"/>
                </a:solidFill>
              </a:rPr>
              <a:t>)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87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Этапы  переговорного  процесса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2. Стадия переговоров</a:t>
            </a: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2.1. </a:t>
            </a:r>
            <a:r>
              <a:rPr lang="ru-RU" sz="1800" b="1" u="sng" dirty="0">
                <a:solidFill>
                  <a:srgbClr val="002060"/>
                </a:solidFill>
              </a:rPr>
              <a:t>В</a:t>
            </a:r>
            <a:r>
              <a:rPr lang="ru-RU" sz="1800" b="1" u="sng" dirty="0" smtClean="0">
                <a:solidFill>
                  <a:srgbClr val="002060"/>
                </a:solidFill>
              </a:rPr>
              <a:t>заимное </a:t>
            </a:r>
            <a:r>
              <a:rPr lang="ru-RU" sz="1800" b="1" u="sng" dirty="0">
                <a:solidFill>
                  <a:srgbClr val="002060"/>
                </a:solidFill>
              </a:rPr>
              <a:t>предъявление интересов, точек зрения и позиций </a:t>
            </a:r>
            <a:r>
              <a:rPr lang="ru-RU" sz="1800" b="1" u="sng" dirty="0" smtClean="0">
                <a:solidFill>
                  <a:srgbClr val="002060"/>
                </a:solidFill>
              </a:rPr>
              <a:t>участников</a:t>
            </a:r>
          </a:p>
          <a:p>
            <a:pPr marL="114300" indent="0">
              <a:buNone/>
            </a:pPr>
            <a:endParaRPr lang="ru-RU" sz="1800" b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Для </a:t>
            </a:r>
            <a:r>
              <a:rPr lang="ru-RU" sz="1600" b="1" dirty="0">
                <a:solidFill>
                  <a:srgbClr val="002060"/>
                </a:solidFill>
              </a:rPr>
              <a:t>выработки договорённостей необходимо, прежде всего, выяснить точки зрения друг друга и обсудить их. Поспешность на этом этапе переговоров нежелательна, поскольку даже хорошо подготовленные переговоры оставляют ряд неясностей.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Следует </a:t>
            </a:r>
            <a:r>
              <a:rPr lang="ru-RU" sz="1600" b="1" dirty="0">
                <a:solidFill>
                  <a:srgbClr val="002060"/>
                </a:solidFill>
              </a:rPr>
              <a:t>убедиться, что в одни и те же термины стороны вкладывают одинаковый смысл, так как даже говоря на родном языке, этого не всегда удаётся достичь. </a:t>
            </a:r>
          </a:p>
        </p:txBody>
      </p:sp>
    </p:spTree>
    <p:extLst>
      <p:ext uri="{BB962C8B-B14F-4D97-AF65-F5344CB8AC3E}">
        <p14:creationId xmlns:p14="http://schemas.microsoft.com/office/powerpoint/2010/main" val="177782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Беседа: простейшие правила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Идеальная беседа – обмен мнениями, мыслями. 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Ясно и просто излагать свои мысли, и этого достаточно.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Вы «даете» столько же, сколько «берете».                                                   Но </a:t>
            </a:r>
            <a:r>
              <a:rPr lang="ru-RU" sz="1800" b="1" dirty="0">
                <a:solidFill>
                  <a:srgbClr val="002060"/>
                </a:solidFill>
              </a:rPr>
              <a:t>такое удается не всегда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«Сначала подумать, потом говорить»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«Остановиться и подумать»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5157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2. Стадия переговоров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Кроме того, можно учесть ряд существующих рекомендаций по ведению диалога: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лучше сказать мало, чем слишком много</a:t>
            </a:r>
            <a:r>
              <a:rPr lang="ru-RU" sz="14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важнейшие мысли следует чётко сформулировать</a:t>
            </a:r>
            <a:r>
              <a:rPr lang="ru-RU" sz="14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короткие предложения лучше осмысливаются, чем длинные (</a:t>
            </a:r>
            <a:r>
              <a:rPr lang="ru-RU" sz="1400" dirty="0">
                <a:solidFill>
                  <a:srgbClr val="002060"/>
                </a:solidFill>
              </a:rPr>
              <a:t>фраза не должна состоять более чем из 20 слов, поскольку в таком случае она практически не будет восприниматься собеседником</a:t>
            </a:r>
            <a:r>
              <a:rPr lang="ru-RU" sz="1400" b="1" dirty="0" smtClean="0">
                <a:solidFill>
                  <a:srgbClr val="002060"/>
                </a:solidFill>
              </a:rPr>
              <a:t>);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r>
              <a:rPr lang="ru-RU" sz="1400" b="1" dirty="0">
                <a:solidFill>
                  <a:srgbClr val="002060"/>
                </a:solidFill>
              </a:rPr>
              <a:t>помните, что ваша речь способна выступать в качестве своеобразной лакмусовой бумажки, которая может выдать противоположной стороне переговоров ваше психологическое состояние – неуверенность в себе или недостоверность информации, о чём свидетельствуют слова-паразиты, частые паузы или, наоборот, скороговорка</a:t>
            </a:r>
          </a:p>
        </p:txBody>
      </p:sp>
    </p:spTree>
    <p:extLst>
      <p:ext uri="{BB962C8B-B14F-4D97-AF65-F5344CB8AC3E}">
        <p14:creationId xmlns:p14="http://schemas.microsoft.com/office/powerpoint/2010/main" val="31214590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2. Стадия переговоров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Уметь изложить свою точку зрения – это в переговорном процессе ещё только полдела. Необходимо внимательно выслушать партнёров</a:t>
            </a:r>
            <a:r>
              <a:rPr lang="ru-RU" sz="1600" b="1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Дать </a:t>
            </a:r>
            <a:r>
              <a:rPr lang="ru-RU" sz="1600" b="1" dirty="0">
                <a:solidFill>
                  <a:srgbClr val="002060"/>
                </a:solidFill>
              </a:rPr>
              <a:t>вашему собеседнику понять, что вы внимательно слушаете его (</a:t>
            </a:r>
            <a:r>
              <a:rPr lang="ru-RU" sz="1600" dirty="0">
                <a:solidFill>
                  <a:srgbClr val="002060"/>
                </a:solidFill>
              </a:rPr>
              <a:t>подтвердите это позой, направленным взглядом, уточняющими вопросами, </a:t>
            </a:r>
            <a:r>
              <a:rPr lang="ru-RU" sz="1600" dirty="0" smtClean="0">
                <a:solidFill>
                  <a:srgbClr val="002060"/>
                </a:solidFill>
              </a:rPr>
              <a:t>эмоциями</a:t>
            </a:r>
            <a:r>
              <a:rPr lang="ru-RU" sz="1600" b="1" dirty="0">
                <a:solidFill>
                  <a:srgbClr val="002060"/>
                </a:solidFill>
              </a:rPr>
              <a:t>);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Наблюдать </a:t>
            </a:r>
            <a:r>
              <a:rPr lang="ru-RU" sz="1600" b="1" dirty="0">
                <a:solidFill>
                  <a:srgbClr val="002060"/>
                </a:solidFill>
              </a:rPr>
              <a:t>за позой, жестами и мимикой </a:t>
            </a:r>
            <a:r>
              <a:rPr lang="ru-RU" sz="1600" b="1" dirty="0" smtClean="0">
                <a:solidFill>
                  <a:srgbClr val="002060"/>
                </a:solidFill>
              </a:rPr>
              <a:t>говорящего. Уясните </a:t>
            </a:r>
            <a:r>
              <a:rPr lang="ru-RU" sz="1600" b="1" dirty="0">
                <a:solidFill>
                  <a:srgbClr val="002060"/>
                </a:solidFill>
              </a:rPr>
              <a:t>для себя, насколько они соответствуют /</a:t>
            </a:r>
            <a:r>
              <a:rPr lang="ru-RU" sz="1600" b="1" dirty="0" smtClean="0">
                <a:solidFill>
                  <a:srgbClr val="002060"/>
                </a:solidFill>
              </a:rPr>
              <a:t>не соответствуют  </a:t>
            </a:r>
            <a:r>
              <a:rPr lang="ru-RU" sz="1600" b="1" dirty="0">
                <a:solidFill>
                  <a:srgbClr val="002060"/>
                </a:solidFill>
              </a:rPr>
              <a:t>смыслу произносимых слов;</a:t>
            </a:r>
          </a:p>
          <a:p>
            <a:pPr lvl="0"/>
            <a:r>
              <a:rPr lang="ru-RU" sz="1600" b="1" dirty="0">
                <a:solidFill>
                  <a:srgbClr val="002060"/>
                </a:solidFill>
              </a:rPr>
              <a:t>П</a:t>
            </a:r>
            <a:r>
              <a:rPr lang="ru-RU" sz="1600" b="1" dirty="0" smtClean="0">
                <a:solidFill>
                  <a:srgbClr val="002060"/>
                </a:solidFill>
              </a:rPr>
              <a:t>омнить, </a:t>
            </a:r>
            <a:r>
              <a:rPr lang="ru-RU" sz="1600" b="1" dirty="0">
                <a:solidFill>
                  <a:srgbClr val="002060"/>
                </a:solidFill>
              </a:rPr>
              <a:t>что цель собеседника – заставить вас встать на его точку зрения, изменить ваше мнение, </a:t>
            </a:r>
            <a:r>
              <a:rPr lang="ru-RU" sz="1600" b="1" dirty="0" smtClean="0">
                <a:solidFill>
                  <a:srgbClr val="002060"/>
                </a:solidFill>
              </a:rPr>
              <a:t>поэтому не следует отвлекаться </a:t>
            </a:r>
            <a:r>
              <a:rPr lang="ru-RU" sz="1600" b="1" dirty="0">
                <a:solidFill>
                  <a:srgbClr val="002060"/>
                </a:solidFill>
              </a:rPr>
              <a:t>на частности</a:t>
            </a:r>
            <a:r>
              <a:rPr lang="ru-RU" sz="1600" b="1" dirty="0" smtClean="0">
                <a:solidFill>
                  <a:srgbClr val="002060"/>
                </a:solidFill>
              </a:rPr>
              <a:t>, - лучше следить </a:t>
            </a:r>
            <a:r>
              <a:rPr lang="ru-RU" sz="1600" b="1" dirty="0">
                <a:solidFill>
                  <a:srgbClr val="002060"/>
                </a:solidFill>
              </a:rPr>
              <a:t>за основной мыслью;</a:t>
            </a:r>
          </a:p>
          <a:p>
            <a:pPr lvl="0"/>
            <a:r>
              <a:rPr lang="ru-RU" sz="1600" b="1" dirty="0">
                <a:solidFill>
                  <a:srgbClr val="002060"/>
                </a:solidFill>
              </a:rPr>
              <a:t>Н</a:t>
            </a:r>
            <a:r>
              <a:rPr lang="ru-RU" sz="1600" b="1" dirty="0" smtClean="0">
                <a:solidFill>
                  <a:srgbClr val="002060"/>
                </a:solidFill>
              </a:rPr>
              <a:t>е перебивать </a:t>
            </a:r>
            <a:r>
              <a:rPr lang="ru-RU" sz="1600" b="1" dirty="0">
                <a:solidFill>
                  <a:srgbClr val="002060"/>
                </a:solidFill>
              </a:rPr>
              <a:t>говорящего без надобности и в ходе его выступления </a:t>
            </a:r>
            <a:r>
              <a:rPr lang="ru-RU" sz="1600" b="1" dirty="0" smtClean="0">
                <a:solidFill>
                  <a:srgbClr val="002060"/>
                </a:solidFill>
              </a:rPr>
              <a:t>избегать </a:t>
            </a:r>
            <a:r>
              <a:rPr lang="ru-RU" sz="1600" b="1" dirty="0">
                <a:solidFill>
                  <a:srgbClr val="002060"/>
                </a:solidFill>
              </a:rPr>
              <a:t>диалога со своими коллегами, так как это вызывает раздражение;</a:t>
            </a:r>
          </a:p>
          <a:p>
            <a:pPr lvl="0"/>
            <a:r>
              <a:rPr lang="ru-RU" sz="1600" b="1" dirty="0">
                <a:solidFill>
                  <a:srgbClr val="002060"/>
                </a:solidFill>
              </a:rPr>
              <a:t>Н</a:t>
            </a:r>
            <a:r>
              <a:rPr lang="ru-RU" sz="1600" b="1" dirty="0" smtClean="0">
                <a:solidFill>
                  <a:srgbClr val="002060"/>
                </a:solidFill>
              </a:rPr>
              <a:t>е делать </a:t>
            </a:r>
            <a:r>
              <a:rPr lang="ru-RU" sz="1600" b="1" dirty="0">
                <a:solidFill>
                  <a:srgbClr val="002060"/>
                </a:solidFill>
              </a:rPr>
              <a:t>поспешных выводов из выступления партнёра.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484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2. Стадия переговоров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2.2. </a:t>
            </a:r>
            <a:r>
              <a:rPr lang="ru-RU" sz="1800" b="1" u="sng" dirty="0">
                <a:solidFill>
                  <a:srgbClr val="002060"/>
                </a:solidFill>
              </a:rPr>
              <a:t>О</a:t>
            </a:r>
            <a:r>
              <a:rPr lang="ru-RU" sz="1800" b="1" u="sng" dirty="0" smtClean="0">
                <a:solidFill>
                  <a:srgbClr val="002060"/>
                </a:solidFill>
              </a:rPr>
              <a:t>бсуждение </a:t>
            </a:r>
            <a:r>
              <a:rPr lang="ru-RU" sz="1800" b="1" u="sng" dirty="0">
                <a:solidFill>
                  <a:srgbClr val="002060"/>
                </a:solidFill>
              </a:rPr>
              <a:t>интересов, точек зрения и позиций участников, которое предполагает выдвижение аргументов в поддержку своих взглядов и предложений, т.е. их обоснование, аргументация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Успешный </a:t>
            </a:r>
            <a:r>
              <a:rPr lang="ru-RU" sz="1600" b="1" dirty="0">
                <a:solidFill>
                  <a:srgbClr val="002060"/>
                </a:solidFill>
              </a:rPr>
              <a:t>подбор аргументации – непростое дело. При этом следует</a:t>
            </a:r>
            <a:r>
              <a:rPr lang="ru-RU" sz="1600" b="1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>
                <a:solidFill>
                  <a:srgbClr val="002060"/>
                </a:solidFill>
              </a:rPr>
              <a:t>И</a:t>
            </a:r>
            <a:r>
              <a:rPr lang="ru-RU" sz="1600" b="1" dirty="0" smtClean="0">
                <a:solidFill>
                  <a:srgbClr val="002060"/>
                </a:solidFill>
              </a:rPr>
              <a:t>збегать </a:t>
            </a:r>
            <a:r>
              <a:rPr lang="ru-RU" sz="1600" b="1" dirty="0">
                <a:solidFill>
                  <a:srgbClr val="002060"/>
                </a:solidFill>
              </a:rPr>
              <a:t>быстрых уступок. Если какое-то требование было для вас неожиданным, и вы не знаете, что сразу ответить, то лучше ответить «</a:t>
            </a:r>
            <a:r>
              <a:rPr lang="ru-RU" sz="1600" b="1" dirty="0" smtClean="0">
                <a:solidFill>
                  <a:srgbClr val="002060"/>
                </a:solidFill>
              </a:rPr>
              <a:t>нет, не думаю/вряд ли», </a:t>
            </a:r>
            <a:r>
              <a:rPr lang="ru-RU" sz="1600" b="1" dirty="0">
                <a:solidFill>
                  <a:srgbClr val="002060"/>
                </a:solidFill>
              </a:rPr>
              <a:t>чем «да». </a:t>
            </a:r>
            <a:r>
              <a:rPr lang="ru-RU" sz="1600" b="1" dirty="0" smtClean="0">
                <a:solidFill>
                  <a:srgbClr val="002060"/>
                </a:solidFill>
              </a:rPr>
              <a:t> Всегда </a:t>
            </a:r>
            <a:r>
              <a:rPr lang="ru-RU" sz="1600" b="1" dirty="0">
                <a:solidFill>
                  <a:srgbClr val="002060"/>
                </a:solidFill>
              </a:rPr>
              <a:t>проще что-нибудь уступить позднее, чем взять своё необдуманно данное обещание обратно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>
                <a:solidFill>
                  <a:srgbClr val="002060"/>
                </a:solidFill>
              </a:rPr>
              <a:t>П</a:t>
            </a:r>
            <a:r>
              <a:rPr lang="ru-RU" sz="1600" b="1" dirty="0" smtClean="0">
                <a:solidFill>
                  <a:srgbClr val="002060"/>
                </a:solidFill>
              </a:rPr>
              <a:t>остараться </a:t>
            </a:r>
            <a:r>
              <a:rPr lang="ru-RU" sz="1600" b="1" dirty="0">
                <a:solidFill>
                  <a:srgbClr val="002060"/>
                </a:solidFill>
              </a:rPr>
              <a:t>свои уступки совершать отдельно </a:t>
            </a:r>
            <a:r>
              <a:rPr lang="ru-RU" sz="1600" b="1" dirty="0" smtClean="0">
                <a:solidFill>
                  <a:srgbClr val="002060"/>
                </a:solidFill>
              </a:rPr>
              <a:t>одна от другой, т.к. </a:t>
            </a:r>
            <a:r>
              <a:rPr lang="ru-RU" sz="1600" b="1" dirty="0">
                <a:solidFill>
                  <a:srgbClr val="002060"/>
                </a:solidFill>
              </a:rPr>
              <a:t>во время переговоров весьма существенным является сам факт уступки.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029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2. Стадия переговоров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2.3. </a:t>
            </a:r>
            <a:r>
              <a:rPr lang="ru-RU" sz="1800" b="1" u="sng" dirty="0">
                <a:solidFill>
                  <a:srgbClr val="002060"/>
                </a:solidFill>
              </a:rPr>
              <a:t>С</a:t>
            </a:r>
            <a:r>
              <a:rPr lang="ru-RU" sz="1800" b="1" u="sng" dirty="0" smtClean="0">
                <a:solidFill>
                  <a:srgbClr val="002060"/>
                </a:solidFill>
              </a:rPr>
              <a:t>огласование </a:t>
            </a:r>
            <a:r>
              <a:rPr lang="ru-RU" sz="1800" b="1" u="sng" dirty="0">
                <a:solidFill>
                  <a:srgbClr val="002060"/>
                </a:solidFill>
              </a:rPr>
              <a:t>позиций и выработка договорённостей.</a:t>
            </a:r>
          </a:p>
          <a:p>
            <a:pPr marL="114300" indent="0">
              <a:buNone/>
            </a:pPr>
            <a:endParaRPr lang="ru-RU" sz="1800" dirty="0" smtClean="0"/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На этом этапе можно выявить две фазы согласования позиций: сначала вырабатывается общая формула соглашения, приемлемая для обеих сторон, затем происходит его детальная проработка – редактирование текста и выработка окончательного варианта итогового документа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Для деловых переговоров существуют две принципиально отличающихся друг от друга техники их ведения. Это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Метод </a:t>
            </a:r>
            <a:r>
              <a:rPr lang="ru-RU" sz="1600" b="1" dirty="0">
                <a:solidFill>
                  <a:srgbClr val="002060"/>
                </a:solidFill>
              </a:rPr>
              <a:t>«</a:t>
            </a:r>
            <a:r>
              <a:rPr lang="ru-RU" sz="1600" b="1" i="1" dirty="0">
                <a:solidFill>
                  <a:srgbClr val="002060"/>
                </a:solidFill>
              </a:rPr>
              <a:t>позиционного торга» </a:t>
            </a:r>
            <a:r>
              <a:rPr lang="ru-RU" sz="1600" b="1" dirty="0">
                <a:solidFill>
                  <a:srgbClr val="002060"/>
                </a:solidFill>
              </a:rPr>
              <a:t>и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Метод  «</a:t>
            </a:r>
            <a:r>
              <a:rPr lang="ru-RU" sz="1600" b="1" i="1" dirty="0" smtClean="0">
                <a:solidFill>
                  <a:srgbClr val="002060"/>
                </a:solidFill>
              </a:rPr>
              <a:t>принципиальных переговоров»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037339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002060"/>
                </a:solidFill>
              </a:rPr>
              <a:t>2. Стадия </a:t>
            </a:r>
            <a:r>
              <a:rPr lang="ru-RU" sz="2700" b="1" dirty="0" smtClean="0">
                <a:solidFill>
                  <a:srgbClr val="002060"/>
                </a:solidFill>
              </a:rPr>
              <a:t>переговоров                                                                   </a:t>
            </a:r>
            <a:r>
              <a:rPr lang="ru-RU" sz="1800" b="1" dirty="0" smtClean="0">
                <a:solidFill>
                  <a:srgbClr val="002060"/>
                </a:solidFill>
              </a:rPr>
              <a:t>2.3</a:t>
            </a:r>
            <a:r>
              <a:rPr lang="ru-RU" sz="1800" b="1" dirty="0">
                <a:solidFill>
                  <a:srgbClr val="002060"/>
                </a:solidFill>
              </a:rPr>
              <a:t>. Согласование позиций и выработка договорённостей.</a:t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Суть метода </a:t>
            </a:r>
            <a:r>
              <a:rPr lang="ru-RU" sz="1600" b="1" i="1" u="sng" dirty="0">
                <a:solidFill>
                  <a:srgbClr val="002060"/>
                </a:solidFill>
              </a:rPr>
              <a:t>«позиционного торга</a:t>
            </a:r>
            <a:r>
              <a:rPr lang="ru-RU" sz="1600" b="1" dirty="0">
                <a:solidFill>
                  <a:srgbClr val="002060"/>
                </a:solidFill>
              </a:rPr>
              <a:t>» заключается в том, что стороной занимаются определённые позиции, которые затем последовательно и постепенно уступаются.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Торг </a:t>
            </a:r>
            <a:r>
              <a:rPr lang="ru-RU" sz="1600" b="1" dirty="0">
                <a:solidFill>
                  <a:srgbClr val="002060"/>
                </a:solidFill>
              </a:rPr>
              <a:t>начинается с изложения исходных позиций, которые предполагают весьма значительное завышение первоначальных требований.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Выдвигается </a:t>
            </a:r>
            <a:r>
              <a:rPr lang="ru-RU" sz="1600" b="1" dirty="0">
                <a:solidFill>
                  <a:srgbClr val="002060"/>
                </a:solidFill>
              </a:rPr>
              <a:t>крайняя позиция (</a:t>
            </a:r>
            <a:r>
              <a:rPr lang="ru-RU" sz="1600" dirty="0">
                <a:solidFill>
                  <a:srgbClr val="002060"/>
                </a:solidFill>
              </a:rPr>
              <a:t>например, максимальная цена на товар</a:t>
            </a:r>
            <a:r>
              <a:rPr lang="ru-RU" sz="1600" b="1" dirty="0">
                <a:solidFill>
                  <a:srgbClr val="002060"/>
                </a:solidFill>
              </a:rPr>
              <a:t>), которая упорно отстаивается, и допускаются лишь небольшие уступки.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Чем </a:t>
            </a:r>
            <a:r>
              <a:rPr lang="ru-RU" sz="1600" b="1" dirty="0">
                <a:solidFill>
                  <a:srgbClr val="002060"/>
                </a:solidFill>
              </a:rPr>
              <a:t>более жёсткую позицию сторона занимает и чем незначительнее её уступки, тем больше времени и усилий требуется, чтобы обнаружить, возможно ли соглашение с ней или нет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Цель «позиционного торга» вполне ясна – реализовать свою исходную, как правило, завышенную позицию наиболее полно при минимальных уступках, оказывая давление на партнёра.</a:t>
            </a:r>
          </a:p>
          <a:p>
            <a:pPr marL="11430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91135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        2</a:t>
            </a:r>
            <a:r>
              <a:rPr lang="ru-RU" sz="2000" b="1" dirty="0">
                <a:solidFill>
                  <a:srgbClr val="002060"/>
                </a:solidFill>
              </a:rPr>
              <a:t>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договорённостей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зависимости от условий реализации «позиционный торг» может выступать в двух вариантах. В основе первого из них лежит расчёт: либо абсолютный выигрыш, либо полный проигрыш (иными словами: «всё или ничего»), причём выигрыш одного из участников переговоров равняется проигрышу другого. Конечно, такой крайне упрощённый и жёсткий вариант торга в деловых переговорах встречается достаточно редко. Чаще всего противоборство сторон </a:t>
            </a:r>
            <a:r>
              <a:rPr lang="ru-RU" sz="1600" b="1" dirty="0" smtClean="0">
                <a:solidFill>
                  <a:srgbClr val="002060"/>
                </a:solidFill>
              </a:rPr>
              <a:t>выражено </a:t>
            </a:r>
            <a:r>
              <a:rPr lang="ru-RU" sz="1600" b="1" dirty="0">
                <a:solidFill>
                  <a:srgbClr val="002060"/>
                </a:solidFill>
              </a:rPr>
              <a:t>менее ярко, поскольку они обладают более или менее равной силой.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результате такого торга его участники выходят на некоторое «серединное решение». Так, опыт коммерческих сделок показывает, что продавцы в своих предложениях перед началом торга обычно завышают цену товара на 10-20% по отношению к расчётной, постепенно в ходе торга понижая её до уровня, приемлемого для покупателя. Покупатель же, начиная разговор, напротив, заявляет продавцам заниженную цену, а впоследствии начинает повышать её до уровня, приемлемого для продавца. Очень часто, когда все аргументы торгующихся сторон уже исчерпаны, а позиции сторон не сблизились, партнёры делят «</a:t>
            </a:r>
            <a:r>
              <a:rPr lang="ru-RU" sz="1600" b="1" dirty="0" err="1">
                <a:solidFill>
                  <a:srgbClr val="002060"/>
                </a:solidFill>
              </a:rPr>
              <a:t>неуторгованную</a:t>
            </a:r>
            <a:r>
              <a:rPr lang="ru-RU" sz="1600" b="1" dirty="0">
                <a:solidFill>
                  <a:srgbClr val="002060"/>
                </a:solidFill>
              </a:rPr>
              <a:t>» разницу между ценой продавца и ценой покупателя пополам.</a:t>
            </a:r>
          </a:p>
          <a:p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«</a:t>
            </a:r>
            <a:r>
              <a:rPr lang="ru-RU" sz="1600" b="1" dirty="0">
                <a:solidFill>
                  <a:srgbClr val="002060"/>
                </a:solidFill>
              </a:rPr>
              <a:t>Позиционный торг» как жёсткий метод ведения деловых переговоров имеет целый ряд недостатков: непредсказуемость результата, большие затраты времени, возможность ухудшения взаимоотношений с партнёрами, угроза для сотрудничества с ними в будущем</a:t>
            </a:r>
          </a:p>
        </p:txBody>
      </p:sp>
    </p:spTree>
    <p:extLst>
      <p:ext uri="{BB962C8B-B14F-4D97-AF65-F5344CB8AC3E}">
        <p14:creationId xmlns:p14="http://schemas.microsoft.com/office/powerpoint/2010/main" val="1796353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              2</a:t>
            </a:r>
            <a:r>
              <a:rPr lang="ru-RU" sz="2000" b="1" dirty="0">
                <a:solidFill>
                  <a:srgbClr val="002060"/>
                </a:solidFill>
              </a:rPr>
              <a:t>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договорённостей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Поэтому более эффективным методом ведения деловых переговоров часто признаётся метод так называемых </a:t>
            </a:r>
            <a:r>
              <a:rPr lang="ru-RU" sz="1600" b="1" dirty="0" smtClean="0">
                <a:solidFill>
                  <a:srgbClr val="002060"/>
                </a:solidFill>
              </a:rPr>
              <a:t>«</a:t>
            </a:r>
            <a:r>
              <a:rPr lang="ru-RU" sz="1600" b="1" i="1" u="sng" dirty="0" smtClean="0">
                <a:solidFill>
                  <a:srgbClr val="002060"/>
                </a:solidFill>
              </a:rPr>
              <a:t>принципиальных переговоров»</a:t>
            </a:r>
            <a:r>
              <a:rPr lang="ru-RU" sz="1600" b="1" dirty="0" smtClean="0">
                <a:solidFill>
                  <a:srgbClr val="002060"/>
                </a:solidFill>
              </a:rPr>
              <a:t>. 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Суть: </a:t>
            </a:r>
            <a:r>
              <a:rPr lang="ru-RU" sz="1600" b="1" dirty="0">
                <a:solidFill>
                  <a:srgbClr val="002060"/>
                </a:solidFill>
              </a:rPr>
              <a:t>партнёры не торгуются по поводу того, на что может пойти или не пойти каждая из сторон, а стремятся найти взаимную выгоду там, где это возможно, а там, где их интересы не совпадают, добиваются такого результата, который был бы обоснован справедливыми нормами, независимо от воли каждой из сторон.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Отсюда </a:t>
            </a:r>
            <a:r>
              <a:rPr lang="ru-RU" sz="1600" b="1" dirty="0">
                <a:solidFill>
                  <a:srgbClr val="002060"/>
                </a:solidFill>
              </a:rPr>
              <a:t>и иное их поведение на переговорах – значительно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бóльшая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степень открытости и </a:t>
            </a:r>
            <a:r>
              <a:rPr lang="ru-RU" sz="1600" b="1" dirty="0" smtClean="0">
                <a:solidFill>
                  <a:srgbClr val="002060"/>
                </a:solidFill>
              </a:rPr>
              <a:t>доверительности,.  Здесь </a:t>
            </a:r>
            <a:r>
              <a:rPr lang="ru-RU" sz="1600" b="1" dirty="0">
                <a:solidFill>
                  <a:srgbClr val="002060"/>
                </a:solidFill>
              </a:rPr>
              <a:t>не практикуется и начальное завышение требований. Для того чтобы переговоры носили более объективный и справедливый характер, приглашаются независимые эксперты, посредники, наблюдатели.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546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2.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договорённостей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400" b="1" dirty="0">
                <a:solidFill>
                  <a:srgbClr val="002060"/>
                </a:solidFill>
              </a:rPr>
              <a:t>Реализация метода принципиальных переговоров возможна при соблюдении следующих условий</a:t>
            </a:r>
            <a:r>
              <a:rPr lang="ru-RU" sz="1400" b="1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Не следует делать </a:t>
            </a:r>
            <a:r>
              <a:rPr lang="ru-RU" sz="1400" b="1" dirty="0">
                <a:solidFill>
                  <a:srgbClr val="002060"/>
                </a:solidFill>
              </a:rPr>
              <a:t>выводы о намерениях партнёров, исходя из собственных об этих намерениях соображений</a:t>
            </a:r>
            <a:r>
              <a:rPr lang="ru-RU" sz="14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Не следует принимать </a:t>
            </a:r>
            <a:r>
              <a:rPr lang="ru-RU" sz="1400" b="1" dirty="0">
                <a:solidFill>
                  <a:srgbClr val="002060"/>
                </a:solidFill>
              </a:rPr>
              <a:t>свои опасения за намерения другой стороны</a:t>
            </a:r>
            <a:r>
              <a:rPr lang="ru-RU" sz="1400" b="1" dirty="0" smtClean="0">
                <a:solidFill>
                  <a:srgbClr val="002060"/>
                </a:solidFill>
              </a:rPr>
              <a:t>;</a:t>
            </a:r>
          </a:p>
          <a:p>
            <a:pPr marL="114300" lvl="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Не следует обвинять </a:t>
            </a:r>
            <a:r>
              <a:rPr lang="ru-RU" sz="1400" b="1" dirty="0">
                <a:solidFill>
                  <a:srgbClr val="002060"/>
                </a:solidFill>
              </a:rPr>
              <a:t>партнёров даже тогда, когда они этого заслуживают, – такие обвинения крайне непродуктивны, поскольку вынуждают другую сторону перейти в оборонительную позицию, вступить с вами в конфронтацию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r>
              <a:rPr lang="ru-RU" sz="1400" b="1" dirty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еобходимо </a:t>
            </a:r>
            <a:r>
              <a:rPr lang="ru-RU" sz="1400" b="1" dirty="0">
                <a:solidFill>
                  <a:srgbClr val="002060"/>
                </a:solidFill>
              </a:rPr>
              <a:t>сосредоточиться на интересах сторон, а не на их позициях, поскольку для достижения разумного решения, необходимо примирить интересы, а не позиции. Трудность заключается в том, чтобы за позициями партнёров разглядеть их интересы. </a:t>
            </a:r>
            <a:r>
              <a:rPr lang="ru-RU" sz="1400" b="1" dirty="0" smtClean="0">
                <a:solidFill>
                  <a:srgbClr val="002060"/>
                </a:solidFill>
              </a:rPr>
              <a:t> Для этого - 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14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               2</a:t>
            </a:r>
            <a:r>
              <a:rPr lang="ru-RU" sz="2000" b="1" dirty="0">
                <a:solidFill>
                  <a:srgbClr val="002060"/>
                </a:solidFill>
              </a:rPr>
              <a:t>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договорённостей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Для </a:t>
            </a:r>
            <a:r>
              <a:rPr lang="ru-RU" sz="1600" b="1" dirty="0" smtClean="0">
                <a:solidFill>
                  <a:srgbClr val="002060"/>
                </a:solidFill>
              </a:rPr>
              <a:t>этого -</a:t>
            </a:r>
          </a:p>
          <a:p>
            <a:pPr marL="114300" lvl="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следует объяснить партнёру, в чём заключаются интересы вашей стороны и почему они для вас важны. При этом будьте точны и конкретны, поскольку это повышает доверие к вам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надо признать интересы другой стороны частью решаемой проблемы. Покажите, что вы стремитесь понять и понимаете интересы партнёров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необходимо разработать взаимовыгодные варианты решения проблемы, которые учитывали бы непересекающиеся интересы сторон и примиряли бы их несовпадающие интересы. Нередко участники переговоров допускают несколько серьёзных просчетов, которые препятствуют поиску взаимовыгодных вариантов, тормозят этот поиск или делают его попросту невозможным</a:t>
            </a:r>
            <a:r>
              <a:rPr lang="ru-RU" sz="1400" b="1" dirty="0" smtClean="0">
                <a:solidFill>
                  <a:srgbClr val="002060"/>
                </a:solidFill>
              </a:rPr>
              <a:t>: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излишне критичное отношение к высказанным вариантам. Нет ничего более вредного для их выработки, чем такое отношение, поскольку преждевременное суждение, высказанное по поводу любой новой мысли, препятствует действию творческого воображения – основному генератору новых идей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3790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                2</a:t>
            </a:r>
            <a:r>
              <a:rPr lang="ru-RU" sz="2000" b="1" dirty="0">
                <a:solidFill>
                  <a:srgbClr val="002060"/>
                </a:solidFill>
              </a:rPr>
              <a:t>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договорённостей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…Для </a:t>
            </a:r>
            <a:r>
              <a:rPr lang="ru-RU" sz="1400" b="1" dirty="0" smtClean="0">
                <a:solidFill>
                  <a:srgbClr val="002060"/>
                </a:solidFill>
              </a:rPr>
              <a:t>этого -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Не настаивать на единственном решении. </a:t>
            </a:r>
            <a:r>
              <a:rPr lang="ru-RU" sz="1400" b="1" dirty="0">
                <a:solidFill>
                  <a:srgbClr val="002060"/>
                </a:solidFill>
              </a:rPr>
              <a:t>Изначальное стремление сторон найти </a:t>
            </a:r>
            <a:r>
              <a:rPr lang="ru-RU" sz="1400" b="1" dirty="0" smtClean="0">
                <a:solidFill>
                  <a:srgbClr val="002060"/>
                </a:solidFill>
              </a:rPr>
              <a:t>единственно верный вариант </a:t>
            </a:r>
            <a:r>
              <a:rPr lang="ru-RU" sz="1400" b="1" dirty="0">
                <a:solidFill>
                  <a:srgbClr val="002060"/>
                </a:solidFill>
              </a:rPr>
              <a:t>приводит к своеобразному «короткому замыканию» в процессе выработки решений, не позволяя найти и сформулировать несколько ответов, из которых можно было бы выбрать наилучший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Избегать демонстрации мнения, </a:t>
            </a:r>
            <a:r>
              <a:rPr lang="ru-RU" sz="1400" b="1" dirty="0">
                <a:solidFill>
                  <a:srgbClr val="002060"/>
                </a:solidFill>
              </a:rPr>
              <a:t>что «решение их проблемы – их проблема». Если вы хотите достичь соглашения, которое отвечало бы вашим собственным интересам, нужно предложить такое решение, которое отвечало бы не только вашим интересам, но и интересам ваших партнёров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Необходимо </a:t>
            </a:r>
            <a:r>
              <a:rPr lang="ru-RU" sz="1400" b="1" dirty="0">
                <a:solidFill>
                  <a:srgbClr val="002060"/>
                </a:solidFill>
              </a:rPr>
              <a:t>настаивать на том, чтобы результат переговоров основывался на объективной оценке, отражал определённые нормы, а не зависел бы от воли той или другой из сторон. Это означает, что результаты переговоров должны основываться не на нормах, которые выбираете вы или ваш партнёр, а согласовываться с какими-либо объективными, справедливыми критериями. </a:t>
            </a:r>
            <a:endParaRPr lang="ru-RU" sz="1400" dirty="0"/>
          </a:p>
          <a:p>
            <a:pPr marL="11430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0309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Тема и содержание разговора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Как можно рассказать о таких историях</a:t>
            </a:r>
            <a:r>
              <a:rPr lang="ru-RU" sz="1800" b="1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По вине авиакомпании вы оказались на другом рейсе;</a:t>
            </a: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У автомашины, в которой вы ехали, на полной скорости лопнула шина;</a:t>
            </a: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К вам на деловую беседу пришел иностранец, а вы перепутали страну его происхождения</a:t>
            </a:r>
          </a:p>
          <a:p>
            <a:pPr>
              <a:buFontTx/>
              <a:buChar char="-"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-----------------------------------------------------------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Хорошего рассказчика обычно любят приглашать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035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  2</a:t>
            </a:r>
            <a:r>
              <a:rPr lang="ru-RU" sz="2000" b="1" dirty="0">
                <a:solidFill>
                  <a:srgbClr val="002060"/>
                </a:solidFill>
              </a:rPr>
              <a:t>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договорённостей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Объективными критериями в переговорах могут выступить разнообразные правовые акты, моральные ценности, чтимые традиции, существующий уровень цен, прецеденты, оценки экспертов.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ходе ведения деловых переговоров используются разнообразные тактические приёмы, позволяющие добиваться поставленной цели. На каждом этапе переговорного процесса целесообразно использовать определённые приёмы, но вместе с тем существуют и универсальные тактические приёмы, использование которых уместно на любой стадии </a:t>
            </a:r>
            <a:r>
              <a:rPr lang="ru-RU" sz="1600" b="1" dirty="0" smtClean="0">
                <a:solidFill>
                  <a:srgbClr val="002060"/>
                </a:solidFill>
              </a:rPr>
              <a:t>переговоров.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ходе ведения деловых переговоров используются разнообразные тактические приёмы, позволяющие добиваться поставленной цели.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Вот некоторые  </a:t>
            </a:r>
            <a:r>
              <a:rPr lang="ru-RU" sz="1600" b="1" dirty="0">
                <a:solidFill>
                  <a:srgbClr val="002060"/>
                </a:solidFill>
              </a:rPr>
              <a:t>универсальные тактические </a:t>
            </a:r>
            <a:r>
              <a:rPr lang="ru-RU" sz="1600" b="1" dirty="0" smtClean="0">
                <a:solidFill>
                  <a:srgbClr val="002060"/>
                </a:solidFill>
              </a:rPr>
              <a:t>приёмы.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806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2.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договорённостей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«Уход</a:t>
            </a:r>
            <a:r>
              <a:rPr lang="ru-RU" sz="1400" b="1" i="1" dirty="0">
                <a:solidFill>
                  <a:srgbClr val="002060"/>
                </a:solidFill>
              </a:rPr>
              <a:t>»</a:t>
            </a:r>
            <a:r>
              <a:rPr lang="ru-RU" sz="1400" b="1" dirty="0">
                <a:solidFill>
                  <a:srgbClr val="002060"/>
                </a:solidFill>
              </a:rPr>
              <a:t> (уклонение от борьбы) – этот тактический приём следует применять в том случае, когда затрагиваются вопросы, обсуждение которых для вас нежелательно.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«Выжидание</a:t>
            </a:r>
            <a:r>
              <a:rPr lang="ru-RU" sz="1400" b="1" i="1" dirty="0">
                <a:solidFill>
                  <a:srgbClr val="002060"/>
                </a:solidFill>
              </a:rPr>
              <a:t>»</a:t>
            </a:r>
            <a:r>
              <a:rPr lang="ru-RU" sz="1400" b="1" dirty="0">
                <a:solidFill>
                  <a:srgbClr val="002060"/>
                </a:solidFill>
              </a:rPr>
              <a:t> –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рекомендуется использовать в тех случаях, когда </a:t>
            </a:r>
            <a:r>
              <a:rPr lang="ru-RU" sz="1400" b="1" dirty="0" smtClean="0">
                <a:solidFill>
                  <a:srgbClr val="002060"/>
                </a:solidFill>
              </a:rPr>
              <a:t>есть </a:t>
            </a:r>
            <a:r>
              <a:rPr lang="ru-RU" sz="1400" b="1" dirty="0">
                <a:solidFill>
                  <a:srgbClr val="002060"/>
                </a:solidFill>
              </a:rPr>
              <a:t>необходимость затянуть </a:t>
            </a:r>
            <a:r>
              <a:rPr lang="ru-RU" sz="1400" b="1" dirty="0" smtClean="0">
                <a:solidFill>
                  <a:srgbClr val="002060"/>
                </a:solidFill>
              </a:rPr>
              <a:t>переговоры, чтобы «вытянуть» </a:t>
            </a:r>
            <a:r>
              <a:rPr lang="ru-RU" sz="1400" b="1" dirty="0">
                <a:solidFill>
                  <a:srgbClr val="002060"/>
                </a:solidFill>
              </a:rPr>
              <a:t>из партнёра больше </a:t>
            </a:r>
            <a:r>
              <a:rPr lang="ru-RU" sz="1400" b="1" dirty="0" smtClean="0">
                <a:solidFill>
                  <a:srgbClr val="002060"/>
                </a:solidFill>
              </a:rPr>
              <a:t>информации и затем </a:t>
            </a:r>
            <a:r>
              <a:rPr lang="ru-RU" sz="1400" b="1" dirty="0">
                <a:solidFill>
                  <a:srgbClr val="002060"/>
                </a:solidFill>
              </a:rPr>
              <a:t>принять собственное </a:t>
            </a:r>
            <a:r>
              <a:rPr lang="ru-RU" sz="1400" b="1" dirty="0" smtClean="0">
                <a:solidFill>
                  <a:srgbClr val="002060"/>
                </a:solidFill>
              </a:rPr>
              <a:t>решение.</a:t>
            </a:r>
          </a:p>
          <a:p>
            <a:pPr marL="114300" indent="0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«Пакетирование</a:t>
            </a:r>
            <a:r>
              <a:rPr lang="ru-RU" sz="1400" b="1" i="1" dirty="0">
                <a:solidFill>
                  <a:srgbClr val="002060"/>
                </a:solidFill>
              </a:rPr>
              <a:t>»</a:t>
            </a:r>
            <a:r>
              <a:rPr lang="ru-RU" sz="1400" b="1" dirty="0">
                <a:solidFill>
                  <a:srgbClr val="002060"/>
                </a:solidFill>
              </a:rPr>
              <a:t> – </a:t>
            </a:r>
            <a:r>
              <a:rPr lang="ru-RU" sz="1400" b="1" dirty="0" smtClean="0">
                <a:solidFill>
                  <a:srgbClr val="002060"/>
                </a:solidFill>
              </a:rPr>
              <a:t> предложить </a:t>
            </a:r>
            <a:r>
              <a:rPr lang="ru-RU" sz="1400" b="1" dirty="0">
                <a:solidFill>
                  <a:srgbClr val="002060"/>
                </a:solidFill>
              </a:rPr>
              <a:t>к обсуждению не один вопрос или предложение, а одновременно несколько. При этом в один «пакет» увязываются и привлекательные, и </a:t>
            </a:r>
            <a:r>
              <a:rPr lang="ru-RU" sz="1400" b="1" dirty="0" smtClean="0">
                <a:solidFill>
                  <a:srgbClr val="002060"/>
                </a:solidFill>
              </a:rPr>
              <a:t>мало приемлемые  </a:t>
            </a:r>
            <a:r>
              <a:rPr lang="ru-RU" sz="1400" b="1" dirty="0">
                <a:solidFill>
                  <a:srgbClr val="002060"/>
                </a:solidFill>
              </a:rPr>
              <a:t>для партнёра предложения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«Завышение </a:t>
            </a:r>
            <a:r>
              <a:rPr lang="ru-RU" sz="1400" b="1" i="1" dirty="0">
                <a:solidFill>
                  <a:srgbClr val="002060"/>
                </a:solidFill>
              </a:rPr>
              <a:t>требований»</a:t>
            </a:r>
            <a:r>
              <a:rPr lang="ru-RU" sz="1400" b="1" dirty="0">
                <a:solidFill>
                  <a:srgbClr val="002060"/>
                </a:solidFill>
              </a:rPr>
              <a:t> –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приём (близкий по сути к предыдущему), заключается в том, чтобы включить в состав обсуждаемых вопросов такие, которые потом можно было бы безболезненно исключить, сделав вид, что это является уступкой с вашей стороны, и потребовав аналогичных шагов со стороны партнёра.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140560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</a:t>
            </a:r>
            <a:r>
              <a:rPr lang="ru-RU" sz="2000" b="1" dirty="0" smtClean="0">
                <a:solidFill>
                  <a:srgbClr val="002060"/>
                </a:solidFill>
              </a:rPr>
              <a:t>2</a:t>
            </a:r>
            <a:r>
              <a:rPr lang="ru-RU" sz="2000" b="1" dirty="0">
                <a:solidFill>
                  <a:srgbClr val="002060"/>
                </a:solidFill>
              </a:rPr>
              <a:t>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договорённостей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«Расстановка </a:t>
            </a:r>
            <a:r>
              <a:rPr lang="ru-RU" sz="1400" b="1" i="1" dirty="0">
                <a:solidFill>
                  <a:srgbClr val="002060"/>
                </a:solidFill>
              </a:rPr>
              <a:t>ложных акцентов в собственной позиции»</a:t>
            </a:r>
            <a:r>
              <a:rPr lang="ru-RU" sz="1400" b="1" dirty="0">
                <a:solidFill>
                  <a:srgbClr val="002060"/>
                </a:solidFill>
              </a:rPr>
              <a:t> –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приём заключается в том, чтобы активно продемонстрировать партнёру крайнюю заинтересованность в решении тех или иных вопросов, которые в действительности являются второстепенными или несущественными. Иногда так поступают для того, чтобы, удалив этот вопрос из повестки дня, получить необходимые решения по другому, более важному вопросу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marL="114300" lvl="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«Выдвижение </a:t>
            </a:r>
            <a:r>
              <a:rPr lang="ru-RU" sz="1400" b="1" i="1" dirty="0">
                <a:solidFill>
                  <a:srgbClr val="002060"/>
                </a:solidFill>
              </a:rPr>
              <a:t>требований в последнюю минуту»</a:t>
            </a:r>
            <a:r>
              <a:rPr lang="ru-RU" sz="1400" b="1" dirty="0">
                <a:solidFill>
                  <a:srgbClr val="002060"/>
                </a:solidFill>
              </a:rPr>
              <a:t> – суть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приёма состоит в том, что в конце переговоров, когда остаётся вроде бы только подписать соглашение, один из партнёров внезапно выдвигает новые требования. Если другая сторона очень заинтересована в соглашении, она будет вынуждена принять и эти требования. </a:t>
            </a:r>
            <a:r>
              <a:rPr lang="ru-RU" sz="1400" b="1" dirty="0" smtClean="0">
                <a:solidFill>
                  <a:srgbClr val="002060"/>
                </a:solidFill>
              </a:rPr>
              <a:t>Однако, не исключено откладывание подписания </a:t>
            </a:r>
            <a:r>
              <a:rPr lang="ru-RU" sz="1400" b="1" dirty="0">
                <a:solidFill>
                  <a:srgbClr val="002060"/>
                </a:solidFill>
              </a:rPr>
              <a:t>контракта </a:t>
            </a:r>
            <a:r>
              <a:rPr lang="ru-RU" sz="1400" b="1" dirty="0" smtClean="0">
                <a:solidFill>
                  <a:srgbClr val="002060"/>
                </a:solidFill>
              </a:rPr>
              <a:t>или </a:t>
            </a:r>
            <a:r>
              <a:rPr lang="ru-RU" sz="1400" b="1" dirty="0">
                <a:solidFill>
                  <a:srgbClr val="002060"/>
                </a:solidFill>
              </a:rPr>
              <a:t>вообще </a:t>
            </a:r>
            <a:r>
              <a:rPr lang="ru-RU" sz="1400" b="1" dirty="0" smtClean="0">
                <a:solidFill>
                  <a:srgbClr val="002060"/>
                </a:solidFill>
              </a:rPr>
              <a:t>его срыв    (</a:t>
            </a:r>
            <a:r>
              <a:rPr lang="en-US" sz="1400" b="1" dirty="0" smtClean="0">
                <a:solidFill>
                  <a:srgbClr val="002060"/>
                </a:solidFill>
              </a:rPr>
              <a:t>~ </a:t>
            </a:r>
            <a:r>
              <a:rPr lang="ru-RU" sz="1400" b="1" dirty="0" smtClean="0">
                <a:solidFill>
                  <a:srgbClr val="002060"/>
                </a:solidFill>
              </a:rPr>
              <a:t>шантаж)</a:t>
            </a:r>
          </a:p>
          <a:p>
            <a:pPr marL="114300" lvl="0" indent="0">
              <a:buNone/>
            </a:pPr>
            <a:endParaRPr lang="ru-RU" sz="1400" b="1" i="1" dirty="0" smtClean="0">
              <a:solidFill>
                <a:srgbClr val="002060"/>
              </a:solidFill>
            </a:endParaRPr>
          </a:p>
          <a:p>
            <a:pPr marL="114300" lvl="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«Постепенное </a:t>
            </a:r>
            <a:r>
              <a:rPr lang="ru-RU" sz="1400" b="1" i="1" dirty="0">
                <a:solidFill>
                  <a:srgbClr val="002060"/>
                </a:solidFill>
              </a:rPr>
              <a:t>повышение сложности обсуждаемых вопросов»</a:t>
            </a:r>
            <a:r>
              <a:rPr lang="ru-RU" sz="1400" b="1" dirty="0">
                <a:solidFill>
                  <a:srgbClr val="002060"/>
                </a:solidFill>
              </a:rPr>
              <a:t> – этот тактический приём заключается в том, чтобы начинать переговоры с наиболее лёгких вопросов, решение которых оказывает положительное психологическое влияние на партнёра и демонстрирует возможность достижения договорённостей.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9676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Стадия   переговоров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Рассмотренные приемы можно считать </a:t>
            </a:r>
            <a:r>
              <a:rPr lang="ru-RU" sz="1800" b="1" dirty="0" err="1" smtClean="0">
                <a:solidFill>
                  <a:srgbClr val="002060"/>
                </a:solidFill>
              </a:rPr>
              <a:t>манипулятивными</a:t>
            </a:r>
            <a:r>
              <a:rPr lang="ru-RU" sz="1800" b="1" dirty="0" smtClean="0">
                <a:solidFill>
                  <a:srgbClr val="002060"/>
                </a:solidFill>
              </a:rPr>
              <a:t>.  Им можно противодействовать. 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Для этого полезно своевременно </a:t>
            </a:r>
            <a:r>
              <a:rPr lang="ru-RU" sz="1800" b="1" dirty="0">
                <a:solidFill>
                  <a:srgbClr val="002060"/>
                </a:solidFill>
              </a:rPr>
              <a:t>распознать тактику партнёра, назвать и подвергнуть сомнению законность такой тактики, т.е. открыто обсудить её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3277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  национальных стилях  ведения переговоров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ведении деловых переговоров принято </a:t>
            </a:r>
            <a:r>
              <a:rPr lang="ru-RU" sz="2000" b="1" dirty="0" smtClean="0">
                <a:solidFill>
                  <a:srgbClr val="002060"/>
                </a:solidFill>
              </a:rPr>
              <a:t>также  выделять </a:t>
            </a:r>
            <a:r>
              <a:rPr lang="ru-RU" sz="2000" b="1" dirty="0">
                <a:solidFill>
                  <a:srgbClr val="002060"/>
                </a:solidFill>
              </a:rPr>
              <a:t>несколько отличающихся друг от друга национальных стилей, разницу между которыми следует учитывать: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имея </a:t>
            </a:r>
            <a:r>
              <a:rPr lang="ru-RU" sz="2000" b="1" dirty="0">
                <a:solidFill>
                  <a:srgbClr val="002060"/>
                </a:solidFill>
              </a:rPr>
              <a:t>дело с представителями зарубежных стран, </a:t>
            </a:r>
            <a:r>
              <a:rPr lang="ru-RU" sz="2000" b="1" dirty="0" smtClean="0">
                <a:solidFill>
                  <a:srgbClr val="002060"/>
                </a:solidFill>
              </a:rPr>
              <a:t>желательно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знать и выражать уважение обычаям и этикету, присущим другим народам. </a:t>
            </a:r>
          </a:p>
          <a:p>
            <a:pPr marL="11430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7975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Тема и содержание разговора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Если вы оказались рядом с незнакомым человеком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 Сначала представиться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Можно пробовать разные темы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Можно что-то поведать о себе, о планах на путешествие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Если вы не местный, то из этого уже можно сделать тему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Обратная ситуация: вы местный, но ничего не знаете о новом собеседнике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Если вы знаете, откуда происходит ваш собеседник, то из этого также можно сделать тему для беседы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В определенной ситуации можно попросить совета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Использовать сведения, полученные от хозяев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Еда и напитки – всегда тема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Зачастую годятся и  вопросы, по которым у вас разные позиции</a:t>
            </a:r>
          </a:p>
          <a:p>
            <a:pPr>
              <a:buFontTx/>
              <a:buChar char="-"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339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комплименты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Нам нравится слышать что-то приятное. Но многие скупы на похвалы.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Люди часто не задумываются над тем, что вовремя сказанное доброе слово может создать настроение на весь вечер/день.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Если язык не поворачивается сказать комплимент «от себя», то без колебаний можно сделать опосредованный комплимент.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Делайте комплименты!   Но  «перебор» может быть опасен –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«Комплимент – колбаса, нарезанная аппетитными ломтиками, а лесть – толстыми кусищами, которые не проглотишь»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Если вам сделан комплимент, покажите, что вам это приятно. Не стоит кокетничать и оспаривать похвалу.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8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Комплименты </a:t>
            </a:r>
            <a:r>
              <a:rPr lang="en-US" sz="2000" b="1" dirty="0" smtClean="0">
                <a:solidFill>
                  <a:srgbClr val="002060"/>
                </a:solidFill>
              </a:rPr>
              <a:t>vs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выпады и «шпильки»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Комплименты, как правило, приятны.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Что касается выпадов и </a:t>
            </a:r>
            <a:r>
              <a:rPr lang="ru-RU" sz="1800" b="1" dirty="0" smtClean="0">
                <a:solidFill>
                  <a:srgbClr val="002060"/>
                </a:solidFill>
              </a:rPr>
              <a:t>«</a:t>
            </a:r>
            <a:r>
              <a:rPr lang="ru-RU" sz="1800" b="1" dirty="0" smtClean="0">
                <a:solidFill>
                  <a:srgbClr val="002060"/>
                </a:solidFill>
              </a:rPr>
              <a:t>шпилек», </a:t>
            </a:r>
            <a:r>
              <a:rPr lang="ru-RU" sz="1800" b="1" dirty="0" smtClean="0">
                <a:solidFill>
                  <a:srgbClr val="002060"/>
                </a:solidFill>
              </a:rPr>
              <a:t>- напротив. Но с ними приходится сталкиваться не так уж редко…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А как быть если вы заметили изъян в одежде у мужчины/женщины?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90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злословие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Как правило, разговор нескольких человек, даже друзей, не должен касаться кого-то еще – «мыть кости нехорошо!»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Как бы вам не хотелось присоединиться к тем, кто «перемывает кости» кому-то, лучше взять себя в руки и воздержаться. А можно и взять инициативу и вывести разговор из негативного русла.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0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Будьте   тактичны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Избегать категоричности в суждениях: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«Нет, это не так!»           -   плохо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«Чтоб ты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знал…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«Мне думается, что…»  -   хорошо  (</a:t>
            </a:r>
            <a:r>
              <a:rPr lang="ru-RU" sz="1800" dirty="0" smtClean="0">
                <a:solidFill>
                  <a:srgbClr val="002060"/>
                </a:solidFill>
              </a:rPr>
              <a:t>но могут быть исключения</a:t>
            </a:r>
            <a:r>
              <a:rPr lang="ru-RU" sz="1800" b="1" dirty="0" smtClean="0">
                <a:solidFill>
                  <a:srgbClr val="002060"/>
                </a:solidFill>
              </a:rPr>
              <a:t>)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Порой лучше сменить тему разговора, если дальше, по вашему ощущению, - сплошной негатив или развитие сюжета будет неприемлемо для вас (особенно, если вы вспыльчивы и раздражительны)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371955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4744</TotalTime>
  <Words>3264</Words>
  <Application>Microsoft Office PowerPoint</Application>
  <PresentationFormat>Экран (4:3)</PresentationFormat>
  <Paragraphs>384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Аптека</vt:lpstr>
      <vt:lpstr>Искусство  вести  беседу.  переговоры  ниу  вшэ,  14.03.17 </vt:lpstr>
      <vt:lpstr>Формула  оценки</vt:lpstr>
      <vt:lpstr>Беседа: простейшие правила</vt:lpstr>
      <vt:lpstr>Тема и содержание разговора</vt:lpstr>
      <vt:lpstr>Тема и содержание разговора</vt:lpstr>
      <vt:lpstr>комплименты</vt:lpstr>
      <vt:lpstr>Комплименты vs  выпады и «шпильки»</vt:lpstr>
      <vt:lpstr>злословие</vt:lpstr>
      <vt:lpstr>Будьте   тактичны</vt:lpstr>
      <vt:lpstr>бестактность</vt:lpstr>
      <vt:lpstr>Неприятные  собеседники</vt:lpstr>
      <vt:lpstr>Типы  Неприятных  собеседников</vt:lpstr>
      <vt:lpstr>Неловкие  ситуации</vt:lpstr>
      <vt:lpstr> ПЕРЕГОВОРЫ </vt:lpstr>
      <vt:lpstr>Каково наше общее представление о переговорах?</vt:lpstr>
      <vt:lpstr>Каково наше общее представление о переговорах?</vt:lpstr>
      <vt:lpstr>Категории  Деловых  переговоров</vt:lpstr>
      <vt:lpstr>Цель  переговоров</vt:lpstr>
      <vt:lpstr>Функции деловых переговоров</vt:lpstr>
      <vt:lpstr>Этапы  переговорного  процесса</vt:lpstr>
      <vt:lpstr>Подготовка  к  переговорам</vt:lpstr>
      <vt:lpstr>Подготовка к переговорам                     1.1. решение  организационных  вопросов</vt:lpstr>
      <vt:lpstr>Подготовка к переговорам         1.2. содержание  переговоров</vt:lpstr>
      <vt:lpstr>Подготовка к переговорам</vt:lpstr>
      <vt:lpstr>Подготовка к переговорам</vt:lpstr>
      <vt:lpstr>Подготовка к переговорам</vt:lpstr>
      <vt:lpstr>Подготовка к переговорам</vt:lpstr>
      <vt:lpstr>Подготовка к переговорам</vt:lpstr>
      <vt:lpstr>Этапы  переговорного  процесса</vt:lpstr>
      <vt:lpstr>2. Стадия переговоров</vt:lpstr>
      <vt:lpstr>2. Стадия переговоров</vt:lpstr>
      <vt:lpstr>2. Стадия переговоров</vt:lpstr>
      <vt:lpstr>2. Стадия переговоров</vt:lpstr>
      <vt:lpstr>2. Стадия переговоров                                                                   2.3. Согласование позиций и выработка договорённостей. </vt:lpstr>
      <vt:lpstr>           2. Стадия переговоров                                                                   2.3. Согласование позиций и выработка договорённостей</vt:lpstr>
      <vt:lpstr>               2. Стадия переговоров                                                                   2.3. Согласование позиций и выработка договорённостей</vt:lpstr>
      <vt:lpstr>2. Стадия переговоров                                                                   2.3. Согласование позиций и выработка договорённостей</vt:lpstr>
      <vt:lpstr>                2. Стадия переговоров                                                                   2.3. Согласование позиций и выработка договорённостей</vt:lpstr>
      <vt:lpstr>                 2. Стадия переговоров                                                                   2.3. Согласование позиций и выработка договорённостей</vt:lpstr>
      <vt:lpstr>   2. Стадия переговоров                                                                   2.3. Согласование позиций и выработка договорённостей</vt:lpstr>
      <vt:lpstr>  2. Стадия переговоров                                                                   2.3. Согласование позиций и выработка договорённостей</vt:lpstr>
      <vt:lpstr>      2. Стадия переговоров                                                                   2.3. Согласование позиций и выработка договорённостей</vt:lpstr>
      <vt:lpstr>Стадия   переговоров</vt:lpstr>
      <vt:lpstr>О  национальных стилях  ведения переговоров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224</cp:revision>
  <dcterms:created xsi:type="dcterms:W3CDTF">2015-09-27T09:22:03Z</dcterms:created>
  <dcterms:modified xsi:type="dcterms:W3CDTF">2017-03-16T07:00:20Z</dcterms:modified>
</cp:coreProperties>
</file>