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11" r:id="rId2"/>
    <p:sldId id="313" r:id="rId3"/>
    <p:sldId id="314" r:id="rId4"/>
    <p:sldId id="315" r:id="rId5"/>
    <p:sldId id="316" r:id="rId6"/>
    <p:sldId id="317" r:id="rId7"/>
    <p:sldId id="318" r:id="rId8"/>
    <p:sldId id="288" r:id="rId9"/>
    <p:sldId id="289" r:id="rId10"/>
    <p:sldId id="290" r:id="rId11"/>
    <p:sldId id="319" r:id="rId12"/>
    <p:sldId id="260" r:id="rId13"/>
    <p:sldId id="304" r:id="rId14"/>
    <p:sldId id="282" r:id="rId15"/>
    <p:sldId id="262" r:id="rId16"/>
    <p:sldId id="263" r:id="rId17"/>
    <p:sldId id="285" r:id="rId18"/>
    <p:sldId id="266" r:id="rId19"/>
    <p:sldId id="286" r:id="rId20"/>
    <p:sldId id="267" r:id="rId21"/>
    <p:sldId id="268" r:id="rId22"/>
    <p:sldId id="308" r:id="rId23"/>
    <p:sldId id="287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3" r:id="rId32"/>
    <p:sldId id="302" r:id="rId33"/>
    <p:sldId id="269" r:id="rId34"/>
    <p:sldId id="320" r:id="rId35"/>
    <p:sldId id="270" r:id="rId36"/>
    <p:sldId id="271" r:id="rId37"/>
    <p:sldId id="272" r:id="rId38"/>
    <p:sldId id="265" r:id="rId39"/>
    <p:sldId id="305" r:id="rId40"/>
    <p:sldId id="306" r:id="rId41"/>
    <p:sldId id="275" r:id="rId42"/>
    <p:sldId id="276" r:id="rId43"/>
    <p:sldId id="293" r:id="rId44"/>
    <p:sldId id="277" r:id="rId45"/>
    <p:sldId id="309" r:id="rId46"/>
    <p:sldId id="278" r:id="rId47"/>
    <p:sldId id="310" r:id="rId48"/>
    <p:sldId id="279" r:id="rId49"/>
    <p:sldId id="307" r:id="rId50"/>
    <p:sldId id="291" r:id="rId51"/>
    <p:sldId id="280" r:id="rId52"/>
    <p:sldId id="312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328DCAA-E375-4942-98ED-1D2789BBEF0C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C%D0%B8%D1%80%D1%83_%E2%80%94_%D0%BC%D0%B8%D1%80!#cite_note-2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6128" y="408372"/>
            <a:ext cx="8260672" cy="12204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b="1" dirty="0" smtClean="0">
                <a:solidFill>
                  <a:srgbClr val="002060"/>
                </a:solidFill>
              </a:rPr>
              <a:t>Речевой этикет</a:t>
            </a:r>
            <a:r>
              <a:rPr lang="en-US" sz="3100" b="1" dirty="0" smtClean="0">
                <a:solidFill>
                  <a:srgbClr val="002060"/>
                </a:solidFill>
              </a:rPr>
              <a:t>. </a:t>
            </a:r>
            <a:r>
              <a:rPr lang="ru-RU" sz="3100" b="1" dirty="0" smtClean="0">
                <a:solidFill>
                  <a:srgbClr val="002060"/>
                </a:solidFill>
              </a:rPr>
              <a:t> правильная речь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1800" b="1" i="1" dirty="0" err="1" smtClean="0">
                <a:solidFill>
                  <a:srgbClr val="002060"/>
                </a:solidFill>
              </a:rPr>
              <a:t>ниу</a:t>
            </a:r>
            <a:r>
              <a:rPr lang="ru-RU" sz="1800" b="1" i="1" dirty="0" smtClean="0">
                <a:solidFill>
                  <a:srgbClr val="002060"/>
                </a:solidFill>
              </a:rPr>
              <a:t> 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вшэ</a:t>
            </a:r>
            <a:r>
              <a:rPr lang="ru-RU" sz="1800" b="1" i="1" dirty="0" smtClean="0">
                <a:solidFill>
                  <a:srgbClr val="002060"/>
                </a:solidFill>
              </a:rPr>
              <a:t>,  </a:t>
            </a:r>
            <a:r>
              <a:rPr lang="en-US" sz="1800" b="1" i="1" dirty="0" smtClean="0">
                <a:solidFill>
                  <a:srgbClr val="002060"/>
                </a:solidFill>
              </a:rPr>
              <a:t>3</a:t>
            </a:r>
            <a:r>
              <a:rPr lang="ru-RU" sz="1800" b="1" i="1" dirty="0" smtClean="0">
                <a:solidFill>
                  <a:srgbClr val="002060"/>
                </a:solidFill>
              </a:rPr>
              <a:t>0.01.18</a:t>
            </a:r>
            <a:r>
              <a:rPr lang="ru-RU" sz="1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18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Tx/>
              <a:buNone/>
            </a:pPr>
            <a:endParaRPr lang="ru-RU" altLang="ru-RU" sz="26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ru-RU" altLang="ru-RU" sz="2600" b="1" i="1" dirty="0">
                <a:solidFill>
                  <a:srgbClr val="002060"/>
                </a:solidFill>
              </a:rPr>
              <a:t> </a:t>
            </a:r>
            <a:r>
              <a:rPr lang="ru-RU" altLang="ru-RU" sz="2600" b="1" i="1" dirty="0" smtClean="0">
                <a:solidFill>
                  <a:srgbClr val="002060"/>
                </a:solidFill>
              </a:rPr>
              <a:t>                 Портанский Алексей Павлович,</a:t>
            </a:r>
          </a:p>
          <a:p>
            <a:pPr algn="just">
              <a:buFontTx/>
              <a:buNone/>
            </a:pPr>
            <a:r>
              <a:rPr lang="ru-RU" altLang="ru-RU" sz="1800" b="1" i="1" dirty="0" smtClean="0">
                <a:solidFill>
                  <a:srgbClr val="002060"/>
                </a:solidFill>
              </a:rPr>
              <a:t>Профессор факультета мировой экономики и мировой политики НИУ ВШЭ,  ведущий научный сотрудник ИМЭМО РАН</a:t>
            </a:r>
            <a:endParaRPr lang="en-US" altLang="ru-RU" sz="18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n-US" altLang="ru-RU" sz="2800" b="1" i="1" dirty="0" smtClean="0">
                <a:solidFill>
                  <a:srgbClr val="002060"/>
                </a:solidFill>
              </a:rPr>
              <a:t>            </a:t>
            </a:r>
          </a:p>
          <a:p>
            <a:pPr algn="just">
              <a:buFontTx/>
              <a:buNone/>
            </a:pPr>
            <a:r>
              <a:rPr lang="ru-RU" altLang="ru-RU" sz="2800" b="1" i="1" dirty="0" smtClean="0">
                <a:solidFill>
                  <a:schemeClr val="accent2"/>
                </a:solidFill>
              </a:rPr>
              <a:t>                 </a:t>
            </a:r>
            <a:r>
              <a:rPr lang="en-US" altLang="ru-RU" sz="2800" b="1" i="1" dirty="0" smtClean="0">
                <a:solidFill>
                  <a:schemeClr val="accent2"/>
                </a:solidFill>
              </a:rPr>
              <a:t> </a:t>
            </a:r>
            <a:r>
              <a:rPr lang="en-US" altLang="ru-RU" b="1" i="1" dirty="0" smtClean="0">
                <a:solidFill>
                  <a:srgbClr val="002060"/>
                </a:solidFill>
              </a:rPr>
              <a:t>Prof.  Alexey  Portanskiy</a:t>
            </a:r>
            <a:endParaRPr lang="ru-RU" altLang="ru-RU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ru-RU" altLang="ru-RU" sz="2000" b="1" i="1" dirty="0" smtClean="0">
                <a:solidFill>
                  <a:srgbClr val="002060"/>
                </a:solidFill>
              </a:rPr>
              <a:t>     </a:t>
            </a:r>
            <a:r>
              <a:rPr lang="en-US" altLang="ru-RU" sz="2000" b="1" i="1" dirty="0" smtClean="0">
                <a:solidFill>
                  <a:srgbClr val="002060"/>
                </a:solidFill>
              </a:rPr>
              <a:t>Higher School of Economics (University) Moscow,  IMEMO RAS</a:t>
            </a:r>
            <a:r>
              <a:rPr lang="ru-RU" altLang="ru-RU" sz="2000" b="1" i="1" dirty="0" smtClean="0">
                <a:solidFill>
                  <a:srgbClr val="002060"/>
                </a:solidFill>
              </a:rPr>
              <a:t> </a:t>
            </a:r>
            <a:endParaRPr lang="en-US" altLang="ru-RU" sz="20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endParaRPr lang="ru-RU" altLang="ru-RU" sz="28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n-US" altLang="ru-RU" sz="2000" b="1" i="1" dirty="0" smtClean="0">
                <a:solidFill>
                  <a:srgbClr val="002060"/>
                </a:solidFill>
              </a:rPr>
              <a:t>                          </a:t>
            </a:r>
            <a:r>
              <a:rPr lang="ru-RU" altLang="ru-RU" sz="2000" b="1" i="1" dirty="0" smtClean="0">
                <a:solidFill>
                  <a:srgbClr val="002060"/>
                </a:solidFill>
              </a:rPr>
              <a:t>    </a:t>
            </a:r>
            <a:r>
              <a:rPr lang="en-US" altLang="ru-RU" sz="2000" b="1" i="1" dirty="0" smtClean="0">
                <a:solidFill>
                  <a:srgbClr val="002060"/>
                </a:solidFill>
              </a:rPr>
              <a:t> portanskiy@gmal.com</a:t>
            </a:r>
            <a:endParaRPr lang="ru-RU" altLang="ru-RU" sz="20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n-US" altLang="ru-RU" sz="2000" b="1" i="1" dirty="0" smtClean="0">
                <a:solidFill>
                  <a:srgbClr val="002060"/>
                </a:solidFill>
              </a:rPr>
              <a:t>                              </a:t>
            </a:r>
            <a:endParaRPr lang="ru-RU" altLang="ru-RU" sz="2000" b="1" i="1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84426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 воздействии слова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Слово обладает огромной силой</a:t>
            </a:r>
          </a:p>
          <a:p>
            <a:pPr marL="11430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Речь Папы </a:t>
            </a:r>
            <a:r>
              <a:rPr lang="ru-RU" sz="1800" b="1" dirty="0">
                <a:solidFill>
                  <a:srgbClr val="002060"/>
                </a:solidFill>
              </a:rPr>
              <a:t>У</a:t>
            </a:r>
            <a:r>
              <a:rPr lang="ru-RU" sz="1800" b="1" dirty="0" smtClean="0">
                <a:solidFill>
                  <a:srgbClr val="002060"/>
                </a:solidFill>
              </a:rPr>
              <a:t>рбана в 1095г. /</a:t>
            </a:r>
            <a:r>
              <a:rPr lang="ru-RU" sz="1800" b="1" dirty="0" err="1" smtClean="0">
                <a:solidFill>
                  <a:srgbClr val="002060"/>
                </a:solidFill>
              </a:rPr>
              <a:t>Клермон</a:t>
            </a:r>
            <a:r>
              <a:rPr lang="ru-RU" sz="1800" b="1" dirty="0" smtClean="0">
                <a:solidFill>
                  <a:srgbClr val="002060"/>
                </a:solidFill>
              </a:rPr>
              <a:t>/ </a:t>
            </a:r>
            <a:r>
              <a:rPr lang="ru-RU" sz="1800" b="1" dirty="0">
                <a:solidFill>
                  <a:srgbClr val="002060"/>
                </a:solidFill>
              </a:rPr>
              <a:t>признается одной из самых ярких и эффективных в истории человечества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Первый крестовый поход </a:t>
            </a:r>
            <a:r>
              <a:rPr lang="en-US" sz="1600" b="1" dirty="0" smtClean="0">
                <a:solidFill>
                  <a:srgbClr val="002060"/>
                </a:solidFill>
              </a:rPr>
              <a:t>- </a:t>
            </a:r>
            <a:r>
              <a:rPr lang="ru-RU" sz="1600" b="1" dirty="0" smtClean="0">
                <a:solidFill>
                  <a:srgbClr val="002060"/>
                </a:solidFill>
              </a:rPr>
              <a:t>в </a:t>
            </a:r>
            <a:r>
              <a:rPr lang="ru-RU" sz="1600" b="1" dirty="0">
                <a:solidFill>
                  <a:srgbClr val="002060"/>
                </a:solidFill>
              </a:rPr>
              <a:t>1095 г. решением римского папы Урбана II по просьбе византийского императора Алексея I с целью помощи восточным христианам в защите Анатолии от наступления </a:t>
            </a:r>
            <a:r>
              <a:rPr lang="ru-RU" sz="1600" b="1" dirty="0" smtClean="0">
                <a:solidFill>
                  <a:srgbClr val="002060"/>
                </a:solidFill>
              </a:rPr>
              <a:t>сельджуков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Выступление проходило за городом, в поле, где для этого был построен специальный помост. Разумеется, микрофонов тогда не было, поэтому слова Урбана II передавали из уст в уста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(</a:t>
            </a:r>
            <a:r>
              <a:rPr lang="ru-RU" sz="1600" dirty="0" smtClean="0">
                <a:solidFill>
                  <a:srgbClr val="002060"/>
                </a:solidFill>
              </a:rPr>
              <a:t>Пример с </a:t>
            </a:r>
            <a:r>
              <a:rPr lang="ru-RU" sz="1600" dirty="0" smtClean="0">
                <a:solidFill>
                  <a:srgbClr val="002060"/>
                </a:solidFill>
              </a:rPr>
              <a:t>В. Гиляровским</a:t>
            </a:r>
            <a:r>
              <a:rPr lang="ru-RU" sz="1600" b="1" dirty="0" smtClean="0">
                <a:solidFill>
                  <a:srgbClr val="002060"/>
                </a:solidFill>
              </a:rPr>
              <a:t>)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405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114300" indent="0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      Грамотная  речь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329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Грамотная речь и письмо как основа  коммуникации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</a:rPr>
              <a:t>Владение родным языком, общая грамотность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Ошибки в устном и письменном русском языке (письменный язык студентов);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Неверное/неадекватное/излишнее употребление иностранных слов и выражений;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Слова и фразы в контексте разных культур, важность владения иностранными языками;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Некоторые 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нюансы 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русского </a:t>
            </a:r>
            <a:r>
              <a:rPr lang="ru-RU" sz="1800" b="1" dirty="0" smtClean="0">
                <a:solidFill>
                  <a:srgbClr val="002060"/>
                </a:solidFill>
              </a:rPr>
              <a:t>языка, ложь и вранье в русской и западной картине мира;</a:t>
            </a:r>
            <a:endParaRPr lang="ru-RU" sz="1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48801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Так иногда пишут студенты…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… не смотря…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… от части…  </a:t>
            </a: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…на  ряду с количественным ростом…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…конструкция на подобие Четвертого рейха</a:t>
            </a: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…</a:t>
            </a:r>
            <a:r>
              <a:rPr lang="ru-RU" sz="1800" b="1" dirty="0">
                <a:solidFill>
                  <a:srgbClr val="002060"/>
                </a:solidFill>
              </a:rPr>
              <a:t>торговля играет далеко не последнее место…</a:t>
            </a: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…в одном из пунктов стратегии БРИКС постановлено…  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…объем товарооборота во все остальные страны…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… страны  партнеры…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… первый заместитель экономического развития ЕАЭС  </a:t>
            </a:r>
            <a:r>
              <a:rPr lang="ru-RU" sz="1800" b="1" dirty="0" smtClean="0">
                <a:solidFill>
                  <a:srgbClr val="002060"/>
                </a:solidFill>
              </a:rPr>
              <a:t>Лихачев 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… </a:t>
            </a:r>
            <a:r>
              <a:rPr lang="ru-RU" sz="1800" b="1" dirty="0">
                <a:solidFill>
                  <a:srgbClr val="002060"/>
                </a:solidFill>
              </a:rPr>
              <a:t>в течении существования группировки…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…целью исследования является выяснить…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…а рас измеряется не открытость торговли…</a:t>
            </a: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05801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Все  ли эти словосочетания корректны?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Пушечная </a:t>
            </a:r>
            <a:r>
              <a:rPr lang="ru-RU" b="1" dirty="0">
                <a:solidFill>
                  <a:srgbClr val="002060"/>
                </a:solidFill>
              </a:rPr>
              <a:t>канонада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Оценка </a:t>
            </a:r>
            <a:r>
              <a:rPr lang="ru-RU" b="1" dirty="0" err="1" smtClean="0">
                <a:solidFill>
                  <a:srgbClr val="002060"/>
                </a:solidFill>
              </a:rPr>
              <a:t>эстимейта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Развитие </a:t>
            </a:r>
            <a:r>
              <a:rPr lang="ru-RU" b="1" dirty="0" err="1">
                <a:solidFill>
                  <a:srgbClr val="002060"/>
                </a:solidFill>
              </a:rPr>
              <a:t>девелопмента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Парадное </a:t>
            </a:r>
            <a:r>
              <a:rPr lang="ru-RU" b="1" dirty="0">
                <a:solidFill>
                  <a:srgbClr val="002060"/>
                </a:solidFill>
              </a:rPr>
              <a:t>дефиле военных оркестров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319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Эти Фразы могут погубить вашу репутацию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>Пушечная канонада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Оценка </a:t>
            </a:r>
            <a:r>
              <a:rPr lang="ru-RU" sz="1600" b="1" dirty="0" err="1">
                <a:solidFill>
                  <a:srgbClr val="002060"/>
                </a:solidFill>
              </a:rPr>
              <a:t>эстимейта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Развитие </a:t>
            </a:r>
            <a:r>
              <a:rPr lang="ru-RU" sz="1600" b="1" dirty="0" err="1">
                <a:solidFill>
                  <a:srgbClr val="002060"/>
                </a:solidFill>
              </a:rPr>
              <a:t>девелопмента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Парадное дефиле военных оркестров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Сервисные </a:t>
            </a:r>
            <a:r>
              <a:rPr lang="ru-RU" sz="1600" b="1" dirty="0">
                <a:solidFill>
                  <a:srgbClr val="002060"/>
                </a:solidFill>
              </a:rPr>
              <a:t>услуги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Саммит на высшем </a:t>
            </a:r>
            <a:r>
              <a:rPr lang="ru-RU" sz="1600" b="1" dirty="0" smtClean="0">
                <a:solidFill>
                  <a:srgbClr val="002060"/>
                </a:solidFill>
              </a:rPr>
              <a:t>уровне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Представление презентации (</a:t>
            </a:r>
            <a:r>
              <a:rPr lang="ru-RU" sz="1600" dirty="0" smtClean="0">
                <a:solidFill>
                  <a:srgbClr val="002060"/>
                </a:solidFill>
              </a:rPr>
              <a:t>одна из </a:t>
            </a:r>
            <a:r>
              <a:rPr lang="en-US" sz="1600" dirty="0" smtClean="0">
                <a:solidFill>
                  <a:srgbClr val="002060"/>
                </a:solidFill>
              </a:rPr>
              <a:t>FM</a:t>
            </a:r>
            <a:r>
              <a:rPr lang="ru-RU" sz="1600" dirty="0" smtClean="0">
                <a:solidFill>
                  <a:srgbClr val="002060"/>
                </a:solidFill>
              </a:rPr>
              <a:t>радиостанций</a:t>
            </a:r>
            <a:r>
              <a:rPr lang="en-US" sz="1600" b="1" dirty="0" smtClean="0">
                <a:solidFill>
                  <a:srgbClr val="002060"/>
                </a:solidFill>
              </a:rPr>
              <a:t>)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На </a:t>
            </a:r>
            <a:r>
              <a:rPr lang="ru-RU" sz="1600" b="1" dirty="0">
                <a:solidFill>
                  <a:srgbClr val="002060"/>
                </a:solidFill>
              </a:rPr>
              <a:t>вершине топа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Высшие </a:t>
            </a:r>
            <a:r>
              <a:rPr lang="ru-RU" sz="1600" b="1" dirty="0" smtClean="0">
                <a:solidFill>
                  <a:srgbClr val="002060"/>
                </a:solidFill>
              </a:rPr>
              <a:t>топ-менеджеры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Последний </a:t>
            </a:r>
            <a:r>
              <a:rPr lang="ru-RU" sz="1600" b="1" dirty="0" err="1">
                <a:solidFill>
                  <a:srgbClr val="002060"/>
                </a:solidFill>
              </a:rPr>
              <a:t>дэдлайн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en-US" sz="1600" b="1" dirty="0">
                <a:solidFill>
                  <a:srgbClr val="002060"/>
                </a:solidFill>
              </a:rPr>
              <a:t>VIP</a:t>
            </a:r>
            <a:r>
              <a:rPr lang="ru-RU" sz="1600" b="1" dirty="0">
                <a:solidFill>
                  <a:srgbClr val="002060"/>
                </a:solidFill>
              </a:rPr>
              <a:t>-персона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Туристические </a:t>
            </a:r>
            <a:r>
              <a:rPr lang="ru-RU" sz="1600" b="1" dirty="0">
                <a:solidFill>
                  <a:srgbClr val="002060"/>
                </a:solidFill>
              </a:rPr>
              <a:t>туры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Редчайшие раритеты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Содержание </a:t>
            </a:r>
            <a:r>
              <a:rPr lang="ru-RU" sz="1600" b="1" dirty="0" smtClean="0">
                <a:solidFill>
                  <a:srgbClr val="002060"/>
                </a:solidFill>
              </a:rPr>
              <a:t>контента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Единый консенсус ЦБ и Минфина (</a:t>
            </a:r>
            <a:r>
              <a:rPr lang="ru-RU" sz="1600" dirty="0">
                <a:solidFill>
                  <a:srgbClr val="002060"/>
                </a:solidFill>
              </a:rPr>
              <a:t>Коммерсант</a:t>
            </a:r>
            <a:r>
              <a:rPr lang="en-US" sz="1600" dirty="0">
                <a:solidFill>
                  <a:srgbClr val="002060"/>
                </a:solidFill>
              </a:rPr>
              <a:t>FM</a:t>
            </a:r>
            <a:r>
              <a:rPr lang="ru-RU" sz="1600" dirty="0">
                <a:solidFill>
                  <a:srgbClr val="002060"/>
                </a:solidFill>
              </a:rPr>
              <a:t>, 07.04.16</a:t>
            </a:r>
            <a:r>
              <a:rPr lang="ru-RU" sz="1600" b="1" dirty="0">
                <a:solidFill>
                  <a:srgbClr val="002060"/>
                </a:solidFill>
              </a:rPr>
              <a:t>)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121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Спасти дательный падеж,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деепричастный оборот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и пр.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1</a:t>
            </a:r>
            <a:r>
              <a:rPr lang="ru-RU" sz="1800" b="1" u="sng" dirty="0" smtClean="0">
                <a:solidFill>
                  <a:srgbClr val="002060"/>
                </a:solidFill>
              </a:rPr>
              <a:t>) </a:t>
            </a:r>
            <a:r>
              <a:rPr lang="ru-RU" sz="1800" b="1" i="1" u="sng" dirty="0" smtClean="0">
                <a:solidFill>
                  <a:srgbClr val="002060"/>
                </a:solidFill>
              </a:rPr>
              <a:t>Дательный падеж</a:t>
            </a:r>
            <a:r>
              <a:rPr lang="ru-RU" sz="1800" b="1" i="1" dirty="0" smtClean="0">
                <a:solidFill>
                  <a:srgbClr val="002060"/>
                </a:solidFill>
              </a:rPr>
              <a:t>. </a:t>
            </a:r>
            <a:endParaRPr lang="en-US" sz="18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    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- </a:t>
            </a:r>
            <a:r>
              <a:rPr lang="ru-RU" sz="1800" b="1" dirty="0" smtClean="0">
                <a:solidFill>
                  <a:srgbClr val="002060"/>
                </a:solidFill>
              </a:rPr>
              <a:t>Ведущий </a:t>
            </a:r>
            <a:r>
              <a:rPr lang="ru-RU" sz="1800" b="1" dirty="0">
                <a:solidFill>
                  <a:srgbClr val="002060"/>
                </a:solidFill>
              </a:rPr>
              <a:t>очень уважаемой радиостанции в 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 эфире </a:t>
            </a:r>
            <a:r>
              <a:rPr lang="ru-RU" sz="1800" b="1" dirty="0">
                <a:solidFill>
                  <a:srgbClr val="002060"/>
                </a:solidFill>
              </a:rPr>
              <a:t>произнес «…у памятника </a:t>
            </a:r>
            <a:r>
              <a:rPr lang="ru-RU" sz="1800" b="1" dirty="0" err="1">
                <a:solidFill>
                  <a:srgbClr val="002060"/>
                </a:solidFill>
              </a:rPr>
              <a:t>ТимирязевА</a:t>
            </a:r>
            <a:r>
              <a:rPr lang="ru-RU" sz="1800" b="1" dirty="0">
                <a:solidFill>
                  <a:srgbClr val="002060"/>
                </a:solidFill>
              </a:rPr>
              <a:t>».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</a:t>
            </a:r>
            <a:r>
              <a:rPr lang="en-US" sz="1800" b="1" dirty="0" smtClean="0">
                <a:solidFill>
                  <a:srgbClr val="002060"/>
                </a:solidFill>
              </a:rPr>
              <a:t>- </a:t>
            </a:r>
            <a:r>
              <a:rPr lang="ru-RU" sz="1800" b="1" dirty="0" smtClean="0">
                <a:solidFill>
                  <a:srgbClr val="002060"/>
                </a:solidFill>
              </a:rPr>
              <a:t>Предлоги «согласно»,  «благодаря»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 2) </a:t>
            </a:r>
            <a:r>
              <a:rPr lang="ru-RU" sz="1800" b="1" i="1" u="sng" dirty="0" smtClean="0">
                <a:solidFill>
                  <a:srgbClr val="002060"/>
                </a:solidFill>
              </a:rPr>
              <a:t>Деепричастный оборот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«Догоняя трамвай, у меня слетела шляпа»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36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Частицы, числительные и др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3</a:t>
            </a:r>
            <a:r>
              <a:rPr lang="ru-RU" sz="1800" b="1" dirty="0">
                <a:solidFill>
                  <a:srgbClr val="002060"/>
                </a:solidFill>
              </a:rPr>
              <a:t>)</a:t>
            </a:r>
            <a:r>
              <a:rPr lang="ru-RU" sz="1800" b="1" u="sng" dirty="0">
                <a:solidFill>
                  <a:srgbClr val="002060"/>
                </a:solidFill>
              </a:rPr>
              <a:t> </a:t>
            </a:r>
            <a:r>
              <a:rPr lang="ru-RU" sz="1800" b="1" i="1" u="sng" dirty="0">
                <a:solidFill>
                  <a:srgbClr val="002060"/>
                </a:solidFill>
              </a:rPr>
              <a:t>Частицы</a:t>
            </a:r>
            <a:r>
              <a:rPr lang="ru-RU" sz="1800" b="1" dirty="0">
                <a:solidFill>
                  <a:srgbClr val="002060"/>
                </a:solidFill>
              </a:rPr>
              <a:t>:  </a:t>
            </a:r>
            <a:r>
              <a:rPr lang="en-US" sz="1800" b="1" dirty="0">
                <a:solidFill>
                  <a:srgbClr val="002060"/>
                </a:solidFill>
              </a:rPr>
              <a:t>-</a:t>
            </a:r>
            <a:r>
              <a:rPr lang="ru-RU" sz="1800" b="1" i="1" dirty="0">
                <a:solidFill>
                  <a:srgbClr val="002060"/>
                </a:solidFill>
              </a:rPr>
              <a:t>то, </a:t>
            </a:r>
            <a:r>
              <a:rPr lang="en-US" sz="1800" b="1" i="1" dirty="0">
                <a:solidFill>
                  <a:srgbClr val="002060"/>
                </a:solidFill>
              </a:rPr>
              <a:t>-</a:t>
            </a:r>
            <a:r>
              <a:rPr lang="ru-RU" sz="1800" b="1" i="1" dirty="0">
                <a:solidFill>
                  <a:srgbClr val="002060"/>
                </a:solidFill>
              </a:rPr>
              <a:t>либо, </a:t>
            </a:r>
            <a:r>
              <a:rPr lang="en-US" sz="1800" b="1" i="1" dirty="0">
                <a:solidFill>
                  <a:srgbClr val="002060"/>
                </a:solidFill>
              </a:rPr>
              <a:t>-</a:t>
            </a:r>
            <a:r>
              <a:rPr lang="ru-RU" sz="1800" b="1" i="1" dirty="0" err="1">
                <a:solidFill>
                  <a:srgbClr val="002060"/>
                </a:solidFill>
              </a:rPr>
              <a:t>нибудь</a:t>
            </a:r>
            <a:r>
              <a:rPr lang="ru-RU" sz="1800" b="1" i="1" dirty="0">
                <a:solidFill>
                  <a:srgbClr val="002060"/>
                </a:solidFill>
              </a:rPr>
              <a:t>, </a:t>
            </a:r>
            <a:r>
              <a:rPr lang="en-US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>
                <a:solidFill>
                  <a:srgbClr val="002060"/>
                </a:solidFill>
              </a:rPr>
              <a:t>кое</a:t>
            </a:r>
            <a:r>
              <a:rPr lang="en-US" sz="1800" b="1" i="1" dirty="0">
                <a:solidFill>
                  <a:srgbClr val="002060"/>
                </a:solidFill>
              </a:rPr>
              <a:t>-</a:t>
            </a:r>
            <a:r>
              <a:rPr lang="ru-RU" sz="1800" b="1" i="1" dirty="0">
                <a:solidFill>
                  <a:srgbClr val="002060"/>
                </a:solidFill>
              </a:rPr>
              <a:t>,</a:t>
            </a:r>
            <a:r>
              <a:rPr lang="en-US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en-US" sz="1800" b="1" i="1" dirty="0">
                <a:solidFill>
                  <a:srgbClr val="002060"/>
                </a:solidFill>
              </a:rPr>
              <a:t>-</a:t>
            </a:r>
            <a:r>
              <a:rPr lang="ru-RU" sz="1800" b="1" i="1" dirty="0">
                <a:solidFill>
                  <a:srgbClr val="002060"/>
                </a:solidFill>
              </a:rPr>
              <a:t>ка, </a:t>
            </a:r>
            <a:r>
              <a:rPr lang="en-US" sz="1800" b="1" i="1" dirty="0">
                <a:solidFill>
                  <a:srgbClr val="002060"/>
                </a:solidFill>
              </a:rPr>
              <a:t>-</a:t>
            </a:r>
            <a:r>
              <a:rPr lang="ru-RU" sz="1800" b="1" i="1" dirty="0">
                <a:solidFill>
                  <a:srgbClr val="002060"/>
                </a:solidFill>
              </a:rPr>
              <a:t>таки</a:t>
            </a:r>
          </a:p>
          <a:p>
            <a:pPr marL="114300" indent="0">
              <a:buNone/>
            </a:pPr>
            <a:r>
              <a:rPr lang="ru-RU" sz="1800" i="1" dirty="0" smtClean="0">
                <a:solidFill>
                  <a:srgbClr val="002060"/>
                </a:solidFill>
              </a:rPr>
              <a:t>    (</a:t>
            </a:r>
            <a:r>
              <a:rPr lang="ru-RU" sz="1500" dirty="0">
                <a:solidFill>
                  <a:srgbClr val="002060"/>
                </a:solidFill>
              </a:rPr>
              <a:t>Частица ТАКИ пишется через дефис только после наречий (ПРЯМО-ТАКИ), глаголов (ПРИШЕЛ-ТАКИ) и других частиц (НЕУЖЕЛИ-ТАКИ), а в остальных случаях пишется отдельно (ОН ТАКИ УСПЕЛ ВОЙТИ В ВАГОН</a:t>
            </a:r>
            <a:r>
              <a:rPr lang="ru-RU" sz="1800" dirty="0">
                <a:solidFill>
                  <a:srgbClr val="002060"/>
                </a:solidFill>
              </a:rPr>
              <a:t>).</a:t>
            </a:r>
          </a:p>
          <a:p>
            <a:pPr marL="114300" indent="0">
              <a:buNone/>
            </a:pPr>
            <a:endParaRPr lang="ru-RU" sz="1800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4</a:t>
            </a:r>
            <a:r>
              <a:rPr lang="ru-RU" sz="1800" b="1" dirty="0">
                <a:solidFill>
                  <a:srgbClr val="002060"/>
                </a:solidFill>
              </a:rPr>
              <a:t>) </a:t>
            </a:r>
            <a:r>
              <a:rPr lang="ru-RU" sz="1800" b="1" i="1" u="sng" dirty="0" smtClean="0">
                <a:solidFill>
                  <a:srgbClr val="002060"/>
                </a:solidFill>
              </a:rPr>
              <a:t>Числительные</a:t>
            </a:r>
            <a:r>
              <a:rPr lang="ru-RU" sz="1800" b="1" dirty="0" smtClean="0">
                <a:solidFill>
                  <a:srgbClr val="002060"/>
                </a:solidFill>
              </a:rPr>
              <a:t>  после 2000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5) </a:t>
            </a:r>
            <a:r>
              <a:rPr lang="ru-RU" sz="1800" b="1" i="1" u="sng" dirty="0" smtClean="0">
                <a:solidFill>
                  <a:srgbClr val="002060"/>
                </a:solidFill>
              </a:rPr>
              <a:t>Некоторые выражения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- </a:t>
            </a:r>
            <a:r>
              <a:rPr lang="ru-RU" sz="1800" b="1" dirty="0">
                <a:solidFill>
                  <a:srgbClr val="002060"/>
                </a:solidFill>
              </a:rPr>
              <a:t>«Большая разница» или «Две большие разницы</a:t>
            </a:r>
            <a:r>
              <a:rPr lang="ru-RU" sz="1800" b="1" dirty="0" smtClean="0">
                <a:solidFill>
                  <a:srgbClr val="002060"/>
                </a:solidFill>
              </a:rPr>
              <a:t>»;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- «Ситуация происходит»   или  «Ситуация имеет место»?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80097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Русский язык, который нам достался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>Русский — язык с уникальным алфавитом, жестким произношением и </a:t>
            </a:r>
            <a:r>
              <a:rPr lang="ru-RU" sz="1600" b="1" dirty="0" smtClean="0">
                <a:solidFill>
                  <a:srgbClr val="002060"/>
                </a:solidFill>
              </a:rPr>
              <a:t>один </a:t>
            </a:r>
            <a:r>
              <a:rPr lang="ru-RU" sz="1600" b="1" dirty="0">
                <a:solidFill>
                  <a:srgbClr val="002060"/>
                </a:solidFill>
              </a:rPr>
              <a:t>из сложнейших для изучения. Но мы не </a:t>
            </a:r>
            <a:r>
              <a:rPr lang="ru-RU" sz="1600" b="1" dirty="0" smtClean="0">
                <a:solidFill>
                  <a:srgbClr val="002060"/>
                </a:solidFill>
              </a:rPr>
              <a:t>думаем </a:t>
            </a:r>
            <a:r>
              <a:rPr lang="ru-RU" sz="1600" b="1" dirty="0">
                <a:solidFill>
                  <a:srgbClr val="002060"/>
                </a:solidFill>
              </a:rPr>
              <a:t>об </a:t>
            </a:r>
            <a:r>
              <a:rPr lang="ru-RU" sz="1600" b="1" dirty="0" smtClean="0">
                <a:solidFill>
                  <a:srgbClr val="002060"/>
                </a:solidFill>
              </a:rPr>
              <a:t>этом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–  </a:t>
            </a:r>
            <a:r>
              <a:rPr lang="ru-RU" sz="1600" b="1" dirty="0">
                <a:solidFill>
                  <a:srgbClr val="002060"/>
                </a:solidFill>
              </a:rPr>
              <a:t>он для нас родной.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600" b="1" dirty="0">
                <a:solidFill>
                  <a:srgbClr val="002060"/>
                </a:solidFill>
              </a:rPr>
              <a:t>Слово из 2 букв, в котором можно сделать </a:t>
            </a:r>
            <a:r>
              <a:rPr lang="ru-RU" sz="1600" b="1" dirty="0" smtClean="0">
                <a:solidFill>
                  <a:srgbClr val="002060"/>
                </a:solidFill>
              </a:rPr>
              <a:t>много</a:t>
            </a:r>
            <a:r>
              <a:rPr lang="ru-RU" sz="1600" b="1" dirty="0">
                <a:solidFill>
                  <a:srgbClr val="002060"/>
                </a:solidFill>
              </a:rPr>
              <a:t> ошибок, — </a:t>
            </a:r>
            <a:r>
              <a:rPr lang="ru-RU" sz="1600" b="1" i="1" dirty="0">
                <a:solidFill>
                  <a:srgbClr val="002060"/>
                </a:solidFill>
              </a:rPr>
              <a:t>щи</a:t>
            </a:r>
            <a:r>
              <a:rPr lang="ru-RU" sz="1600" b="1" dirty="0">
                <a:solidFill>
                  <a:srgbClr val="002060"/>
                </a:solidFill>
              </a:rPr>
              <a:t>. </a:t>
            </a:r>
            <a:r>
              <a:rPr lang="ru-RU" sz="1600" b="1" dirty="0" smtClean="0">
                <a:solidFill>
                  <a:srgbClr val="002060"/>
                </a:solidFill>
              </a:rPr>
              <a:t>Екатерина </a:t>
            </a:r>
            <a:r>
              <a:rPr lang="ru-RU" sz="1600" b="1" dirty="0">
                <a:solidFill>
                  <a:srgbClr val="002060"/>
                </a:solidFill>
              </a:rPr>
              <a:t>Великая, еще будучи немецкой принцессой Софи, написала простое русское слово </a:t>
            </a:r>
            <a:r>
              <a:rPr lang="ru-RU" sz="1600" b="1" i="1" dirty="0">
                <a:solidFill>
                  <a:srgbClr val="002060"/>
                </a:solidFill>
              </a:rPr>
              <a:t>щи</a:t>
            </a:r>
            <a:r>
              <a:rPr lang="ru-RU" sz="1600" b="1" dirty="0">
                <a:solidFill>
                  <a:srgbClr val="002060"/>
                </a:solidFill>
              </a:rPr>
              <a:t> вот так: </a:t>
            </a:r>
            <a:r>
              <a:rPr lang="ru-RU" sz="1900" b="1" dirty="0">
                <a:solidFill>
                  <a:srgbClr val="002060"/>
                </a:solidFill>
              </a:rPr>
              <a:t>«</a:t>
            </a:r>
            <a:r>
              <a:rPr lang="ru-RU" sz="1900" b="1" dirty="0" err="1">
                <a:solidFill>
                  <a:srgbClr val="002060"/>
                </a:solidFill>
              </a:rPr>
              <a:t>schtschi</a:t>
            </a:r>
            <a:r>
              <a:rPr lang="ru-RU" sz="1900" b="1" dirty="0" smtClean="0">
                <a:solidFill>
                  <a:srgbClr val="002060"/>
                </a:solidFill>
              </a:rPr>
              <a:t>»</a:t>
            </a:r>
          </a:p>
          <a:p>
            <a:pPr lvl="0"/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Только в русском языке можно составить предложение из трех гласных: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«Э, а  я?»</a:t>
            </a:r>
          </a:p>
          <a:p>
            <a:pPr lvl="0"/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sz="1600" b="1" dirty="0">
                <a:solidFill>
                  <a:srgbClr val="002060"/>
                </a:solidFill>
              </a:rPr>
              <a:t>Буква </a:t>
            </a:r>
            <a:r>
              <a:rPr lang="ru-RU" sz="1600" b="1" dirty="0" smtClean="0">
                <a:solidFill>
                  <a:srgbClr val="002060"/>
                </a:solidFill>
              </a:rPr>
              <a:t>«</a:t>
            </a:r>
            <a:r>
              <a:rPr lang="ru-RU" sz="1600" b="1" i="1" dirty="0" smtClean="0">
                <a:solidFill>
                  <a:srgbClr val="002060"/>
                </a:solidFill>
              </a:rPr>
              <a:t>е»</a:t>
            </a:r>
            <a:r>
              <a:rPr lang="ru-RU" sz="1600" b="1" dirty="0">
                <a:solidFill>
                  <a:srgbClr val="002060"/>
                </a:solidFill>
              </a:rPr>
              <a:t> может представлять два разных звука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lvl="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Некоторые </a:t>
            </a:r>
            <a:r>
              <a:rPr lang="ru-RU" sz="1600" b="1" dirty="0">
                <a:solidFill>
                  <a:srgbClr val="002060"/>
                </a:solidFill>
              </a:rPr>
              <a:t>буквы в </a:t>
            </a:r>
            <a:r>
              <a:rPr lang="ru-RU" sz="1600" b="1" dirty="0" smtClean="0">
                <a:solidFill>
                  <a:srgbClr val="002060"/>
                </a:solidFill>
              </a:rPr>
              <a:t>русском алфавите такие</a:t>
            </a:r>
            <a:r>
              <a:rPr lang="ru-RU" sz="1600" b="1" dirty="0">
                <a:solidFill>
                  <a:srgbClr val="002060"/>
                </a:solidFill>
              </a:rPr>
              <a:t> же, как в латинском, а вот другие выглядят так же, но звучат совсем иначе. А еще две буквы — </a:t>
            </a:r>
            <a:r>
              <a:rPr lang="ru-RU" sz="1600" b="1" i="1" dirty="0">
                <a:solidFill>
                  <a:srgbClr val="002060"/>
                </a:solidFill>
              </a:rPr>
              <a:t>ъ</a:t>
            </a:r>
            <a:r>
              <a:rPr lang="ru-RU" sz="1600" b="1" dirty="0">
                <a:solidFill>
                  <a:srgbClr val="002060"/>
                </a:solidFill>
              </a:rPr>
              <a:t> и </a:t>
            </a:r>
            <a:r>
              <a:rPr lang="ru-RU" sz="1600" b="1" i="1" dirty="0">
                <a:solidFill>
                  <a:srgbClr val="002060"/>
                </a:solidFill>
              </a:rPr>
              <a:t>ь</a:t>
            </a:r>
            <a:r>
              <a:rPr lang="ru-RU" sz="1600" b="1" dirty="0">
                <a:solidFill>
                  <a:srgbClr val="002060"/>
                </a:solidFill>
              </a:rPr>
              <a:t> — не имеют собственных звуков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marL="114300" lvl="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lv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Удобен ли для нас современный русский язык?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14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Богатство русского языка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«За песчаной косой лопоухий косой пал под острой косой </a:t>
            </a:r>
            <a:r>
              <a:rPr lang="ru-RU" b="1" dirty="0" err="1" smtClean="0">
                <a:solidFill>
                  <a:srgbClr val="002060"/>
                </a:solidFill>
              </a:rPr>
              <a:t>косой</a:t>
            </a:r>
            <a:r>
              <a:rPr lang="ru-RU" b="1" dirty="0" smtClean="0">
                <a:solidFill>
                  <a:srgbClr val="002060"/>
                </a:solidFill>
              </a:rPr>
              <a:t>  бабы  с  косой»</a:t>
            </a:r>
          </a:p>
          <a:p>
            <a:pPr marL="11430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«Он вчера…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39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9323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altLang="ru-RU" sz="2800" b="1" dirty="0">
                <a:solidFill>
                  <a:srgbClr val="002060"/>
                </a:solidFill>
              </a:rPr>
              <a:t>Приветствия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5740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8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8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b="1" dirty="0">
                <a:solidFill>
                  <a:srgbClr val="002060"/>
                </a:solidFill>
              </a:rPr>
              <a:t>Неофициальное приветствие и прощание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8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b="1" dirty="0">
                <a:solidFill>
                  <a:srgbClr val="002060"/>
                </a:solidFill>
              </a:rPr>
              <a:t>Приветствия в общественных местах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8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b="1" dirty="0">
                <a:solidFill>
                  <a:srgbClr val="002060"/>
                </a:solidFill>
              </a:rPr>
              <a:t>В учреждении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8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b="1" dirty="0">
                <a:solidFill>
                  <a:srgbClr val="002060"/>
                </a:solidFill>
              </a:rPr>
              <a:t>С прислугой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8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b="1" dirty="0">
                <a:solidFill>
                  <a:srgbClr val="002060"/>
                </a:solidFill>
              </a:rPr>
              <a:t>Как отвечать на вопрос «Как поживаете?»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8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b="1" dirty="0">
                <a:solidFill>
                  <a:srgbClr val="002060"/>
                </a:solidFill>
              </a:rPr>
              <a:t>Как уходить из гостей</a:t>
            </a:r>
          </a:p>
        </p:txBody>
      </p:sp>
    </p:spTree>
    <p:extLst>
      <p:ext uri="{BB962C8B-B14F-4D97-AF65-F5344CB8AC3E}">
        <p14:creationId xmlns:p14="http://schemas.microsoft.com/office/powerpoint/2010/main" val="1704471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Реформы Образования Ленина и Луначарского </a:t>
            </a:r>
            <a:r>
              <a:rPr lang="ru-RU" sz="2800" b="1" dirty="0" smtClean="0">
                <a:solidFill>
                  <a:srgbClr val="002060"/>
                </a:solidFill>
              </a:rPr>
              <a:t> 1918 года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Современный </a:t>
            </a:r>
            <a:r>
              <a:rPr lang="ru-RU" sz="1800" b="1" dirty="0">
                <a:solidFill>
                  <a:srgbClr val="002060"/>
                </a:solidFill>
              </a:rPr>
              <a:t>33-х буквенный Алфавит появился в результате </a:t>
            </a:r>
            <a:r>
              <a:rPr lang="ru-RU" sz="1800" b="1" dirty="0" smtClean="0">
                <a:solidFill>
                  <a:srgbClr val="002060"/>
                </a:solidFill>
              </a:rPr>
              <a:t>«реформы Луначарского» 1918 г. </a:t>
            </a:r>
            <a:r>
              <a:rPr lang="ru-RU" sz="1800" b="1" dirty="0">
                <a:solidFill>
                  <a:srgbClr val="002060"/>
                </a:solidFill>
              </a:rPr>
              <a:t>В правила </a:t>
            </a:r>
            <a:r>
              <a:rPr lang="ru-RU" sz="1800" b="1" dirty="0" smtClean="0">
                <a:solidFill>
                  <a:srgbClr val="002060"/>
                </a:solidFill>
              </a:rPr>
              <a:t>правописания был </a:t>
            </a:r>
            <a:r>
              <a:rPr lang="ru-RU" sz="1800" b="1" dirty="0">
                <a:solidFill>
                  <a:srgbClr val="002060"/>
                </a:solidFill>
              </a:rPr>
              <a:t>внесён ряд изменений и сокращено количество букв.</a:t>
            </a:r>
            <a:br>
              <a:rPr lang="ru-RU" sz="1800" b="1" dirty="0">
                <a:solidFill>
                  <a:srgbClr val="002060"/>
                </a:solidFill>
              </a:rPr>
            </a:b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«Реформы Луначарского» 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нанесли серьезный </a:t>
            </a:r>
            <a:r>
              <a:rPr lang="ru-RU" sz="1800" b="1" dirty="0">
                <a:solidFill>
                  <a:srgbClr val="002060"/>
                </a:solidFill>
              </a:rPr>
              <a:t>вред русскому языку. </a:t>
            </a:r>
            <a:r>
              <a:rPr lang="ru-RU" sz="1800" b="1" dirty="0" smtClean="0">
                <a:solidFill>
                  <a:srgbClr val="002060"/>
                </a:solidFill>
              </a:rPr>
              <a:t>Язык, как считают многие филологи, утратил образность.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780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Реформы Образования Ленина и Луначарского  1918 года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В </a:t>
            </a:r>
            <a:r>
              <a:rPr lang="ru-RU" sz="1800" b="1" i="1" u="sng" dirty="0">
                <a:solidFill>
                  <a:srgbClr val="002060"/>
                </a:solidFill>
              </a:rPr>
              <a:t>соответствии с реформой</a:t>
            </a:r>
            <a:r>
              <a:rPr lang="ru-RU" sz="1800" b="1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- из </a:t>
            </a:r>
            <a:r>
              <a:rPr lang="ru-RU" sz="1800" b="1" dirty="0">
                <a:solidFill>
                  <a:srgbClr val="002060"/>
                </a:solidFill>
              </a:rPr>
              <a:t>алфавита исключались буквы Ѣ (ять), Ѳ (фита),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І </a:t>
            </a:r>
            <a:r>
              <a:rPr lang="ru-RU" sz="1800" b="1" dirty="0">
                <a:solidFill>
                  <a:srgbClr val="002060"/>
                </a:solidFill>
              </a:rPr>
              <a:t>(«и десятеричное»); вместо них должны употребляться, соответственно, Е, Ф, </a:t>
            </a:r>
            <a:r>
              <a:rPr lang="ru-RU" sz="1800" b="1" dirty="0" smtClean="0">
                <a:solidFill>
                  <a:srgbClr val="002060"/>
                </a:solidFill>
              </a:rPr>
              <a:t>И ;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- исключался </a:t>
            </a:r>
            <a:r>
              <a:rPr lang="ru-RU" sz="1800" b="1" dirty="0">
                <a:solidFill>
                  <a:srgbClr val="002060"/>
                </a:solidFill>
              </a:rPr>
              <a:t>твёрдый знак (Ъ) на конце слов и частей сложных слов, но сохранялся в качестве разделительного знака (подъём, </a:t>
            </a:r>
            <a:r>
              <a:rPr lang="ru-RU" sz="1800" b="1" dirty="0" smtClean="0">
                <a:solidFill>
                  <a:srgbClr val="002060"/>
                </a:solidFill>
              </a:rPr>
              <a:t>адъютант, но при реализации реформы «Ъ» был изъят вообще..);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867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Реформы Образования Ленина и Луначарского  1918 года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…В соответствие с реформой:</a:t>
            </a:r>
          </a:p>
          <a:p>
            <a:pPr marL="114300" indent="0">
              <a:buNone/>
            </a:pPr>
            <a:endParaRPr lang="ru-RU" sz="1800" b="1" i="1" u="sng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изменялось </a:t>
            </a:r>
            <a:r>
              <a:rPr lang="ru-RU" sz="1800" b="1" dirty="0">
                <a:solidFill>
                  <a:srgbClr val="002060"/>
                </a:solidFill>
              </a:rPr>
              <a:t>правило написания </a:t>
            </a:r>
            <a:r>
              <a:rPr lang="ru-RU" sz="1800" b="1" dirty="0" smtClean="0">
                <a:solidFill>
                  <a:srgbClr val="002060"/>
                </a:solidFill>
              </a:rPr>
              <a:t>приставок </a:t>
            </a:r>
            <a:r>
              <a:rPr lang="ru-RU" sz="1800" b="1" dirty="0">
                <a:solidFill>
                  <a:srgbClr val="002060"/>
                </a:solidFill>
              </a:rPr>
              <a:t>на з/с: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теперь </a:t>
            </a:r>
            <a:r>
              <a:rPr lang="ru-RU" sz="1800" b="1" dirty="0">
                <a:solidFill>
                  <a:srgbClr val="002060"/>
                </a:solidFill>
              </a:rPr>
              <a:t>все они  кончались на «с» перед любой глухой согласной и на «з» перед звонкими согласными и перед гласными (разбить, разораться, 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расступиться); </a:t>
            </a: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63101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Реформаторов языка попутал бес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В русском языке до 1917 г. не было приставки «бес-» !!!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Это подтверждено изучением множества источников.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Результат замены – грубейшее и недопустимое искажение смысла слов. Некоторые филологи комментируют это с сарказмом.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Согласно «РУССКОМУ ПРАВОПИСАНИЮ» 1894 г., правило изменять в приставках (</a:t>
            </a:r>
            <a:r>
              <a:rPr lang="ru-RU" sz="1800" b="1" dirty="0" err="1" smtClean="0">
                <a:solidFill>
                  <a:srgbClr val="002060"/>
                </a:solidFill>
              </a:rPr>
              <a:t>вос</a:t>
            </a:r>
            <a:r>
              <a:rPr lang="ru-RU" sz="1800" b="1" dirty="0" smtClean="0">
                <a:solidFill>
                  <a:srgbClr val="002060"/>
                </a:solidFill>
              </a:rPr>
              <a:t>-, </a:t>
            </a:r>
            <a:r>
              <a:rPr lang="ru-RU" sz="1800" b="1" dirty="0" err="1" smtClean="0">
                <a:solidFill>
                  <a:srgbClr val="002060"/>
                </a:solidFill>
              </a:rPr>
              <a:t>ис</a:t>
            </a:r>
            <a:r>
              <a:rPr lang="ru-RU" sz="1800" b="1" dirty="0" smtClean="0">
                <a:solidFill>
                  <a:srgbClr val="002060"/>
                </a:solidFill>
              </a:rPr>
              <a:t>-, рас-,)  «з» на «с» не распространяется на приставки без-,  раз- и чрез.        Было принято писать </a:t>
            </a:r>
            <a:r>
              <a:rPr lang="ru-RU" sz="1800" b="1" dirty="0" err="1" smtClean="0">
                <a:solidFill>
                  <a:srgbClr val="002060"/>
                </a:solidFill>
              </a:rPr>
              <a:t>безконечный</a:t>
            </a:r>
            <a:r>
              <a:rPr lang="ru-RU" sz="1800" b="1" dirty="0" smtClean="0">
                <a:solidFill>
                  <a:srgbClr val="002060"/>
                </a:solidFill>
              </a:rPr>
              <a:t>, </a:t>
            </a:r>
            <a:r>
              <a:rPr lang="ru-RU" sz="1800" b="1" dirty="0" err="1" smtClean="0">
                <a:solidFill>
                  <a:srgbClr val="002060"/>
                </a:solidFill>
              </a:rPr>
              <a:t>безчисленный</a:t>
            </a:r>
            <a:r>
              <a:rPr lang="ru-RU" sz="1800" b="1" dirty="0" smtClean="0">
                <a:solidFill>
                  <a:srgbClr val="002060"/>
                </a:solidFill>
              </a:rPr>
              <a:t>, </a:t>
            </a:r>
            <a:r>
              <a:rPr lang="ru-RU" sz="1800" b="1" dirty="0" err="1" smtClean="0">
                <a:solidFill>
                  <a:srgbClr val="002060"/>
                </a:solidFill>
              </a:rPr>
              <a:t>чрезполосный</a:t>
            </a:r>
            <a:r>
              <a:rPr lang="ru-RU" sz="1800" b="1" dirty="0" smtClean="0">
                <a:solidFill>
                  <a:srgbClr val="002060"/>
                </a:solidFill>
              </a:rPr>
              <a:t>, </a:t>
            </a:r>
            <a:r>
              <a:rPr lang="ru-RU" sz="1800" b="1" dirty="0" err="1" smtClean="0">
                <a:solidFill>
                  <a:srgbClr val="002060"/>
                </a:solidFill>
              </a:rPr>
              <a:t>черезчур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Вслушаемся и вникнем в современные слова «бессердечный»,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«бессловесный», «бескорыстный», «бессовестный» и т.д.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295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Реформаторов языка попутал бес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pic>
        <p:nvPicPr>
          <p:cNvPr id="1026" name="Picture 2" descr="C:\Users\алексей\Desktop\Бес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6842"/>
            <a:ext cx="3168352" cy="454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лексей\Desktop\Бес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06842"/>
            <a:ext cx="3168352" cy="454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172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Реформаторов языка попутал бес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pic>
        <p:nvPicPr>
          <p:cNvPr id="2050" name="Picture 2" descr="C:\Users\алексей\Desktop\Бес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67" y="1720208"/>
            <a:ext cx="3082824" cy="442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лексей\Desktop\Бес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00808"/>
            <a:ext cx="3096344" cy="444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684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Реформаторов языка попутал бес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pic>
        <p:nvPicPr>
          <p:cNvPr id="3074" name="Picture 2" descr="C:\Users\алексей\Desktop\Бес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40294"/>
            <a:ext cx="3168352" cy="454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лексей\Desktop\Бес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40294"/>
            <a:ext cx="3168352" cy="454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220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Реформаторов языка попутал бес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pic>
        <p:nvPicPr>
          <p:cNvPr id="4098" name="Picture 2" descr="C:\Users\алексей\Desktop\Бес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94249"/>
            <a:ext cx="3384376" cy="485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6456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Везде   бес!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pic>
        <p:nvPicPr>
          <p:cNvPr id="5122" name="Picture 2" descr="C:\Users\алексей\Desktop\Бес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13" y="1268760"/>
            <a:ext cx="4881336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541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Последствия  утраты «</a:t>
            </a:r>
            <a:r>
              <a:rPr lang="en-US" sz="2800" b="1" dirty="0" err="1" smtClean="0">
                <a:solidFill>
                  <a:srgbClr val="002060"/>
                </a:solidFill>
              </a:rPr>
              <a:t>i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u="sng" dirty="0" smtClean="0">
                <a:solidFill>
                  <a:srgbClr val="002060"/>
                </a:solidFill>
              </a:rPr>
              <a:t>Л.Н. Толстой</a:t>
            </a:r>
          </a:p>
          <a:p>
            <a:pPr marL="11430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Война и </a:t>
            </a:r>
            <a:r>
              <a:rPr lang="ru-RU" b="1" dirty="0" err="1">
                <a:solidFill>
                  <a:srgbClr val="002060"/>
                </a:solidFill>
              </a:rPr>
              <a:t>миръ</a:t>
            </a:r>
            <a:r>
              <a:rPr lang="ru-RU" b="1" dirty="0">
                <a:solidFill>
                  <a:srgbClr val="002060"/>
                </a:solidFill>
              </a:rPr>
              <a:t>»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2060"/>
                </a:solidFill>
              </a:rPr>
              <a:t>или</a:t>
            </a:r>
          </a:p>
          <a:p>
            <a:pPr marL="114300" indent="0">
              <a:buNone/>
            </a:pPr>
            <a:r>
              <a:rPr lang="ru-RU" b="1" dirty="0">
                <a:solidFill>
                  <a:srgbClr val="002060"/>
                </a:solidFill>
              </a:rPr>
              <a:t>«Война и </a:t>
            </a:r>
            <a:r>
              <a:rPr lang="ru-RU" b="1" dirty="0" err="1">
                <a:solidFill>
                  <a:srgbClr val="002060"/>
                </a:solidFill>
              </a:rPr>
              <a:t>мiръ</a:t>
            </a:r>
            <a:r>
              <a:rPr lang="ru-RU" b="1" dirty="0" smtClean="0">
                <a:solidFill>
                  <a:srgbClr val="002060"/>
                </a:solidFill>
              </a:rPr>
              <a:t>» ?</a:t>
            </a: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67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…еще немного о приветствиях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u="sng" dirty="0">
                <a:solidFill>
                  <a:srgbClr val="002060"/>
                </a:solidFill>
              </a:rPr>
              <a:t>Пожелание хорошей поездки</a:t>
            </a:r>
            <a:r>
              <a:rPr lang="ru-RU" sz="1800" b="1" i="1" dirty="0">
                <a:solidFill>
                  <a:srgbClr val="002060"/>
                </a:solidFill>
              </a:rPr>
              <a:t>:  Счастливого пути!</a:t>
            </a:r>
          </a:p>
          <a:p>
            <a:pPr marL="11430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>
                <a:solidFill>
                  <a:srgbClr val="002060"/>
                </a:solidFill>
              </a:rPr>
              <a:t>(Have a) Nice trip! /Happy journey!   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>
                <a:solidFill>
                  <a:srgbClr val="002060"/>
                </a:solidFill>
              </a:rPr>
              <a:t>Bon voyage!  </a:t>
            </a:r>
            <a:r>
              <a:rPr lang="ru-RU" sz="1600" b="1" dirty="0">
                <a:solidFill>
                  <a:srgbClr val="002060"/>
                </a:solidFill>
              </a:rPr>
              <a:t>  </a:t>
            </a:r>
            <a:r>
              <a:rPr lang="en-US" sz="1600" b="1" dirty="0" err="1">
                <a:solidFill>
                  <a:srgbClr val="002060"/>
                </a:solidFill>
              </a:rPr>
              <a:t>Glückliche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Reise</a:t>
            </a:r>
            <a:r>
              <a:rPr lang="en-US" sz="1600" b="1" dirty="0">
                <a:solidFill>
                  <a:srgbClr val="002060"/>
                </a:solidFill>
              </a:rPr>
              <a:t>!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u="sng" dirty="0">
                <a:solidFill>
                  <a:srgbClr val="002060"/>
                </a:solidFill>
              </a:rPr>
              <a:t>Пожелание хорошего  полета:</a:t>
            </a:r>
            <a:r>
              <a:rPr lang="ru-RU" sz="1800" b="1" i="1" dirty="0">
                <a:solidFill>
                  <a:srgbClr val="002060"/>
                </a:solidFill>
              </a:rPr>
              <a:t>    </a:t>
            </a:r>
            <a:r>
              <a:rPr lang="ru-RU" sz="1800" b="1" dirty="0">
                <a:solidFill>
                  <a:srgbClr val="002060"/>
                </a:solidFill>
              </a:rPr>
              <a:t>Мягкой посадки! </a:t>
            </a:r>
            <a:endParaRPr lang="ru-RU" sz="1800" b="1" i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>
                <a:solidFill>
                  <a:srgbClr val="002060"/>
                </a:solidFill>
              </a:rPr>
              <a:t>Soft landing!    Bonne </a:t>
            </a:r>
            <a:r>
              <a:rPr lang="en-US" sz="1600" b="1" dirty="0" err="1">
                <a:solidFill>
                  <a:srgbClr val="002060"/>
                </a:solidFill>
              </a:rPr>
              <a:t>atterrissage</a:t>
            </a:r>
            <a:r>
              <a:rPr lang="en-US" sz="1600" b="1" dirty="0">
                <a:solidFill>
                  <a:srgbClr val="002060"/>
                </a:solidFill>
              </a:rPr>
              <a:t>!      </a:t>
            </a:r>
            <a:r>
              <a:rPr lang="en-US" sz="1600" b="1" dirty="0" err="1">
                <a:solidFill>
                  <a:srgbClr val="002060"/>
                </a:solidFill>
              </a:rPr>
              <a:t>Weiche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Landung</a:t>
            </a:r>
            <a:r>
              <a:rPr lang="en-US" sz="1600" b="1" dirty="0">
                <a:solidFill>
                  <a:srgbClr val="002060"/>
                </a:solidFill>
              </a:rPr>
              <a:t>!</a:t>
            </a:r>
          </a:p>
          <a:p>
            <a:pPr marL="114300" indent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800" b="1" i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u="sng" dirty="0">
                <a:solidFill>
                  <a:srgbClr val="002060"/>
                </a:solidFill>
              </a:rPr>
              <a:t>Приветствие при встрече</a:t>
            </a:r>
            <a:r>
              <a:rPr lang="ru-RU" sz="1800" b="1" i="1" dirty="0">
                <a:solidFill>
                  <a:srgbClr val="002060"/>
                </a:solidFill>
              </a:rPr>
              <a:t>:    </a:t>
            </a:r>
            <a:r>
              <a:rPr lang="ru-RU" sz="1800" b="1" dirty="0">
                <a:solidFill>
                  <a:srgbClr val="002060"/>
                </a:solidFill>
              </a:rPr>
              <a:t>Добро пожаловать! </a:t>
            </a:r>
            <a:endParaRPr lang="ru-RU" sz="1800" b="1" i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>
                <a:solidFill>
                  <a:srgbClr val="002060"/>
                </a:solidFill>
              </a:rPr>
              <a:t>Welcome!  </a:t>
            </a:r>
            <a:r>
              <a:rPr lang="ru-RU" sz="1600" b="1" dirty="0">
                <a:solidFill>
                  <a:srgbClr val="002060"/>
                </a:solidFill>
              </a:rPr>
              <a:t>  </a:t>
            </a:r>
            <a:r>
              <a:rPr lang="en-US" sz="1600" b="1" dirty="0" err="1">
                <a:solidFill>
                  <a:srgbClr val="002060"/>
                </a:solidFill>
              </a:rPr>
              <a:t>Soyez</a:t>
            </a:r>
            <a:r>
              <a:rPr lang="en-US" sz="1600" b="1" dirty="0">
                <a:solidFill>
                  <a:srgbClr val="002060"/>
                </a:solidFill>
              </a:rPr>
              <a:t> le/la/les  </a:t>
            </a:r>
            <a:r>
              <a:rPr lang="en-US" sz="1600" b="1" dirty="0" err="1">
                <a:solidFill>
                  <a:srgbClr val="002060"/>
                </a:solidFill>
              </a:rPr>
              <a:t>bienvenu</a:t>
            </a:r>
            <a:r>
              <a:rPr lang="en-US" sz="1600" b="1" dirty="0">
                <a:solidFill>
                  <a:srgbClr val="002060"/>
                </a:solidFill>
              </a:rPr>
              <a:t> (-e, </a:t>
            </a:r>
            <a:r>
              <a:rPr lang="en-US" sz="1600" b="1" dirty="0" err="1">
                <a:solidFill>
                  <a:srgbClr val="002060"/>
                </a:solidFill>
              </a:rPr>
              <a:t>es</a:t>
            </a:r>
            <a:r>
              <a:rPr lang="en-US" sz="1600" b="1" dirty="0">
                <a:solidFill>
                  <a:srgbClr val="002060"/>
                </a:solidFill>
              </a:rPr>
              <a:t>)!    (</a:t>
            </a:r>
            <a:r>
              <a:rPr lang="en-US" sz="1600" b="1" dirty="0" err="1">
                <a:solidFill>
                  <a:srgbClr val="002060"/>
                </a:solidFill>
              </a:rPr>
              <a:t>Herzlich</a:t>
            </a:r>
            <a:r>
              <a:rPr lang="en-US" sz="1600" b="1" dirty="0">
                <a:solidFill>
                  <a:srgbClr val="002060"/>
                </a:solidFill>
              </a:rPr>
              <a:t>)  </a:t>
            </a:r>
            <a:r>
              <a:rPr lang="en-US" sz="1600" b="1" dirty="0" err="1">
                <a:solidFill>
                  <a:srgbClr val="002060"/>
                </a:solidFill>
              </a:rPr>
              <a:t>Willkommen</a:t>
            </a:r>
            <a:r>
              <a:rPr lang="en-US" sz="1600" b="1" dirty="0">
                <a:solidFill>
                  <a:srgbClr val="002060"/>
                </a:solidFill>
              </a:rPr>
              <a:t>!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349041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«Мир»: Фразеологизмы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и пословицы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Мир тесен                 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      </a:t>
            </a:r>
            <a:r>
              <a:rPr lang="ru-RU" sz="1600" b="1" dirty="0" smtClean="0">
                <a:solidFill>
                  <a:srgbClr val="002060"/>
                </a:solidFill>
              </a:rPr>
              <a:t>Без любимого и мир постыл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Отойти в мир иной   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      </a:t>
            </a:r>
            <a:r>
              <a:rPr lang="ru-RU" sz="1600" b="1" dirty="0" smtClean="0">
                <a:solidFill>
                  <a:srgbClr val="002060"/>
                </a:solidFill>
              </a:rPr>
              <a:t>В чем пир, в том и мир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Трубка мира</a:t>
            </a:r>
            <a:r>
              <a:rPr lang="en-US" sz="1600" b="1" dirty="0" smtClean="0">
                <a:solidFill>
                  <a:srgbClr val="002060"/>
                </a:solidFill>
              </a:rPr>
              <a:t>                                        </a:t>
            </a:r>
            <a:r>
              <a:rPr lang="ru-RU" sz="1600" b="1" dirty="0" smtClean="0">
                <a:solidFill>
                  <a:srgbClr val="002060"/>
                </a:solidFill>
              </a:rPr>
              <a:t>На </a:t>
            </a:r>
            <a:r>
              <a:rPr lang="ru-RU" sz="1600" b="1" dirty="0">
                <a:solidFill>
                  <a:srgbClr val="002060"/>
                </a:solidFill>
              </a:rPr>
              <a:t>мир и суда нет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Так проходит слава мира           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</a:rPr>
              <a:t>На миру и смерть красна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Мир хижинам, война дворцам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Голубь мира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Не от мира сего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Одним миром мазаны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 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u="sng" dirty="0"/>
          </a:p>
        </p:txBody>
      </p:sp>
    </p:spTree>
    <p:extLst>
      <p:ext uri="{BB962C8B-B14F-4D97-AF65-F5344CB8AC3E}">
        <p14:creationId xmlns:p14="http://schemas.microsoft.com/office/powerpoint/2010/main" val="13870080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Лозунги февральской революции 1917 г.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«М</a:t>
            </a:r>
            <a:r>
              <a:rPr lang="ru-RU" sz="1800" b="1" dirty="0">
                <a:solidFill>
                  <a:srgbClr val="002060"/>
                </a:solidFill>
              </a:rPr>
              <a:t>и</a:t>
            </a:r>
            <a:r>
              <a:rPr lang="ru-RU" sz="1800" b="1" dirty="0" smtClean="0">
                <a:solidFill>
                  <a:srgbClr val="002060"/>
                </a:solidFill>
              </a:rPr>
              <a:t>р </a:t>
            </a:r>
            <a:r>
              <a:rPr lang="ru-RU" sz="1800" b="1" dirty="0">
                <a:solidFill>
                  <a:srgbClr val="002060"/>
                </a:solidFill>
              </a:rPr>
              <a:t>всего </a:t>
            </a:r>
            <a:r>
              <a:rPr lang="ru-RU" sz="1800" b="1" dirty="0" smtClean="0">
                <a:solidFill>
                  <a:srgbClr val="002060"/>
                </a:solidFill>
              </a:rPr>
              <a:t>м</a:t>
            </a:r>
            <a:r>
              <a:rPr lang="en-US" sz="1800" b="1" dirty="0" err="1" smtClean="0">
                <a:solidFill>
                  <a:srgbClr val="002060"/>
                </a:solidFill>
              </a:rPr>
              <a:t>i</a:t>
            </a:r>
            <a:r>
              <a:rPr lang="ru-RU" sz="1800" b="1" dirty="0" err="1" smtClean="0">
                <a:solidFill>
                  <a:srgbClr val="002060"/>
                </a:solidFill>
              </a:rPr>
              <a:t>ра</a:t>
            </a:r>
            <a:r>
              <a:rPr lang="ru-RU" sz="1800" b="1" dirty="0" smtClean="0">
                <a:solidFill>
                  <a:srgbClr val="002060"/>
                </a:solidFill>
              </a:rPr>
              <a:t>!»,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«М</a:t>
            </a:r>
            <a:r>
              <a:rPr lang="ru-RU" sz="1800" b="1" dirty="0">
                <a:solidFill>
                  <a:srgbClr val="002060"/>
                </a:solidFill>
              </a:rPr>
              <a:t>и</a:t>
            </a:r>
            <a:r>
              <a:rPr lang="ru-RU" sz="1800" b="1" dirty="0" smtClean="0">
                <a:solidFill>
                  <a:srgbClr val="002060"/>
                </a:solidFill>
              </a:rPr>
              <a:t>р </a:t>
            </a:r>
            <a:r>
              <a:rPr lang="ru-RU" sz="1800" b="1" dirty="0">
                <a:solidFill>
                  <a:srgbClr val="002060"/>
                </a:solidFill>
              </a:rPr>
              <a:t>всему </a:t>
            </a:r>
            <a:r>
              <a:rPr lang="ru-RU" sz="1800" b="1" dirty="0" smtClean="0">
                <a:solidFill>
                  <a:srgbClr val="002060"/>
                </a:solidFill>
              </a:rPr>
              <a:t>м</a:t>
            </a:r>
            <a:r>
              <a:rPr lang="en-US" sz="1800" b="1" dirty="0" err="1" smtClean="0">
                <a:solidFill>
                  <a:srgbClr val="002060"/>
                </a:solidFill>
              </a:rPr>
              <a:t>i</a:t>
            </a:r>
            <a:r>
              <a:rPr lang="ru-RU" sz="1800" b="1" dirty="0" err="1" smtClean="0">
                <a:solidFill>
                  <a:srgbClr val="002060"/>
                </a:solidFill>
              </a:rPr>
              <a:t>ру</a:t>
            </a:r>
            <a:r>
              <a:rPr lang="ru-RU" sz="1800" b="1" dirty="0" smtClean="0">
                <a:solidFill>
                  <a:srgbClr val="002060"/>
                </a:solidFill>
              </a:rPr>
              <a:t>!»,</a:t>
            </a:r>
          </a:p>
          <a:p>
            <a:pPr marL="114300" indent="0">
              <a:buNone/>
            </a:pP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</a:t>
            </a:r>
            <a:r>
              <a:rPr lang="ru-RU" sz="1800" b="1" dirty="0">
                <a:solidFill>
                  <a:srgbClr val="002060"/>
                </a:solidFill>
              </a:rPr>
              <a:t>Бросимся </a:t>
            </a:r>
            <a:r>
              <a:rPr lang="ru-RU" sz="1800" b="1" dirty="0" smtClean="0">
                <a:solidFill>
                  <a:srgbClr val="002060"/>
                </a:solidFill>
              </a:rPr>
              <a:t> ж  </a:t>
            </a:r>
            <a:r>
              <a:rPr lang="ru-RU" sz="1800" b="1" dirty="0">
                <a:solidFill>
                  <a:srgbClr val="002060"/>
                </a:solidFill>
              </a:rPr>
              <a:t>вперёд, </a:t>
            </a:r>
            <a:r>
              <a:rPr lang="ru-RU" sz="1800" b="1" dirty="0" smtClean="0">
                <a:solidFill>
                  <a:srgbClr val="002060"/>
                </a:solidFill>
              </a:rPr>
              <a:t> за мир </a:t>
            </a:r>
            <a:r>
              <a:rPr lang="ru-RU" sz="1800" b="1" dirty="0">
                <a:solidFill>
                  <a:srgbClr val="002060"/>
                </a:solidFill>
              </a:rPr>
              <a:t>всего </a:t>
            </a:r>
            <a:r>
              <a:rPr lang="ru-RU" sz="1800" b="1" dirty="0" smtClean="0">
                <a:solidFill>
                  <a:srgbClr val="002060"/>
                </a:solidFill>
              </a:rPr>
              <a:t>м</a:t>
            </a:r>
            <a:r>
              <a:rPr lang="en-US" sz="1800" b="1" dirty="0" err="1" smtClean="0">
                <a:solidFill>
                  <a:srgbClr val="002060"/>
                </a:solidFill>
              </a:rPr>
              <a:t>i</a:t>
            </a:r>
            <a:r>
              <a:rPr lang="ru-RU" sz="1800" b="1" dirty="0" err="1" smtClean="0">
                <a:solidFill>
                  <a:srgbClr val="002060"/>
                </a:solidFill>
              </a:rPr>
              <a:t>ра</a:t>
            </a:r>
            <a:r>
              <a:rPr lang="ru-RU" sz="1800" b="1" dirty="0">
                <a:solidFill>
                  <a:srgbClr val="002060"/>
                </a:solidFill>
              </a:rPr>
              <a:t>!» </a:t>
            </a:r>
            <a:r>
              <a:rPr lang="ru-RU" sz="1800" b="1" dirty="0" smtClean="0">
                <a:solidFill>
                  <a:srgbClr val="002060"/>
                </a:solidFill>
              </a:rPr>
              <a:t>—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           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призыв </a:t>
            </a:r>
            <a:r>
              <a:rPr lang="ru-RU" sz="1600" dirty="0" err="1" smtClean="0">
                <a:solidFill>
                  <a:srgbClr val="002060"/>
                </a:solidFill>
              </a:rPr>
              <a:t>А.Ф.Керенского</a:t>
            </a:r>
            <a:r>
              <a:rPr lang="ru-RU" sz="1600" dirty="0" smtClean="0">
                <a:solidFill>
                  <a:srgbClr val="002060"/>
                </a:solidFill>
              </a:rPr>
              <a:t> , Одесса, </a:t>
            </a:r>
            <a:r>
              <a:rPr lang="ru-RU" sz="1600" dirty="0">
                <a:solidFill>
                  <a:srgbClr val="002060"/>
                </a:solidFill>
              </a:rPr>
              <a:t>16 </a:t>
            </a:r>
            <a:r>
              <a:rPr lang="ru-RU" sz="1600" dirty="0" smtClean="0">
                <a:solidFill>
                  <a:srgbClr val="002060"/>
                </a:solidFill>
              </a:rPr>
              <a:t>.05.1917 г.</a:t>
            </a:r>
          </a:p>
          <a:p>
            <a:pPr marL="114300" indent="0">
              <a:buNone/>
            </a:pPr>
            <a:endParaRPr lang="ru-RU" sz="1800" b="1" baseline="30000" dirty="0">
              <a:solidFill>
                <a:srgbClr val="002060"/>
              </a:solidFill>
              <a:hlinkClick r:id="rId2"/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«Мир </a:t>
            </a:r>
            <a:r>
              <a:rPr lang="ru-RU" sz="1800" b="1" dirty="0">
                <a:solidFill>
                  <a:srgbClr val="002060"/>
                </a:solidFill>
              </a:rPr>
              <a:t>для </a:t>
            </a:r>
            <a:r>
              <a:rPr lang="ru-RU" sz="1800" b="1" dirty="0" smtClean="0">
                <a:solidFill>
                  <a:srgbClr val="002060"/>
                </a:solidFill>
              </a:rPr>
              <a:t>м</a:t>
            </a:r>
            <a:r>
              <a:rPr lang="en-US" sz="1800" b="1" dirty="0" err="1" smtClean="0">
                <a:solidFill>
                  <a:srgbClr val="002060"/>
                </a:solidFill>
              </a:rPr>
              <a:t>i</a:t>
            </a:r>
            <a:r>
              <a:rPr lang="ru-RU" sz="1800" b="1" dirty="0" err="1" smtClean="0">
                <a:solidFill>
                  <a:srgbClr val="002060"/>
                </a:solidFill>
              </a:rPr>
              <a:t>ра</a:t>
            </a:r>
            <a:r>
              <a:rPr lang="ru-RU" sz="1800" b="1" dirty="0">
                <a:solidFill>
                  <a:srgbClr val="002060"/>
                </a:solidFill>
              </a:rPr>
              <a:t>!» </a:t>
            </a:r>
            <a:r>
              <a:rPr lang="ru-RU" sz="1800" b="1" dirty="0" smtClean="0">
                <a:solidFill>
                  <a:srgbClr val="002060"/>
                </a:solidFill>
              </a:rPr>
              <a:t> -  это враки,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Не </a:t>
            </a:r>
            <a:r>
              <a:rPr lang="ru-RU" sz="1800" b="1" dirty="0">
                <a:solidFill>
                  <a:srgbClr val="002060"/>
                </a:solidFill>
              </a:rPr>
              <a:t>помиримся без </a:t>
            </a:r>
            <a:r>
              <a:rPr lang="ru-RU" sz="1800" b="1" dirty="0" smtClean="0">
                <a:solidFill>
                  <a:srgbClr val="002060"/>
                </a:solidFill>
              </a:rPr>
              <a:t>драки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                    </a:t>
            </a:r>
            <a:r>
              <a:rPr lang="ru-RU" sz="1800" dirty="0" smtClean="0">
                <a:solidFill>
                  <a:srgbClr val="002060"/>
                </a:solidFill>
              </a:rPr>
              <a:t>поэт </a:t>
            </a:r>
            <a:r>
              <a:rPr lang="ru-RU" sz="1800" dirty="0">
                <a:solidFill>
                  <a:srgbClr val="002060"/>
                </a:solidFill>
              </a:rPr>
              <a:t>Демьян </a:t>
            </a:r>
            <a:r>
              <a:rPr lang="ru-RU" sz="1800" dirty="0" smtClean="0">
                <a:solidFill>
                  <a:srgbClr val="002060"/>
                </a:solidFill>
              </a:rPr>
              <a:t>Бедный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210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«мир» в лозунгах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44557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«Миру мир!» –  </a:t>
            </a:r>
            <a:r>
              <a:rPr lang="ru-RU" sz="1800" dirty="0" smtClean="0">
                <a:solidFill>
                  <a:srgbClr val="002060"/>
                </a:solidFill>
              </a:rPr>
              <a:t>советский лозунг, утвердился в печати с 1951 г</a:t>
            </a:r>
            <a:r>
              <a:rPr lang="ru-RU" sz="1800" b="1" dirty="0" smtClean="0">
                <a:solidFill>
                  <a:srgbClr val="002060"/>
                </a:solidFill>
              </a:rPr>
              <a:t>. </a:t>
            </a:r>
            <a:r>
              <a:rPr lang="ru-RU" sz="1800" dirty="0" smtClean="0">
                <a:solidFill>
                  <a:srgbClr val="002060"/>
                </a:solidFill>
              </a:rPr>
              <a:t>На самом деле он должен был выглядеть так</a:t>
            </a:r>
            <a:r>
              <a:rPr lang="ru-RU" sz="1800" b="1" dirty="0" smtClean="0">
                <a:solidFill>
                  <a:srgbClr val="002060"/>
                </a:solidFill>
              </a:rPr>
              <a:t>:  «М</a:t>
            </a:r>
            <a:r>
              <a:rPr lang="en-US" sz="1800" b="1" dirty="0" err="1" smtClean="0">
                <a:solidFill>
                  <a:srgbClr val="002060"/>
                </a:solidFill>
              </a:rPr>
              <a:t>i</a:t>
            </a:r>
            <a:r>
              <a:rPr lang="ru-RU" sz="1800" b="1" dirty="0" err="1" smtClean="0">
                <a:solidFill>
                  <a:srgbClr val="002060"/>
                </a:solidFill>
              </a:rPr>
              <a:t>ру</a:t>
            </a:r>
            <a:r>
              <a:rPr lang="ru-RU" sz="1800" b="1" dirty="0" smtClean="0">
                <a:solidFill>
                  <a:srgbClr val="002060"/>
                </a:solidFill>
              </a:rPr>
              <a:t> мир!» 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i="1" u="sng" dirty="0" smtClean="0">
                <a:solidFill>
                  <a:srgbClr val="002060"/>
                </a:solidFill>
              </a:rPr>
              <a:t>Тот же  </a:t>
            </a:r>
            <a:r>
              <a:rPr lang="ru-RU" sz="1800" i="1" u="sng" dirty="0" smtClean="0">
                <a:solidFill>
                  <a:srgbClr val="002060"/>
                </a:solidFill>
              </a:rPr>
              <a:t> </a:t>
            </a:r>
            <a:r>
              <a:rPr lang="ru-RU" sz="1800" i="1" u="sng" dirty="0" smtClean="0">
                <a:solidFill>
                  <a:srgbClr val="002060"/>
                </a:solidFill>
              </a:rPr>
              <a:t>лозунг на других языках: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Peace for </a:t>
            </a:r>
            <a:r>
              <a:rPr lang="en-US" sz="1800" b="1" dirty="0" smtClean="0">
                <a:solidFill>
                  <a:srgbClr val="002060"/>
                </a:solidFill>
              </a:rPr>
              <a:t>all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>
                <a:solidFill>
                  <a:srgbClr val="002060"/>
                </a:solidFill>
              </a:rPr>
              <a:t>the </a:t>
            </a:r>
            <a:r>
              <a:rPr lang="en-US" sz="1800" b="1" dirty="0" smtClean="0">
                <a:solidFill>
                  <a:srgbClr val="002060"/>
                </a:solidFill>
              </a:rPr>
              <a:t>World!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La </a:t>
            </a:r>
            <a:r>
              <a:rPr lang="en-US" sz="1800" b="1" dirty="0" err="1" smtClean="0">
                <a:solidFill>
                  <a:srgbClr val="002060"/>
                </a:solidFill>
              </a:rPr>
              <a:t>Paix</a:t>
            </a:r>
            <a:r>
              <a:rPr lang="en-US" sz="1800" b="1" dirty="0" smtClean="0">
                <a:solidFill>
                  <a:srgbClr val="002060"/>
                </a:solidFill>
              </a:rPr>
              <a:t> au Monde!</a:t>
            </a:r>
          </a:p>
          <a:p>
            <a:pPr marL="11430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de-DE" sz="1800" b="1" dirty="0">
                <a:solidFill>
                  <a:srgbClr val="002060"/>
                </a:solidFill>
              </a:rPr>
              <a:t>Frieden für die ganze </a:t>
            </a:r>
            <a:r>
              <a:rPr lang="de-DE" sz="1800" b="1" dirty="0" smtClean="0">
                <a:solidFill>
                  <a:srgbClr val="002060"/>
                </a:solidFill>
              </a:rPr>
              <a:t>Welt!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660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Реформы Образования Ленина и Луначарского  1918 года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endParaRPr lang="ru-RU" sz="2100" b="1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100" b="1" i="1" u="sng" dirty="0" smtClean="0">
                <a:solidFill>
                  <a:srgbClr val="002060"/>
                </a:solidFill>
              </a:rPr>
              <a:t>…в соответствии с реформой:</a:t>
            </a:r>
          </a:p>
          <a:p>
            <a:pPr marL="114300" indent="0">
              <a:buNone/>
            </a:pPr>
            <a:endParaRPr lang="ru-RU" sz="1800" dirty="0"/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- в </a:t>
            </a:r>
            <a:r>
              <a:rPr lang="ru-RU" sz="1800" b="1" dirty="0">
                <a:solidFill>
                  <a:srgbClr val="002060"/>
                </a:solidFill>
              </a:rPr>
              <a:t>родительном и винительном падежах прилагательных и причастий окончания -</a:t>
            </a:r>
            <a:r>
              <a:rPr lang="ru-RU" sz="1800" b="1" dirty="0" err="1">
                <a:solidFill>
                  <a:srgbClr val="002060"/>
                </a:solidFill>
              </a:rPr>
              <a:t>аго</a:t>
            </a:r>
            <a:r>
              <a:rPr lang="ru-RU" sz="1800" b="1" dirty="0">
                <a:solidFill>
                  <a:srgbClr val="002060"/>
                </a:solidFill>
              </a:rPr>
              <a:t>, -</a:t>
            </a:r>
            <a:r>
              <a:rPr lang="ru-RU" sz="1800" b="1" dirty="0" err="1">
                <a:solidFill>
                  <a:srgbClr val="002060"/>
                </a:solidFill>
              </a:rPr>
              <a:t>яго</a:t>
            </a:r>
            <a:r>
              <a:rPr lang="ru-RU" sz="1800" b="1" dirty="0">
                <a:solidFill>
                  <a:srgbClr val="002060"/>
                </a:solidFill>
              </a:rPr>
              <a:t> заменялось на -ого, -его (например, </a:t>
            </a:r>
            <a:r>
              <a:rPr lang="ru-RU" sz="1800" b="1" dirty="0" err="1">
                <a:solidFill>
                  <a:srgbClr val="002060"/>
                </a:solidFill>
              </a:rPr>
              <a:t>новаго</a:t>
            </a:r>
            <a:r>
              <a:rPr lang="ru-RU" sz="1800" b="1" dirty="0">
                <a:solidFill>
                  <a:srgbClr val="002060"/>
                </a:solidFill>
              </a:rPr>
              <a:t> → нового, </a:t>
            </a:r>
            <a:r>
              <a:rPr lang="ru-RU" sz="1800" b="1" dirty="0" err="1">
                <a:solidFill>
                  <a:srgbClr val="002060"/>
                </a:solidFill>
              </a:rPr>
              <a:t>лучшаго</a:t>
            </a:r>
            <a:r>
              <a:rPr lang="ru-RU" sz="1800" b="1" dirty="0">
                <a:solidFill>
                  <a:srgbClr val="002060"/>
                </a:solidFill>
              </a:rPr>
              <a:t> → лучшего, </a:t>
            </a:r>
            <a:r>
              <a:rPr lang="ru-RU" sz="1800" b="1" dirty="0" err="1">
                <a:solidFill>
                  <a:srgbClr val="002060"/>
                </a:solidFill>
              </a:rPr>
              <a:t>ранняго</a:t>
            </a:r>
            <a:r>
              <a:rPr lang="ru-RU" sz="1800" b="1" dirty="0">
                <a:solidFill>
                  <a:srgbClr val="002060"/>
                </a:solidFill>
              </a:rPr>
              <a:t> → раннего), в именительном и винительном падежах множественного числа женского </a:t>
            </a:r>
            <a:r>
              <a:rPr lang="ru-RU" sz="1800" b="1" dirty="0" smtClean="0">
                <a:solidFill>
                  <a:srgbClr val="002060"/>
                </a:solidFill>
              </a:rPr>
              <a:t>и среднего </a:t>
            </a:r>
            <a:r>
              <a:rPr lang="ru-RU" sz="1800" b="1" dirty="0">
                <a:solidFill>
                  <a:srgbClr val="002060"/>
                </a:solidFill>
              </a:rPr>
              <a:t>родов -</a:t>
            </a:r>
            <a:r>
              <a:rPr lang="ru-RU" sz="1800" b="1" dirty="0" err="1">
                <a:solidFill>
                  <a:srgbClr val="002060"/>
                </a:solidFill>
              </a:rPr>
              <a:t>ыя</a:t>
            </a:r>
            <a:r>
              <a:rPr lang="ru-RU" sz="1800" b="1" dirty="0">
                <a:solidFill>
                  <a:srgbClr val="002060"/>
                </a:solidFill>
              </a:rPr>
              <a:t>, -</a:t>
            </a:r>
            <a:r>
              <a:rPr lang="ru-RU" sz="1800" b="1" dirty="0" err="1">
                <a:solidFill>
                  <a:srgbClr val="002060"/>
                </a:solidFill>
              </a:rPr>
              <a:t>ія</a:t>
            </a:r>
            <a:r>
              <a:rPr lang="ru-RU" sz="1800" b="1" dirty="0">
                <a:solidFill>
                  <a:srgbClr val="002060"/>
                </a:solidFill>
              </a:rPr>
              <a:t> — на -</a:t>
            </a:r>
            <a:r>
              <a:rPr lang="ru-RU" sz="1800" b="1" dirty="0" err="1">
                <a:solidFill>
                  <a:srgbClr val="002060"/>
                </a:solidFill>
              </a:rPr>
              <a:t>ые</a:t>
            </a:r>
            <a:r>
              <a:rPr lang="ru-RU" sz="1800" b="1" dirty="0">
                <a:solidFill>
                  <a:srgbClr val="002060"/>
                </a:solidFill>
              </a:rPr>
              <a:t>, -</a:t>
            </a:r>
            <a:r>
              <a:rPr lang="ru-RU" sz="1800" b="1" dirty="0" err="1">
                <a:solidFill>
                  <a:srgbClr val="002060"/>
                </a:solidFill>
              </a:rPr>
              <a:t>ие</a:t>
            </a:r>
            <a:r>
              <a:rPr lang="ru-RU" sz="1800" b="1" dirty="0">
                <a:solidFill>
                  <a:srgbClr val="002060"/>
                </a:solidFill>
              </a:rPr>
              <a:t> (</a:t>
            </a:r>
            <a:r>
              <a:rPr lang="ru-RU" sz="1800" b="1" dirty="0" err="1">
                <a:solidFill>
                  <a:srgbClr val="002060"/>
                </a:solidFill>
              </a:rPr>
              <a:t>новыя</a:t>
            </a:r>
            <a:r>
              <a:rPr lang="ru-RU" sz="1800" b="1" dirty="0">
                <a:solidFill>
                  <a:srgbClr val="002060"/>
                </a:solidFill>
              </a:rPr>
              <a:t> (книги, </a:t>
            </a:r>
            <a:r>
              <a:rPr lang="ru-RU" sz="1800" b="1" dirty="0" err="1">
                <a:solidFill>
                  <a:srgbClr val="002060"/>
                </a:solidFill>
              </a:rPr>
              <a:t>изданія</a:t>
            </a:r>
            <a:r>
              <a:rPr lang="ru-RU" sz="1800" b="1" dirty="0">
                <a:solidFill>
                  <a:srgbClr val="002060"/>
                </a:solidFill>
              </a:rPr>
              <a:t>) → новые</a:t>
            </a:r>
            <a:r>
              <a:rPr lang="ru-RU" sz="1800" b="1" dirty="0" smtClean="0">
                <a:solidFill>
                  <a:srgbClr val="002060"/>
                </a:solidFill>
              </a:rPr>
              <a:t>);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- словоформы </a:t>
            </a:r>
            <a:r>
              <a:rPr lang="ru-RU" sz="1800" b="1" dirty="0">
                <a:solidFill>
                  <a:srgbClr val="002060"/>
                </a:solidFill>
              </a:rPr>
              <a:t>женского рода множественного числа </a:t>
            </a:r>
            <a:r>
              <a:rPr lang="ru-RU" sz="1800" b="1" dirty="0" err="1">
                <a:solidFill>
                  <a:srgbClr val="002060"/>
                </a:solidFill>
              </a:rPr>
              <a:t>онѣ</a:t>
            </a:r>
            <a:r>
              <a:rPr lang="ru-RU" sz="1800" b="1" dirty="0">
                <a:solidFill>
                  <a:srgbClr val="002060"/>
                </a:solidFill>
              </a:rPr>
              <a:t>, </a:t>
            </a:r>
            <a:r>
              <a:rPr lang="ru-RU" sz="1800" b="1" dirty="0" err="1">
                <a:solidFill>
                  <a:srgbClr val="002060"/>
                </a:solidFill>
              </a:rPr>
              <a:t>однѣ</a:t>
            </a:r>
            <a:r>
              <a:rPr lang="ru-RU" sz="1800" b="1" dirty="0">
                <a:solidFill>
                  <a:srgbClr val="002060"/>
                </a:solidFill>
              </a:rPr>
              <a:t>, </a:t>
            </a:r>
            <a:r>
              <a:rPr lang="ru-RU" sz="1800" b="1" dirty="0" err="1">
                <a:solidFill>
                  <a:srgbClr val="002060"/>
                </a:solidFill>
              </a:rPr>
              <a:t>однѣхъ</a:t>
            </a:r>
            <a:r>
              <a:rPr lang="ru-RU" sz="1800" b="1" dirty="0">
                <a:solidFill>
                  <a:srgbClr val="002060"/>
                </a:solidFill>
              </a:rPr>
              <a:t>, </a:t>
            </a:r>
            <a:r>
              <a:rPr lang="ru-RU" sz="1800" b="1" dirty="0" err="1">
                <a:solidFill>
                  <a:srgbClr val="002060"/>
                </a:solidFill>
              </a:rPr>
              <a:t>однѣмъ</a:t>
            </a:r>
            <a:r>
              <a:rPr lang="ru-RU" sz="1800" b="1" dirty="0">
                <a:solidFill>
                  <a:srgbClr val="002060"/>
                </a:solidFill>
              </a:rPr>
              <a:t>, </a:t>
            </a:r>
            <a:r>
              <a:rPr lang="ru-RU" sz="1800" b="1" dirty="0" err="1">
                <a:solidFill>
                  <a:srgbClr val="002060"/>
                </a:solidFill>
              </a:rPr>
              <a:t>однѣми</a:t>
            </a:r>
            <a:r>
              <a:rPr lang="ru-RU" sz="1800" b="1" dirty="0">
                <a:solidFill>
                  <a:srgbClr val="002060"/>
                </a:solidFill>
              </a:rPr>
              <a:t> заменялись на они, одни, одних, одним, одними; словоформа родительного падежа единственного числа </a:t>
            </a:r>
            <a:r>
              <a:rPr lang="ru-RU" sz="1800" b="1" dirty="0" err="1">
                <a:solidFill>
                  <a:srgbClr val="002060"/>
                </a:solidFill>
              </a:rPr>
              <a:t>ея</a:t>
            </a:r>
            <a:r>
              <a:rPr lang="ru-RU" sz="1800" b="1" dirty="0">
                <a:solidFill>
                  <a:srgbClr val="002060"/>
                </a:solidFill>
              </a:rPr>
              <a:t> (</a:t>
            </a:r>
            <a:r>
              <a:rPr lang="ru-RU" sz="1800" b="1" dirty="0" err="1">
                <a:solidFill>
                  <a:srgbClr val="002060"/>
                </a:solidFill>
              </a:rPr>
              <a:t>нея</a:t>
            </a:r>
            <a:r>
              <a:rPr lang="ru-RU" sz="1800" b="1" dirty="0">
                <a:solidFill>
                  <a:srgbClr val="002060"/>
                </a:solidFill>
              </a:rPr>
              <a:t>) — на её (неё).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096241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Реформы Образования Ленина и Луначарского  1918 года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 последних пунктах реформа, вообще говоря, затрагивала не только орфографию, но и орфоэпию и грамматику, так как написания </a:t>
            </a:r>
            <a:r>
              <a:rPr lang="ru-RU" sz="1600" b="1" i="1" dirty="0" err="1">
                <a:solidFill>
                  <a:srgbClr val="002060"/>
                </a:solidFill>
              </a:rPr>
              <a:t>онѣ</a:t>
            </a:r>
            <a:r>
              <a:rPr lang="ru-RU" sz="1600" b="1" i="1" dirty="0">
                <a:solidFill>
                  <a:srgbClr val="002060"/>
                </a:solidFill>
              </a:rPr>
              <a:t>, </a:t>
            </a:r>
            <a:r>
              <a:rPr lang="ru-RU" sz="1600" b="1" i="1" dirty="0" err="1">
                <a:solidFill>
                  <a:srgbClr val="002060"/>
                </a:solidFill>
              </a:rPr>
              <a:t>однѣ</a:t>
            </a:r>
            <a:r>
              <a:rPr lang="ru-RU" sz="1600" b="1" i="1" dirty="0">
                <a:solidFill>
                  <a:srgbClr val="002060"/>
                </a:solidFill>
              </a:rPr>
              <a:t>, </a:t>
            </a:r>
            <a:r>
              <a:rPr lang="ru-RU" sz="1600" b="1" i="1" dirty="0" err="1" smtClean="0">
                <a:solidFill>
                  <a:srgbClr val="002060"/>
                </a:solidFill>
              </a:rPr>
              <a:t>ея</a:t>
            </a:r>
            <a:r>
              <a:rPr lang="ru-RU" sz="1600" b="1" dirty="0" smtClean="0">
                <a:solidFill>
                  <a:srgbClr val="002060"/>
                </a:solidFill>
              </a:rPr>
              <a:t>  </a:t>
            </a:r>
            <a:r>
              <a:rPr lang="ru-RU" sz="1600" b="1" dirty="0">
                <a:solidFill>
                  <a:srgbClr val="002060"/>
                </a:solidFill>
              </a:rPr>
              <a:t>(воспроизводившие церковнославянскую орфографию) </a:t>
            </a:r>
            <a:r>
              <a:rPr lang="ru-RU" sz="1600" b="1" dirty="0" smtClean="0">
                <a:solidFill>
                  <a:srgbClr val="002060"/>
                </a:solidFill>
              </a:rPr>
              <a:t>    в </a:t>
            </a:r>
            <a:r>
              <a:rPr lang="ru-RU" sz="1600" b="1" dirty="0">
                <a:solidFill>
                  <a:srgbClr val="002060"/>
                </a:solidFill>
              </a:rPr>
              <a:t>некоторой степени успели войти в русское произношение, особенно в поэзию (там, где участвовали в рифме: </a:t>
            </a:r>
            <a:r>
              <a:rPr lang="ru-RU" sz="1600" b="1" i="1" dirty="0" err="1">
                <a:solidFill>
                  <a:srgbClr val="002060"/>
                </a:solidFill>
              </a:rPr>
              <a:t>онѣ</a:t>
            </a:r>
            <a:r>
              <a:rPr lang="ru-RU" sz="1600" b="1" i="1" dirty="0">
                <a:solidFill>
                  <a:srgbClr val="002060"/>
                </a:solidFill>
              </a:rPr>
              <a:t>/</a:t>
            </a:r>
            <a:r>
              <a:rPr lang="ru-RU" sz="1600" b="1" i="1" dirty="0" err="1">
                <a:solidFill>
                  <a:srgbClr val="002060"/>
                </a:solidFill>
              </a:rPr>
              <a:t>женѣ</a:t>
            </a:r>
            <a:r>
              <a:rPr lang="ru-RU" sz="1600" b="1" dirty="0">
                <a:solidFill>
                  <a:srgbClr val="002060"/>
                </a:solidFill>
              </a:rPr>
              <a:t> у Пушкина, моя/</a:t>
            </a:r>
            <a:r>
              <a:rPr lang="ru-RU" sz="1600" b="1" dirty="0" err="1">
                <a:solidFill>
                  <a:srgbClr val="002060"/>
                </a:solidFill>
              </a:rPr>
              <a:t>нея</a:t>
            </a:r>
            <a:r>
              <a:rPr lang="ru-RU" sz="1600" b="1" dirty="0">
                <a:solidFill>
                  <a:srgbClr val="002060"/>
                </a:solidFill>
              </a:rPr>
              <a:t> у Тютчева и т. п</a:t>
            </a:r>
            <a:r>
              <a:rPr lang="ru-RU" sz="1600" b="1" dirty="0" smtClean="0">
                <a:solidFill>
                  <a:srgbClr val="002060"/>
                </a:solidFill>
              </a:rPr>
              <a:t>.).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В </a:t>
            </a:r>
            <a:r>
              <a:rPr lang="ru-RU" sz="1600" b="1" i="1" dirty="0" err="1" smtClean="0">
                <a:solidFill>
                  <a:srgbClr val="002060"/>
                </a:solidFill>
              </a:rPr>
              <a:t>кухнѣ</a:t>
            </a:r>
            <a:r>
              <a:rPr lang="ru-RU" sz="1600" b="1" i="1" dirty="0" smtClean="0">
                <a:solidFill>
                  <a:srgbClr val="002060"/>
                </a:solidFill>
              </a:rPr>
              <a:t>  злится повариха,</a:t>
            </a:r>
          </a:p>
          <a:p>
            <a:pPr marL="114300" indent="0"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Плачет у станка ткачиха –</a:t>
            </a:r>
          </a:p>
          <a:p>
            <a:pPr marL="114300" indent="0"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И завидуют </a:t>
            </a:r>
            <a:r>
              <a:rPr lang="ru-RU" sz="1600" b="1" i="1" dirty="0" err="1" smtClean="0">
                <a:solidFill>
                  <a:srgbClr val="002060"/>
                </a:solidFill>
              </a:rPr>
              <a:t>онѣ</a:t>
            </a:r>
            <a:r>
              <a:rPr lang="ru-RU" sz="1600" b="1" i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Государевой жене</a:t>
            </a:r>
          </a:p>
          <a:p>
            <a:pPr marL="114300" indent="0">
              <a:buNone/>
            </a:pPr>
            <a:r>
              <a:rPr lang="ru-RU" sz="1600" i="1" dirty="0">
                <a:solidFill>
                  <a:srgbClr val="002060"/>
                </a:solidFill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</a:rPr>
              <a:t>                                       / </a:t>
            </a:r>
            <a:r>
              <a:rPr lang="ru-RU" sz="1600" i="1" dirty="0" err="1" smtClean="0">
                <a:solidFill>
                  <a:srgbClr val="002060"/>
                </a:solidFill>
              </a:rPr>
              <a:t>А.С.Пушкин</a:t>
            </a:r>
            <a:r>
              <a:rPr lang="ru-RU" sz="1600" i="1" dirty="0" smtClean="0">
                <a:solidFill>
                  <a:srgbClr val="002060"/>
                </a:solidFill>
              </a:rPr>
              <a:t>, Сказка о царе </a:t>
            </a:r>
            <a:r>
              <a:rPr lang="ru-RU" sz="1600" i="1" dirty="0" err="1" smtClean="0">
                <a:solidFill>
                  <a:srgbClr val="002060"/>
                </a:solidFill>
              </a:rPr>
              <a:t>Салтане</a:t>
            </a:r>
            <a:r>
              <a:rPr lang="ru-RU" sz="1600" i="1" dirty="0" smtClean="0">
                <a:solidFill>
                  <a:srgbClr val="002060"/>
                </a:solidFill>
              </a:rPr>
              <a:t>/</a:t>
            </a:r>
          </a:p>
          <a:p>
            <a:pPr marL="114300" indent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649338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Реформы Образования Ленина и Луначарского  1918 года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 ожидании мировой революции в Советской России разгорались также дискуссии, что надобно бы забыть о кириллице и официально ввести латинское письмо.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Якобы </a:t>
            </a:r>
            <a:r>
              <a:rPr lang="ru-RU" sz="1600" b="1" dirty="0">
                <a:solidFill>
                  <a:srgbClr val="002060"/>
                </a:solidFill>
              </a:rPr>
              <a:t>в кириллице слишком много букв, а в латинице всего 26. Это сэкономит якобы средства при типографском наборе</a:t>
            </a:r>
            <a:r>
              <a:rPr lang="ru-RU" sz="1600" b="1" dirty="0" smtClean="0">
                <a:solidFill>
                  <a:srgbClr val="002060"/>
                </a:solidFill>
              </a:rPr>
              <a:t>. </a:t>
            </a:r>
            <a:r>
              <a:rPr lang="ru-RU" sz="1600" b="1" dirty="0">
                <a:solidFill>
                  <a:srgbClr val="002060"/>
                </a:solidFill>
              </a:rPr>
              <a:t>Те, кто ратовал за сохранение кириллицы, обвинялись в «махровой поповщине» и в связях с царизмом. Её считали пережитком «лапотной России». </a:t>
            </a:r>
            <a:br>
              <a:rPr lang="ru-RU" sz="1600" b="1" dirty="0">
                <a:solidFill>
                  <a:srgbClr val="002060"/>
                </a:solidFill>
              </a:rPr>
            </a:b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К</a:t>
            </a:r>
            <a:r>
              <a:rPr lang="ru-RU" sz="1600" b="1" dirty="0" smtClean="0">
                <a:solidFill>
                  <a:srgbClr val="002060"/>
                </a:solidFill>
              </a:rPr>
              <a:t>ириллицу </a:t>
            </a:r>
            <a:r>
              <a:rPr lang="ru-RU" sz="1600" b="1" dirty="0">
                <a:solidFill>
                  <a:srgbClr val="002060"/>
                </a:solidFill>
              </a:rPr>
              <a:t>называли «черной паутиной изуверского фанатизма».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В 1925 в Баку был создан Всесоюзный центральный комитет нового алфавита (ВЦКНА</a:t>
            </a:r>
            <a:r>
              <a:rPr lang="ru-RU" sz="1600" b="1" dirty="0" smtClean="0">
                <a:solidFill>
                  <a:srgbClr val="002060"/>
                </a:solidFill>
              </a:rPr>
              <a:t>).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Предполагалось, что  </a:t>
            </a:r>
            <a:r>
              <a:rPr lang="ru-RU" sz="1600" b="1" dirty="0">
                <a:solidFill>
                  <a:srgbClr val="002060"/>
                </a:solidFill>
              </a:rPr>
              <a:t>ВЦКНА станет центром распространения латинского письма в СССР. Достаточно посмотреть на лозунги тех лет: «Латиница — письмо Октября», «За латинизацию широким фронтом».</a:t>
            </a:r>
          </a:p>
        </p:txBody>
      </p:sp>
    </p:spTree>
    <p:extLst>
      <p:ext uri="{BB962C8B-B14F-4D97-AF65-F5344CB8AC3E}">
        <p14:creationId xmlns:p14="http://schemas.microsoft.com/office/powerpoint/2010/main" val="36320461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Реформы Образования Ленина и Луначарского  1918 года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Однако,  как </a:t>
            </a:r>
            <a:r>
              <a:rPr lang="ru-RU" sz="1600" b="1" dirty="0">
                <a:solidFill>
                  <a:srgbClr val="002060"/>
                </a:solidFill>
              </a:rPr>
              <a:t>ни старались </a:t>
            </a:r>
            <a:r>
              <a:rPr lang="ru-RU" sz="1600" b="1" dirty="0" smtClean="0">
                <a:solidFill>
                  <a:srgbClr val="002060"/>
                </a:solidFill>
              </a:rPr>
              <a:t> «</a:t>
            </a:r>
            <a:r>
              <a:rPr lang="ru-RU" sz="1600" b="1" dirty="0" err="1" smtClean="0">
                <a:solidFill>
                  <a:srgbClr val="002060"/>
                </a:solidFill>
              </a:rPr>
              <a:t>латинизаторы</a:t>
            </a:r>
            <a:r>
              <a:rPr lang="ru-RU" sz="1600" b="1" dirty="0" smtClean="0">
                <a:solidFill>
                  <a:srgbClr val="002060"/>
                </a:solidFill>
              </a:rPr>
              <a:t>», </a:t>
            </a:r>
            <a:r>
              <a:rPr lang="ru-RU" sz="1600" b="1" dirty="0">
                <a:solidFill>
                  <a:srgbClr val="002060"/>
                </a:solidFill>
              </a:rPr>
              <a:t>но к 30-м годам их «поезд революции» уже ушел. К этому времени их открыто поддержал только А. Луначарский, выступив 7 января 1930 г. В ленинградской «Красной газете» со статьей «К латинизации русского алфавита».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 </a:t>
            </a:r>
            <a:r>
              <a:rPr lang="ru-RU" sz="1600" b="1" dirty="0">
                <a:solidFill>
                  <a:srgbClr val="002060"/>
                </a:solidFill>
              </a:rPr>
              <a:t>ней он вспомнил, что Ленин мечтал, когда русские будут писать латинскими буквами, «в более спокойное время, когда мы окрепнем». Однако кроме него об этих мыслях Ильича </a:t>
            </a:r>
            <a:r>
              <a:rPr lang="ru-RU" sz="1600" b="1" dirty="0" smtClean="0">
                <a:solidFill>
                  <a:srgbClr val="002060"/>
                </a:solidFill>
              </a:rPr>
              <a:t>почему-то больше </a:t>
            </a:r>
            <a:r>
              <a:rPr lang="ru-RU" sz="1600" b="1" dirty="0">
                <a:solidFill>
                  <a:srgbClr val="002060"/>
                </a:solidFill>
              </a:rPr>
              <a:t>никто не знал. Более того, Луначарский был уже бывшим наркомом просвещения и его слова ничего не значили.</a:t>
            </a:r>
            <a:br>
              <a:rPr lang="ru-RU" sz="1600" b="1" dirty="0">
                <a:solidFill>
                  <a:srgbClr val="002060"/>
                </a:solidFill>
              </a:rPr>
            </a:b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 2000 </a:t>
            </a:r>
            <a:r>
              <a:rPr lang="ru-RU" sz="1600" b="1" dirty="0" smtClean="0">
                <a:solidFill>
                  <a:srgbClr val="002060"/>
                </a:solidFill>
              </a:rPr>
              <a:t>г. в Госдуме  </a:t>
            </a:r>
            <a:r>
              <a:rPr lang="ru-RU" sz="1600" b="1" dirty="0">
                <a:solidFill>
                  <a:srgbClr val="002060"/>
                </a:solidFill>
              </a:rPr>
              <a:t>была попытка провести ещё одну реформу, в результате которой должна была произойти замена кириллицы на латиницу. Был подготовлен  проект закона, но он не прошел.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Инициативой очень заинтересовались в </a:t>
            </a:r>
            <a:r>
              <a:rPr lang="ru-RU" sz="1600" b="1" dirty="0">
                <a:solidFill>
                  <a:srgbClr val="002060"/>
                </a:solidFill>
              </a:rPr>
              <a:t>Республике </a:t>
            </a:r>
            <a:r>
              <a:rPr lang="ru-RU" sz="1600" b="1" dirty="0" smtClean="0">
                <a:solidFill>
                  <a:srgbClr val="002060"/>
                </a:solidFill>
              </a:rPr>
              <a:t>Татарстан. 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7964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Попытки продолжения реформы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 наше время </a:t>
            </a:r>
            <a:r>
              <a:rPr lang="ru-RU" sz="1600" b="1" dirty="0" smtClean="0">
                <a:solidFill>
                  <a:srgbClr val="002060"/>
                </a:solidFill>
              </a:rPr>
              <a:t>продолжаются попытки реформирования русского языка, большинство из которых несут явный вред : 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- </a:t>
            </a:r>
            <a:r>
              <a:rPr lang="ru-RU" sz="1600" b="1" dirty="0" smtClean="0">
                <a:solidFill>
                  <a:srgbClr val="002060"/>
                </a:solidFill>
              </a:rPr>
              <a:t>Теперь в слове «ДОГОВОР» допускается ударение на первом слоге</a:t>
            </a: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- Есть предложения  убрать </a:t>
            </a:r>
            <a:r>
              <a:rPr lang="ru-RU" sz="1600" b="1" dirty="0">
                <a:solidFill>
                  <a:srgbClr val="002060"/>
                </a:solidFill>
              </a:rPr>
              <a:t>из обращения </a:t>
            </a:r>
            <a:r>
              <a:rPr lang="ru-RU" sz="1600" b="1" dirty="0" smtClean="0">
                <a:solidFill>
                  <a:srgbClr val="002060"/>
                </a:solidFill>
              </a:rPr>
              <a:t>буквы </a:t>
            </a:r>
            <a:r>
              <a:rPr lang="ru-RU" sz="1600" b="1" dirty="0">
                <a:solidFill>
                  <a:srgbClr val="002060"/>
                </a:solidFill>
              </a:rPr>
              <a:t>Ё и Я, заменив их на Е и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ИА соответственно;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- Воздействие общений в Сетях на правописание (сейчас – </a:t>
            </a:r>
            <a:r>
              <a:rPr lang="ru-RU" sz="1600" b="1" dirty="0" err="1" smtClean="0">
                <a:solidFill>
                  <a:srgbClr val="002060"/>
                </a:solidFill>
              </a:rPr>
              <a:t>щас</a:t>
            </a:r>
            <a:r>
              <a:rPr lang="ru-RU" sz="1600" b="1" dirty="0" smtClean="0">
                <a:solidFill>
                  <a:srgbClr val="002060"/>
                </a:solidFill>
              </a:rPr>
              <a:t>) </a:t>
            </a:r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9544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Иностранный язык(и) в  наших  коммуникациях   </a:t>
            </a:r>
            <a:r>
              <a:rPr lang="ru-RU" sz="2000" b="1" dirty="0" smtClean="0">
                <a:solidFill>
                  <a:srgbClr val="002060"/>
                </a:solidFill>
              </a:rPr>
              <a:t>Слова и фразы в контексте разных  культур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b="1" i="1" u="sng" dirty="0" smtClean="0">
                <a:solidFill>
                  <a:srgbClr val="002060"/>
                </a:solidFill>
              </a:rPr>
              <a:t>Несколько рекомендаций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Культура и язык неотделимы</a:t>
            </a:r>
          </a:p>
          <a:p>
            <a:pPr>
              <a:buFontTx/>
              <a:buChar char="-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Не щеголять знанием </a:t>
            </a:r>
            <a:r>
              <a:rPr lang="ru-RU" sz="1800" b="1" dirty="0" err="1" smtClean="0">
                <a:solidFill>
                  <a:srgbClr val="002060"/>
                </a:solidFill>
              </a:rPr>
              <a:t>ин.языка</a:t>
            </a:r>
            <a:r>
              <a:rPr lang="ru-RU" sz="1800" b="1" dirty="0" smtClean="0">
                <a:solidFill>
                  <a:srgbClr val="002060"/>
                </a:solidFill>
              </a:rPr>
              <a:t> (языка улицы)</a:t>
            </a:r>
          </a:p>
          <a:p>
            <a:pPr>
              <a:buFontTx/>
              <a:buChar char="-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Прямой перевод фраз с русского зачастую ведет к ошибке</a:t>
            </a:r>
          </a:p>
          <a:p>
            <a:pPr>
              <a:buFontTx/>
              <a:buChar char="-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Некоторых русских слов/понятий нет в английском и др.</a:t>
            </a:r>
          </a:p>
          <a:p>
            <a:pPr>
              <a:buFontTx/>
              <a:buChar char="-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Избегать категоричности фраз, свойственной русскому языку</a:t>
            </a:r>
          </a:p>
          <a:p>
            <a:pPr>
              <a:buFontTx/>
              <a:buChar char="-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n-US" sz="1800" b="1" dirty="0" smtClean="0">
                <a:solidFill>
                  <a:srgbClr val="002060"/>
                </a:solidFill>
              </a:rPr>
              <a:t>Positive thinking  </a:t>
            </a:r>
            <a:r>
              <a:rPr lang="ru-RU" sz="1800" b="1" dirty="0" smtClean="0">
                <a:solidFill>
                  <a:srgbClr val="002060"/>
                </a:solidFill>
              </a:rPr>
              <a:t>в американском английском</a:t>
            </a:r>
          </a:p>
          <a:p>
            <a:pPr marL="114300" indent="0">
              <a:buNone/>
            </a:pP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7626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Неверное/неадекватное/излишнее употребление иностранных слов и выражений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Президент  </a:t>
            </a:r>
            <a:r>
              <a:rPr lang="ru-RU" sz="1600" b="1" dirty="0">
                <a:solidFill>
                  <a:srgbClr val="002060"/>
                </a:solidFill>
              </a:rPr>
              <a:t>Российской академии образования </a:t>
            </a:r>
            <a:r>
              <a:rPr lang="ru-RU" sz="1600" b="1" dirty="0" smtClean="0">
                <a:solidFill>
                  <a:srgbClr val="002060"/>
                </a:solidFill>
              </a:rPr>
              <a:t> Л. В.  </a:t>
            </a:r>
            <a:r>
              <a:rPr lang="ru-RU" sz="1600" b="1" dirty="0">
                <a:solidFill>
                  <a:srgbClr val="002060"/>
                </a:solidFill>
              </a:rPr>
              <a:t>на совместном заседании Советов при президенте по культуре и искусству и по русскому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языку призвала к возрождению ценности русского языка, в котором должны реже звучать иностранные заимствования. В частности, </a:t>
            </a:r>
            <a:r>
              <a:rPr lang="ru-RU" sz="1600" b="1" dirty="0" smtClean="0">
                <a:solidFill>
                  <a:srgbClr val="002060"/>
                </a:solidFill>
              </a:rPr>
              <a:t>Л.В. </a:t>
            </a:r>
            <a:r>
              <a:rPr lang="ru-RU" sz="1600" b="1" dirty="0">
                <a:solidFill>
                  <a:srgbClr val="002060"/>
                </a:solidFill>
              </a:rPr>
              <a:t>горестно вопросила: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«Что с этими </a:t>
            </a:r>
            <a:r>
              <a:rPr lang="ru-RU" sz="1800" b="1" u="sng" dirty="0" smtClean="0">
                <a:solidFill>
                  <a:srgbClr val="002060"/>
                </a:solidFill>
              </a:rPr>
              <a:t>«кофе-брейками</a:t>
            </a:r>
            <a:r>
              <a:rPr lang="ru-RU" sz="1800" b="1" dirty="0" smtClean="0">
                <a:solidFill>
                  <a:srgbClr val="002060"/>
                </a:solidFill>
              </a:rPr>
              <a:t>» делать? Ну не может быть просто кофе-пауза, нет  </a:t>
            </a:r>
            <a:r>
              <a:rPr lang="ru-RU" sz="1800" b="1" u="sng" dirty="0" smtClean="0">
                <a:solidFill>
                  <a:srgbClr val="002060"/>
                </a:solidFill>
              </a:rPr>
              <a:t>«брейк»  </a:t>
            </a:r>
            <a:r>
              <a:rPr lang="ru-RU" sz="1800" b="1" dirty="0" smtClean="0">
                <a:solidFill>
                  <a:srgbClr val="002060"/>
                </a:solidFill>
              </a:rPr>
              <a:t>обязательно !»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На самом же деле и «брейк», и «пауза» – оба слова иностранные.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9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представление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Ситуации, когда это необходимо, возникают на каждом шагу…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Кто кому должен быть представлен? – Три основных правила: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457200" indent="-342900">
              <a:buAutoNum type="arabicParenR"/>
            </a:pPr>
            <a:r>
              <a:rPr lang="ru-RU" sz="1600" b="1" dirty="0">
                <a:solidFill>
                  <a:srgbClr val="002060"/>
                </a:solidFill>
              </a:rPr>
              <a:t>Мужчину представляют женщине (если мужчина имеет особый статус, то наоборот)</a:t>
            </a:r>
          </a:p>
          <a:p>
            <a:pPr marL="457200" indent="-342900">
              <a:buAutoNum type="arabicParenR"/>
            </a:pPr>
            <a:r>
              <a:rPr lang="ru-RU" sz="1600" b="1" dirty="0">
                <a:solidFill>
                  <a:srgbClr val="002060"/>
                </a:solidFill>
              </a:rPr>
              <a:t>Того, кто моложе, всегда представляют тому, кто старше</a:t>
            </a:r>
          </a:p>
          <a:p>
            <a:pPr marL="457200" indent="-342900">
              <a:buAutoNum type="arabicParenR"/>
            </a:pPr>
            <a:r>
              <a:rPr lang="ru-RU" sz="1600" b="1" dirty="0">
                <a:solidFill>
                  <a:srgbClr val="002060"/>
                </a:solidFill>
              </a:rPr>
              <a:t>Человека, занимающего в обществе менее значимое положение, представляют более известному и влиятельному</a:t>
            </a:r>
          </a:p>
          <a:p>
            <a:pPr marL="457200" indent="-342900">
              <a:buAutoNum type="arabicParenR"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Своих родственников, даже если они старше по возрасту, и занимают более видное положение, как правило, представляют всем остальным – это знак уважения.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Недопустимость  приказного тона при представлении кого-то кому-то.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Представление супруга</a:t>
            </a:r>
          </a:p>
        </p:txBody>
      </p:sp>
    </p:spTree>
    <p:extLst>
      <p:ext uri="{BB962C8B-B14F-4D97-AF65-F5344CB8AC3E}">
        <p14:creationId xmlns:p14="http://schemas.microsoft.com/office/powerpoint/2010/main" val="33153335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Неверное/неадекватное/излишнее употребление иностранных слов и выражений</a:t>
            </a:r>
            <a:r>
              <a:rPr lang="ru-RU" sz="20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u="sng" dirty="0">
                <a:solidFill>
                  <a:srgbClr val="002060"/>
                </a:solidFill>
              </a:rPr>
              <a:t>А также:</a:t>
            </a:r>
          </a:p>
          <a:p>
            <a:r>
              <a:rPr lang="ru-RU" sz="1800" b="1" dirty="0" err="1">
                <a:solidFill>
                  <a:srgbClr val="002060"/>
                </a:solidFill>
              </a:rPr>
              <a:t>Индиректное</a:t>
            </a:r>
            <a:r>
              <a:rPr lang="ru-RU" sz="1800" b="1" dirty="0">
                <a:solidFill>
                  <a:srgbClr val="002060"/>
                </a:solidFill>
              </a:rPr>
              <a:t> воздействие</a:t>
            </a:r>
          </a:p>
          <a:p>
            <a:r>
              <a:rPr lang="ru-RU" sz="1800" b="1" dirty="0" err="1">
                <a:solidFill>
                  <a:srgbClr val="002060"/>
                </a:solidFill>
              </a:rPr>
              <a:t>Оунер</a:t>
            </a:r>
            <a:r>
              <a:rPr lang="ru-RU" sz="1800" b="1" dirty="0">
                <a:solidFill>
                  <a:srgbClr val="002060"/>
                </a:solidFill>
              </a:rPr>
              <a:t> телеканала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Пакетики </a:t>
            </a:r>
            <a:r>
              <a:rPr lang="ru-RU" sz="1800" b="1" dirty="0" err="1">
                <a:solidFill>
                  <a:srgbClr val="002060"/>
                </a:solidFill>
              </a:rPr>
              <a:t>сашэ</a:t>
            </a:r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>
                <a:solidFill>
                  <a:srgbClr val="002060"/>
                </a:solidFill>
              </a:rPr>
              <a:t>Серьезный </a:t>
            </a:r>
            <a:r>
              <a:rPr lang="ru-RU" sz="1800" b="1" dirty="0" err="1">
                <a:solidFill>
                  <a:srgbClr val="002060"/>
                </a:solidFill>
              </a:rPr>
              <a:t>демэдж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Продуктовое эмбарго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Экологические продукты и </a:t>
            </a:r>
            <a:r>
              <a:rPr lang="ru-RU" sz="1800" b="1" dirty="0" err="1">
                <a:solidFill>
                  <a:srgbClr val="002060"/>
                </a:solidFill>
              </a:rPr>
              <a:t>т.п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(Названия магазинов, уличная реклама – отдельная проблема)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u="sng" dirty="0">
                <a:solidFill>
                  <a:srgbClr val="002060"/>
                </a:solidFill>
              </a:rPr>
              <a:t>Вопрос:  </a:t>
            </a:r>
            <a:r>
              <a:rPr lang="ru-RU" sz="1800" b="1" dirty="0">
                <a:solidFill>
                  <a:srgbClr val="002060"/>
                </a:solidFill>
              </a:rPr>
              <a:t>до какой степени разумно бороться с иностранными словами?</a:t>
            </a: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873218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Иностранный язык(и) в  наших  коммуникациях   </a:t>
            </a:r>
            <a:r>
              <a:rPr lang="ru-RU" sz="1800" b="1" dirty="0">
                <a:solidFill>
                  <a:srgbClr val="002060"/>
                </a:solidFill>
              </a:rPr>
              <a:t>Слова и фразы в контексте разных  культур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«Нет двух языков, которые до такой степени схожи, что про них можно сказать, что они отражают одну реальность»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                                                               </a:t>
            </a:r>
            <a:r>
              <a:rPr lang="ru-RU" sz="1600" b="1" dirty="0" err="1" smtClean="0">
                <a:solidFill>
                  <a:srgbClr val="002060"/>
                </a:solidFill>
              </a:rPr>
              <a:t>Эд.Сапир</a:t>
            </a:r>
            <a:r>
              <a:rPr lang="ru-RU" sz="1600" b="1" dirty="0" smtClean="0">
                <a:solidFill>
                  <a:srgbClr val="002060"/>
                </a:solidFill>
              </a:rPr>
              <a:t>, антрополог, лингвист</a:t>
            </a: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i="1" u="sng" dirty="0" smtClean="0">
                <a:solidFill>
                  <a:srgbClr val="002060"/>
                </a:solidFill>
              </a:rPr>
              <a:t>Примеры:</a:t>
            </a:r>
            <a:endParaRPr lang="en-US" sz="1600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Three-bedroom apartment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House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Killer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Babushka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Fingers/toes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He is my friend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3554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Иностранный язык(и) в  наших  коммуникациях   </a:t>
            </a:r>
            <a:r>
              <a:rPr lang="ru-RU" sz="1800" b="1" dirty="0">
                <a:solidFill>
                  <a:srgbClr val="002060"/>
                </a:solidFill>
              </a:rPr>
              <a:t>Слова и фразы в контексте разных  культур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Русский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</a:t>
            </a:r>
            <a:r>
              <a:rPr lang="ru-RU" sz="1800" b="1" i="1" u="sng" dirty="0" smtClean="0">
                <a:solidFill>
                  <a:srgbClr val="002060"/>
                </a:solidFill>
              </a:rPr>
              <a:t>Английский</a:t>
            </a:r>
          </a:p>
          <a:p>
            <a:pPr marL="114300" indent="0">
              <a:buNone/>
            </a:pPr>
            <a:endParaRPr lang="ru-RU" sz="1800" b="1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 комнате ни души     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No body in this room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Со всей душой, от души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With all my heart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Жить душа в душу       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To get along beautifully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Это мне не по душе    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I really don’t feel like doing that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Тоска                                                   -------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Тоска по дому/родине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Homesickness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Она очень тоскует по маме         </a:t>
            </a:r>
            <a:r>
              <a:rPr lang="en-US" sz="1800" b="1" dirty="0" smtClean="0">
                <a:solidFill>
                  <a:srgbClr val="002060"/>
                </a:solidFill>
              </a:rPr>
              <a:t>She misses her mother badly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Киллер            </a:t>
            </a:r>
            <a:r>
              <a:rPr lang="ru-RU" sz="1600" dirty="0" smtClean="0">
                <a:solidFill>
                  <a:srgbClr val="002060"/>
                </a:solidFill>
              </a:rPr>
              <a:t>отличается от</a:t>
            </a:r>
            <a:r>
              <a:rPr lang="ru-RU" sz="1800" b="1" dirty="0" smtClean="0">
                <a:solidFill>
                  <a:srgbClr val="002060"/>
                </a:solidFill>
              </a:rPr>
              <a:t>              </a:t>
            </a:r>
            <a:r>
              <a:rPr lang="en-US" sz="1800" b="1" dirty="0" smtClean="0">
                <a:solidFill>
                  <a:srgbClr val="002060"/>
                </a:solidFill>
              </a:rPr>
              <a:t>Killer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Он мой друг - </a:t>
            </a:r>
            <a:r>
              <a:rPr lang="ru-RU" sz="1600" b="1" dirty="0" smtClean="0">
                <a:solidFill>
                  <a:srgbClr val="002060"/>
                </a:solidFill>
              </a:rPr>
              <a:t>не тождественно- </a:t>
            </a:r>
            <a:r>
              <a:rPr lang="en-US" sz="1800" b="1" dirty="0" smtClean="0">
                <a:solidFill>
                  <a:srgbClr val="002060"/>
                </a:solidFill>
              </a:rPr>
              <a:t>   He is my friend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-------                                                  Privacy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7236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Последствия искажений при переводе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 Кремле говорят</a:t>
            </a:r>
            <a:r>
              <a:rPr lang="ru-RU" sz="1800" b="1" dirty="0">
                <a:solidFill>
                  <a:srgbClr val="002060"/>
                </a:solidFill>
              </a:rPr>
              <a:t>: смена власти легитимна лишь в случае, когда она происходит по закону, </a:t>
            </a:r>
            <a:r>
              <a:rPr lang="ru-RU" sz="1800" b="1" u="sng" dirty="0">
                <a:solidFill>
                  <a:srgbClr val="002060"/>
                </a:solidFill>
              </a:rPr>
              <a:t>смешивая легитимность и законность</a:t>
            </a:r>
            <a:r>
              <a:rPr lang="ru-RU" sz="1800" b="1" u="sng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800" b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 </a:t>
            </a:r>
            <a:r>
              <a:rPr lang="ru-RU" sz="1800" b="1" u="sng" dirty="0">
                <a:solidFill>
                  <a:srgbClr val="002060"/>
                </a:solidFill>
              </a:rPr>
              <a:t>Власть может быть законной, но нелегитимной:</a:t>
            </a:r>
            <a:r>
              <a:rPr lang="ru-RU" sz="1800" b="1" dirty="0">
                <a:solidFill>
                  <a:srgbClr val="002060"/>
                </a:solidFill>
              </a:rPr>
              <a:t> принятые законы и практики вполне могут препятствовать свободному волеизъявлению граждан. Легитимность – материя гораздо более тонкая, чем легальность, но часто решающая</a:t>
            </a:r>
            <a:r>
              <a:rPr lang="ru-RU" sz="1400" b="1" dirty="0">
                <a:solidFill>
                  <a:srgbClr val="002060"/>
                </a:solidFill>
              </a:rPr>
              <a:t>. 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i="1" dirty="0" smtClean="0">
                <a:solidFill>
                  <a:srgbClr val="002060"/>
                </a:solidFill>
              </a:rPr>
              <a:t>(«Ведомости», </a:t>
            </a:r>
            <a:r>
              <a:rPr lang="ru-RU" sz="1400" i="1" dirty="0"/>
              <a:t>09.10.15</a:t>
            </a:r>
            <a:r>
              <a:rPr lang="ru-RU" sz="1400" i="1" dirty="0" smtClean="0">
                <a:solidFill>
                  <a:srgbClr val="002060"/>
                </a:solidFill>
              </a:rPr>
              <a:t>)</a:t>
            </a:r>
            <a:endParaRPr lang="en-US" sz="1400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это легально, но </a:t>
            </a:r>
            <a:r>
              <a:rPr lang="ru-RU" sz="1800" b="1" dirty="0" smtClean="0">
                <a:solidFill>
                  <a:srgbClr val="002060"/>
                </a:solidFill>
              </a:rPr>
              <a:t>не легитимно</a:t>
            </a:r>
            <a:r>
              <a:rPr lang="en-US" sz="1800" b="1" dirty="0" smtClean="0">
                <a:solidFill>
                  <a:srgbClr val="002060"/>
                </a:solidFill>
              </a:rPr>
              <a:t>  </a:t>
            </a:r>
            <a:r>
              <a:rPr lang="en-US" sz="1800" b="1" dirty="0">
                <a:solidFill>
                  <a:srgbClr val="002060"/>
                </a:solidFill>
              </a:rPr>
              <a:t>- it's legal, but </a:t>
            </a:r>
            <a:r>
              <a:rPr lang="en-US" sz="1800" b="1" dirty="0" smtClean="0">
                <a:solidFill>
                  <a:srgbClr val="002060"/>
                </a:solidFill>
              </a:rPr>
              <a:t>not legitimate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                                    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                      </a:t>
            </a:r>
            <a:r>
              <a:rPr lang="fr-FR" sz="1800" b="1" dirty="0">
                <a:solidFill>
                  <a:srgbClr val="002060"/>
                </a:solidFill>
              </a:rPr>
              <a:t>c'est légal mais pas </a:t>
            </a:r>
            <a:r>
              <a:rPr lang="fr-FR" sz="1800" b="1" dirty="0" smtClean="0">
                <a:solidFill>
                  <a:srgbClr val="002060"/>
                </a:solidFill>
              </a:rPr>
              <a:t>légitime</a:t>
            </a:r>
          </a:p>
          <a:p>
            <a:pPr marL="114300" indent="0">
              <a:buNone/>
            </a:pPr>
            <a:endParaRPr lang="fr-FR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Это легитимно, но не легально – </a:t>
            </a:r>
            <a:r>
              <a:rPr lang="en-US" sz="1800" b="1" dirty="0">
                <a:solidFill>
                  <a:srgbClr val="002060"/>
                </a:solidFill>
              </a:rPr>
              <a:t>This is legitimate, but not legally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</a:t>
            </a:r>
            <a:r>
              <a:rPr lang="fr-FR" sz="1800" b="1" dirty="0" smtClean="0">
                <a:solidFill>
                  <a:srgbClr val="002060"/>
                </a:solidFill>
              </a:rPr>
              <a:t>C'est </a:t>
            </a:r>
            <a:r>
              <a:rPr lang="fr-FR" sz="1800" b="1" dirty="0">
                <a:solidFill>
                  <a:srgbClr val="002060"/>
                </a:solidFill>
              </a:rPr>
              <a:t>légitime, mais n'est pas </a:t>
            </a:r>
            <a:r>
              <a:rPr lang="fr-FR" sz="1800" b="1" dirty="0" smtClean="0">
                <a:solidFill>
                  <a:srgbClr val="002060"/>
                </a:solidFill>
              </a:rPr>
              <a:t>légal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1684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Иностранный язык(и) в  наших  коммуникациях   </a:t>
            </a:r>
            <a:r>
              <a:rPr lang="ru-RU" sz="1800" b="1" dirty="0">
                <a:solidFill>
                  <a:srgbClr val="002060"/>
                </a:solidFill>
              </a:rPr>
              <a:t>Слова и фразы в контексте разных  культур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Как не стоит выражаться  по-английски</a:t>
            </a:r>
            <a:endParaRPr lang="en-US" sz="1800" b="1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I </a:t>
            </a:r>
            <a:r>
              <a:rPr lang="en-US" sz="1800" b="1" dirty="0" err="1" smtClean="0">
                <a:solidFill>
                  <a:srgbClr val="002060"/>
                </a:solidFill>
              </a:rPr>
              <a:t>gonna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  </a:t>
            </a:r>
            <a:r>
              <a:rPr lang="ru-RU" sz="1600" dirty="0" smtClean="0">
                <a:solidFill>
                  <a:srgbClr val="002060"/>
                </a:solidFill>
              </a:rPr>
              <a:t>вместо </a:t>
            </a:r>
            <a:r>
              <a:rPr lang="en-US" sz="1800" b="1" dirty="0" smtClean="0">
                <a:solidFill>
                  <a:srgbClr val="002060"/>
                </a:solidFill>
              </a:rPr>
              <a:t> I’m going to</a:t>
            </a:r>
          </a:p>
          <a:p>
            <a:pPr marL="114300" indent="0">
              <a:buNone/>
            </a:pP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I </a:t>
            </a:r>
            <a:r>
              <a:rPr lang="en-US" sz="1800" b="1" dirty="0" err="1" smtClean="0">
                <a:solidFill>
                  <a:srgbClr val="002060"/>
                </a:solidFill>
              </a:rPr>
              <a:t>wanna</a:t>
            </a:r>
            <a:r>
              <a:rPr lang="en-US" sz="1800" b="1" dirty="0" smtClean="0">
                <a:solidFill>
                  <a:srgbClr val="002060"/>
                </a:solidFill>
              </a:rPr>
              <a:t>    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     </a:t>
            </a:r>
            <a:r>
              <a:rPr lang="ru-RU" sz="1600" dirty="0" smtClean="0">
                <a:solidFill>
                  <a:srgbClr val="002060"/>
                </a:solidFill>
              </a:rPr>
              <a:t>вместо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 I want to</a:t>
            </a:r>
          </a:p>
          <a:p>
            <a:pPr marL="11430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 err="1" smtClean="0">
                <a:solidFill>
                  <a:srgbClr val="002060"/>
                </a:solidFill>
              </a:rPr>
              <a:t>Wazzup</a:t>
            </a:r>
            <a:r>
              <a:rPr lang="en-US" sz="1800" b="1" dirty="0" smtClean="0">
                <a:solidFill>
                  <a:srgbClr val="002060"/>
                </a:solidFill>
              </a:rPr>
              <a:t>     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     </a:t>
            </a:r>
            <a:r>
              <a:rPr lang="ru-RU" sz="1600" dirty="0" smtClean="0">
                <a:solidFill>
                  <a:srgbClr val="002060"/>
                </a:solidFill>
              </a:rPr>
              <a:t>вместо</a:t>
            </a:r>
            <a:r>
              <a:rPr lang="ru-RU" sz="1800" b="1" dirty="0" smtClean="0">
                <a:solidFill>
                  <a:srgbClr val="002060"/>
                </a:solidFill>
              </a:rPr>
              <a:t>  </a:t>
            </a:r>
            <a:r>
              <a:rPr lang="en-US" sz="1800" b="1" dirty="0" smtClean="0">
                <a:solidFill>
                  <a:srgbClr val="002060"/>
                </a:solidFill>
              </a:rPr>
              <a:t> What’s up?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You’re wrong                             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вместо </a:t>
            </a:r>
            <a:r>
              <a:rPr lang="en-US" sz="1600" dirty="0" smtClean="0">
                <a:solidFill>
                  <a:srgbClr val="002060"/>
                </a:solidFill>
              </a:rPr>
              <a:t>  </a:t>
            </a:r>
            <a:r>
              <a:rPr lang="en-US" sz="1800" b="1" dirty="0" smtClean="0">
                <a:solidFill>
                  <a:srgbClr val="002060"/>
                </a:solidFill>
              </a:rPr>
              <a:t>I think that’s not the case</a:t>
            </a:r>
          </a:p>
          <a:p>
            <a:pPr marL="11430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Did he make a lot of money? 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вместо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Did he do all right for himself?</a:t>
            </a:r>
          </a:p>
          <a:p>
            <a:pPr marL="11430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Move it!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6433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Иностранный язык(и) в  наших  коммуникациях   </a:t>
            </a:r>
            <a:r>
              <a:rPr lang="ru-RU" sz="2000" b="1" dirty="0">
                <a:solidFill>
                  <a:srgbClr val="002060"/>
                </a:solidFill>
              </a:rPr>
              <a:t>Слова и фразы в контексте разных  культур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fontAlgn="base">
              <a:buNone/>
            </a:pPr>
            <a:r>
              <a:rPr lang="en-US" sz="1800" b="1" i="1" u="sng" dirty="0">
                <a:solidFill>
                  <a:srgbClr val="002060"/>
                </a:solidFill>
              </a:rPr>
              <a:t>Trump</a:t>
            </a:r>
            <a:r>
              <a:rPr lang="en-US" sz="1800" b="1" i="1" u="sng" dirty="0" smtClean="0">
                <a:solidFill>
                  <a:srgbClr val="002060"/>
                </a:solidFill>
              </a:rPr>
              <a:t>:</a:t>
            </a:r>
          </a:p>
          <a:p>
            <a:pPr marL="114300" indent="0" fontAlgn="base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dirty="0">
                <a:solidFill>
                  <a:srgbClr val="002060"/>
                </a:solidFill>
              </a:rPr>
              <a:t>Trump told the Times that he plans </a:t>
            </a:r>
            <a:r>
              <a:rPr lang="en-US" sz="1800" dirty="0" smtClean="0">
                <a:solidFill>
                  <a:srgbClr val="002060"/>
                </a:solidFill>
              </a:rPr>
              <a:t>to quickly pursue  </a:t>
            </a:r>
            <a:r>
              <a:rPr lang="en-US" sz="1800" dirty="0">
                <a:solidFill>
                  <a:srgbClr val="002060"/>
                </a:solidFill>
              </a:rPr>
              <a:t>a trade deal with the U.K. after taking office and will meet with British Prime Minister Theresa May soon</a:t>
            </a:r>
            <a:r>
              <a:rPr lang="en-US" sz="1800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“We’re </a:t>
            </a:r>
            <a:r>
              <a:rPr lang="en-US" sz="1800" b="1" dirty="0" err="1">
                <a:solidFill>
                  <a:srgbClr val="FF0000"/>
                </a:solidFill>
              </a:rPr>
              <a:t>gonna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>
                <a:solidFill>
                  <a:srgbClr val="002060"/>
                </a:solidFill>
              </a:rPr>
              <a:t>work very hard to get it done quickly and done properly. Good for both sides,” he said. “We’ll have a meeting right after I get into the White House and it’ll be, I think we’re </a:t>
            </a:r>
            <a:r>
              <a:rPr lang="en-US" sz="1800" b="1" dirty="0" err="1">
                <a:solidFill>
                  <a:srgbClr val="FF0000"/>
                </a:solidFill>
              </a:rPr>
              <a:t>gonna</a:t>
            </a:r>
            <a:r>
              <a:rPr lang="en-US" sz="1800" b="1" dirty="0">
                <a:solidFill>
                  <a:srgbClr val="002060"/>
                </a:solidFill>
              </a:rPr>
              <a:t> get something done very quickly.”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659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Язык оптимистов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– </a:t>
            </a:r>
            <a:r>
              <a:rPr lang="en-US" sz="2400" b="1" dirty="0" smtClean="0">
                <a:solidFill>
                  <a:srgbClr val="002060"/>
                </a:solidFill>
              </a:rPr>
              <a:t> positive thinking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u="sng" dirty="0" smtClean="0">
                <a:solidFill>
                  <a:srgbClr val="002060"/>
                </a:solidFill>
              </a:rPr>
              <a:t>“The Power of Positive Thinking”</a:t>
            </a:r>
          </a:p>
          <a:p>
            <a:pPr marL="114300" indent="0">
              <a:buNone/>
            </a:pP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                                    </a:t>
            </a:r>
            <a:r>
              <a:rPr lang="ru-RU" sz="1600" b="1" dirty="0" err="1" smtClean="0">
                <a:solidFill>
                  <a:srgbClr val="002060"/>
                </a:solidFill>
              </a:rPr>
              <a:t>Норман</a:t>
            </a:r>
            <a:r>
              <a:rPr lang="ru-RU" sz="1600" b="1" dirty="0" smtClean="0">
                <a:solidFill>
                  <a:srgbClr val="002060"/>
                </a:solidFill>
              </a:rPr>
              <a:t> Винсент Пил, пастор Нью-Йорк, 1952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Идеи пастор вошли в жизнь и в фильмы Голливуда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-Everything’s going to be all right!</a:t>
            </a: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- Everything will work out</a:t>
            </a: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041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Язык оптимистов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 – </a:t>
            </a:r>
            <a:r>
              <a:rPr lang="en-US" sz="2400" b="1" dirty="0">
                <a:solidFill>
                  <a:srgbClr val="002060"/>
                </a:solidFill>
              </a:rPr>
              <a:t> positive thinking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Фраза </a:t>
            </a:r>
            <a:r>
              <a:rPr lang="ru-RU" sz="2000" b="1" dirty="0" err="1">
                <a:solidFill>
                  <a:srgbClr val="002060"/>
                </a:solidFill>
              </a:rPr>
              <a:t>Скарлетт</a:t>
            </a:r>
            <a:r>
              <a:rPr lang="ru-RU" sz="2000" b="1" dirty="0">
                <a:solidFill>
                  <a:srgbClr val="002060"/>
                </a:solidFill>
              </a:rPr>
              <a:t> О</a:t>
            </a:r>
            <a:r>
              <a:rPr lang="en-US" sz="2000" b="1" dirty="0">
                <a:solidFill>
                  <a:srgbClr val="002060"/>
                </a:solidFill>
              </a:rPr>
              <a:t>’X</a:t>
            </a:r>
            <a:r>
              <a:rPr lang="ru-RU" sz="2000" b="1" dirty="0">
                <a:solidFill>
                  <a:srgbClr val="002060"/>
                </a:solidFill>
              </a:rPr>
              <a:t>ара в фильме </a:t>
            </a:r>
            <a:r>
              <a:rPr lang="en-US" sz="2000" b="1" dirty="0">
                <a:solidFill>
                  <a:srgbClr val="002060"/>
                </a:solidFill>
              </a:rPr>
              <a:t>“Gone with the Wind”: </a:t>
            </a:r>
            <a:endParaRPr lang="ru-RU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«</a:t>
            </a:r>
            <a:r>
              <a:rPr lang="en-US" b="1" dirty="0">
                <a:solidFill>
                  <a:srgbClr val="002060"/>
                </a:solidFill>
              </a:rPr>
              <a:t>Tomorrow is another day</a:t>
            </a:r>
            <a:r>
              <a:rPr lang="ru-RU" b="1" dirty="0">
                <a:solidFill>
                  <a:srgbClr val="002060"/>
                </a:solidFill>
              </a:rPr>
              <a:t>»</a:t>
            </a:r>
            <a:endParaRPr lang="en-US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Great!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Fine!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Fantastic!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Super!</a:t>
            </a:r>
            <a:r>
              <a:rPr lang="ru-RU" sz="1800" b="1" dirty="0">
                <a:solidFill>
                  <a:srgbClr val="002060"/>
                </a:solidFill>
              </a:rPr>
              <a:t>                                      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</a:t>
            </a:r>
            <a:r>
              <a:rPr lang="ru-RU" sz="1800" dirty="0">
                <a:solidFill>
                  <a:srgbClr val="002060"/>
                </a:solidFill>
              </a:rPr>
              <a:t>(а также готовность помочь чужому на улице)</a:t>
            </a: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955989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Язык оптимистов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 – </a:t>
            </a:r>
            <a:r>
              <a:rPr lang="en-US" sz="2400" b="1" dirty="0">
                <a:solidFill>
                  <a:srgbClr val="002060"/>
                </a:solidFill>
              </a:rPr>
              <a:t> positive </a:t>
            </a:r>
            <a:r>
              <a:rPr lang="en-US" sz="2400" b="1" dirty="0" smtClean="0">
                <a:solidFill>
                  <a:srgbClr val="002060"/>
                </a:solidFill>
              </a:rPr>
              <a:t>thinking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i="1" dirty="0" smtClean="0">
                <a:solidFill>
                  <a:srgbClr val="002060"/>
                </a:solidFill>
              </a:rPr>
              <a:t>Positive Thinking  </a:t>
            </a:r>
            <a:r>
              <a:rPr lang="ru-RU" sz="1800" b="1" i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формируется и становится рефлексом с детских  лет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Русская мама – маленькому сынишке на детской площадке: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«Не шлепнись!»,   «Не пачкайся!»,  «Не лезь в грязь!»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Американская мама: </a:t>
            </a:r>
            <a:r>
              <a:rPr lang="en-US" sz="1600" b="1" dirty="0" smtClean="0">
                <a:solidFill>
                  <a:srgbClr val="002060"/>
                </a:solidFill>
              </a:rPr>
              <a:t>“Have fan”</a:t>
            </a:r>
            <a:r>
              <a:rPr lang="ru-RU" sz="1600" b="1" dirty="0" smtClean="0">
                <a:solidFill>
                  <a:srgbClr val="002060"/>
                </a:solidFill>
              </a:rPr>
              <a:t>(Развлекайся!),</a:t>
            </a:r>
            <a:r>
              <a:rPr lang="en-US" sz="1600" b="1" dirty="0" smtClean="0">
                <a:solidFill>
                  <a:srgbClr val="002060"/>
                </a:solidFill>
              </a:rPr>
              <a:t>  “You can do it!”</a:t>
            </a:r>
            <a:r>
              <a:rPr lang="ru-RU" sz="1600" b="1" dirty="0" smtClean="0">
                <a:solidFill>
                  <a:srgbClr val="002060"/>
                </a:solidFill>
              </a:rPr>
              <a:t> (Давай!)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8293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Язык оптимистов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 – </a:t>
            </a:r>
            <a:r>
              <a:rPr lang="en-US" sz="2400" b="1" dirty="0">
                <a:solidFill>
                  <a:srgbClr val="002060"/>
                </a:solidFill>
              </a:rPr>
              <a:t> positive thinking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Мама </a:t>
            </a:r>
            <a:r>
              <a:rPr lang="en-US" sz="1800" b="1" i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smtClean="0">
                <a:solidFill>
                  <a:srgbClr val="002060"/>
                </a:solidFill>
              </a:rPr>
              <a:t> ребенку</a:t>
            </a:r>
            <a:r>
              <a:rPr lang="ru-RU" sz="1800" b="1" dirty="0" smtClean="0">
                <a:solidFill>
                  <a:srgbClr val="002060"/>
                </a:solidFill>
              </a:rPr>
              <a:t>:  </a:t>
            </a:r>
            <a:r>
              <a:rPr lang="en-US" sz="1800" b="1" dirty="0" smtClean="0">
                <a:solidFill>
                  <a:srgbClr val="002060"/>
                </a:solidFill>
              </a:rPr>
              <a:t>       </a:t>
            </a:r>
            <a:r>
              <a:rPr lang="ru-RU" sz="1800" b="1" dirty="0" smtClean="0">
                <a:solidFill>
                  <a:srgbClr val="002060"/>
                </a:solidFill>
              </a:rPr>
              <a:t> «Нельзя пить газировку со льдом!»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Плохо:         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“It is not allowed  to drink soda with ice!”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Хорошо:</a:t>
            </a:r>
            <a:r>
              <a:rPr lang="en-US" sz="1800" b="1" dirty="0" smtClean="0">
                <a:solidFill>
                  <a:srgbClr val="002060"/>
                </a:solidFill>
              </a:rPr>
              <a:t>                    “I don’t think you should drink soda with ice</a:t>
            </a:r>
            <a:r>
              <a:rPr lang="ru-RU" sz="1800" b="1" dirty="0" smtClean="0">
                <a:solidFill>
                  <a:srgbClr val="002060"/>
                </a:solidFill>
              </a:rPr>
              <a:t>!</a:t>
            </a:r>
            <a:r>
              <a:rPr lang="en-US" sz="1800" b="1" dirty="0" smtClean="0">
                <a:solidFill>
                  <a:srgbClr val="002060"/>
                </a:solidFill>
              </a:rPr>
              <a:t>”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1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800" b="1" dirty="0">
                <a:solidFill>
                  <a:srgbClr val="002060"/>
                </a:solidFill>
              </a:rPr>
              <a:t>Представление на приемах и светских встречах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ru-RU" altLang="ru-RU" sz="1600" b="1" dirty="0">
                <a:solidFill>
                  <a:srgbClr val="002060"/>
                </a:solidFill>
              </a:rPr>
              <a:t>ПРЕДСТАВЛЕНИЕ на приемах всегда обязательно, если присутствует почетный  гость, которого представили всем приглашенным. Если вы опоздали, необходимо представиться самому.</a:t>
            </a:r>
          </a:p>
          <a:p>
            <a:pPr marL="0" indent="0">
              <a:buFontTx/>
              <a:buNone/>
            </a:pPr>
            <a:endParaRPr lang="ru-RU" altLang="ru-RU" sz="1600" b="1" dirty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r>
              <a:rPr lang="ru-RU" altLang="ru-RU" sz="1600" b="1" dirty="0">
                <a:solidFill>
                  <a:srgbClr val="002060"/>
                </a:solidFill>
              </a:rPr>
              <a:t>На официальном обеде с рассадкой соседям по столу следует самим представиться друг другу (дама может вступить в беседу с незнакомым мужчиной, предварительно не представившись ему). За столом принято вести беседу, причем с соседом и справа, и слева.</a:t>
            </a:r>
          </a:p>
          <a:p>
            <a:pPr marL="0" indent="0">
              <a:buFontTx/>
              <a:buNone/>
            </a:pPr>
            <a:endParaRPr lang="ru-RU" altLang="ru-RU" sz="1600" b="1" dirty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r>
              <a:rPr lang="ru-RU" altLang="ru-RU" sz="1600" b="1" dirty="0">
                <a:solidFill>
                  <a:srgbClr val="002060"/>
                </a:solidFill>
              </a:rPr>
              <a:t>КАК ПРЕДСТАВЛЯТЬСЯ САМОМУ. Если заметили интересного вам, но незнакомого человека, нельзя обращаться к нему «Вы кто?».  Лучше представиться самому. Можно добавить что-то о себе. Скорее всего незнакомец тоже представится вам.</a:t>
            </a:r>
          </a:p>
          <a:p>
            <a:pPr marL="0" indent="0">
              <a:buFontTx/>
              <a:buNone/>
            </a:pPr>
            <a:endParaRPr lang="ru-RU" altLang="ru-RU" sz="1600" b="1" dirty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r>
              <a:rPr lang="ru-RU" altLang="ru-RU" sz="1600" b="1" dirty="0">
                <a:solidFill>
                  <a:srgbClr val="002060"/>
                </a:solidFill>
              </a:rPr>
              <a:t>КАК ВХОДИТЬ В ДОМ</a:t>
            </a:r>
          </a:p>
        </p:txBody>
      </p:sp>
    </p:spTree>
    <p:extLst>
      <p:ext uri="{BB962C8B-B14F-4D97-AF65-F5344CB8AC3E}">
        <p14:creationId xmlns:p14="http://schemas.microsoft.com/office/powerpoint/2010/main" val="3912985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Язык оптимистов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 – </a:t>
            </a:r>
            <a:r>
              <a:rPr lang="en-US" sz="2400" b="1" dirty="0">
                <a:solidFill>
                  <a:srgbClr val="002060"/>
                </a:solidFill>
              </a:rPr>
              <a:t> positive thinking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Во второй половине </a:t>
            </a:r>
            <a:r>
              <a:rPr lang="ru-RU" sz="1800" b="1" dirty="0" err="1">
                <a:solidFill>
                  <a:srgbClr val="002060"/>
                </a:solidFill>
              </a:rPr>
              <a:t>ХХв</a:t>
            </a:r>
            <a:r>
              <a:rPr lang="ru-RU" sz="1800" b="1" dirty="0">
                <a:solidFill>
                  <a:srgbClr val="002060"/>
                </a:solidFill>
              </a:rPr>
              <a:t>. в США было создано общество, где не процветали только самые ленивые или те, кто не знал, в какой благотворительный фонд надо обратиться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  <a:r>
              <a:rPr lang="en-US" sz="1800" b="1" dirty="0" smtClean="0">
                <a:solidFill>
                  <a:srgbClr val="002060"/>
                </a:solidFill>
              </a:rPr>
              <a:t>                                                  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В 1960-1980 гг. возможности для вертикального подъема от бедности к богатству стали невероятно большими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Однако, чтобы добиться высокой  цели, необходимо ставить перед собой самые амбициозные цели -  </a:t>
            </a:r>
            <a:r>
              <a:rPr lang="en-US" sz="1800" b="1" i="1" dirty="0">
                <a:solidFill>
                  <a:srgbClr val="002060"/>
                </a:solidFill>
              </a:rPr>
              <a:t>Go for the Gold!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Для американца нетипично развести руками, сказав                                                   «Ну что же я могу тут поделать!»</a:t>
            </a: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247992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Язык оптимистов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 – </a:t>
            </a:r>
            <a:r>
              <a:rPr lang="en-US" sz="2400" b="1" dirty="0">
                <a:solidFill>
                  <a:srgbClr val="002060"/>
                </a:solidFill>
              </a:rPr>
              <a:t> positive thinking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800" b="1" i="1" dirty="0">
                <a:solidFill>
                  <a:srgbClr val="002060"/>
                </a:solidFill>
              </a:rPr>
              <a:t>Positive </a:t>
            </a:r>
            <a:r>
              <a:rPr lang="en-US" sz="1800" b="1" i="1" dirty="0" smtClean="0">
                <a:solidFill>
                  <a:srgbClr val="002060"/>
                </a:solidFill>
              </a:rPr>
              <a:t>Thinking</a:t>
            </a:r>
            <a:r>
              <a:rPr lang="ru-RU" sz="1800" b="1" i="1" dirty="0" smtClean="0">
                <a:solidFill>
                  <a:srgbClr val="002060"/>
                </a:solidFill>
              </a:rPr>
              <a:t>  </a:t>
            </a:r>
            <a:r>
              <a:rPr lang="ru-RU" sz="1600" b="1" dirty="0" smtClean="0">
                <a:solidFill>
                  <a:srgbClr val="002060"/>
                </a:solidFill>
              </a:rPr>
              <a:t>проявляется и в доверии априори к тому, что говорит собеседник. Если нет веских причин сомневаться, американец уверен, что собеседник говорит правду.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Каждому школьнику известна знаменитая фраза </a:t>
            </a:r>
            <a:r>
              <a:rPr lang="ru-RU" sz="1600" b="1" dirty="0" err="1" smtClean="0">
                <a:solidFill>
                  <a:srgbClr val="002060"/>
                </a:solidFill>
              </a:rPr>
              <a:t>Дж.Вашингтона</a:t>
            </a:r>
            <a:r>
              <a:rPr lang="ru-RU" sz="1600" b="1" dirty="0" smtClean="0">
                <a:solidFill>
                  <a:srgbClr val="002060"/>
                </a:solidFill>
              </a:rPr>
              <a:t>. На вопрос «Кто срубил вишню?» мальчик – будущий президент ответил:</a:t>
            </a: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I cannot tell a lie – I did.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Американцу трудно понять разницу между русскими словами «ложь»  и  «вранье»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02392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</a:rPr>
              <a:t>Примерный перечень вопросов для самопроверки 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к экзамену </a:t>
            </a:r>
            <a:r>
              <a:rPr lang="ru-RU" sz="1800" b="1" dirty="0" smtClean="0">
                <a:solidFill>
                  <a:srgbClr val="002060"/>
                </a:solidFill>
              </a:rPr>
              <a:t>(тесту)</a:t>
            </a: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 -  Что </a:t>
            </a:r>
            <a:r>
              <a:rPr lang="ru-RU" sz="1400" b="1" dirty="0">
                <a:solidFill>
                  <a:srgbClr val="002060"/>
                </a:solidFill>
              </a:rPr>
              <a:t>такое этика? Какие виды профессиональной этики вам известны</a:t>
            </a:r>
            <a:r>
              <a:rPr lang="ru-RU" sz="1400" b="1" dirty="0" smtClean="0">
                <a:solidFill>
                  <a:srgbClr val="002060"/>
                </a:solidFill>
              </a:rPr>
              <a:t>? </a:t>
            </a:r>
          </a:p>
          <a:p>
            <a:pPr>
              <a:buFontTx/>
              <a:buChar char="-"/>
            </a:pPr>
            <a:endParaRPr lang="ru-RU" sz="14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-  Что </a:t>
            </a:r>
            <a:r>
              <a:rPr lang="ru-RU" sz="1400" b="1" dirty="0">
                <a:solidFill>
                  <a:srgbClr val="002060"/>
                </a:solidFill>
              </a:rPr>
              <a:t>такое этикет? Каковы его истоки</a:t>
            </a:r>
            <a:r>
              <a:rPr lang="ru-RU" sz="1400" b="1" dirty="0" smtClean="0">
                <a:solidFill>
                  <a:srgbClr val="002060"/>
                </a:solidFill>
              </a:rPr>
              <a:t>?</a:t>
            </a:r>
          </a:p>
          <a:p>
            <a:pPr>
              <a:buFontTx/>
              <a:buChar char="-"/>
            </a:pPr>
            <a:endParaRPr lang="ru-RU" sz="14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-  Когда </a:t>
            </a:r>
            <a:r>
              <a:rPr lang="ru-RU" sz="1400" b="1" dirty="0">
                <a:solidFill>
                  <a:srgbClr val="002060"/>
                </a:solidFill>
              </a:rPr>
              <a:t>были сформулированы основные этические требования к разным 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социальным группам </a:t>
            </a:r>
            <a:r>
              <a:rPr lang="ru-RU" sz="1400" b="1" dirty="0">
                <a:solidFill>
                  <a:srgbClr val="002060"/>
                </a:solidFill>
              </a:rPr>
              <a:t>в России</a:t>
            </a:r>
            <a:r>
              <a:rPr lang="ru-RU" sz="1400" b="1" dirty="0" smtClean="0">
                <a:solidFill>
                  <a:srgbClr val="002060"/>
                </a:solidFill>
              </a:rPr>
              <a:t>?</a:t>
            </a:r>
          </a:p>
          <a:p>
            <a:pPr>
              <a:buFontTx/>
              <a:buChar char="-"/>
            </a:pPr>
            <a:endParaRPr lang="ru-RU" sz="14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dirty="0">
                <a:solidFill>
                  <a:srgbClr val="002060"/>
                </a:solidFill>
              </a:rPr>
              <a:t>- </a:t>
            </a:r>
            <a:r>
              <a:rPr lang="ru-RU" sz="1400" b="1" dirty="0" smtClean="0">
                <a:solidFill>
                  <a:srgbClr val="002060"/>
                </a:solidFill>
              </a:rPr>
              <a:t> Каковы </a:t>
            </a:r>
            <a:r>
              <a:rPr lang="ru-RU" sz="1400" b="1" dirty="0">
                <a:solidFill>
                  <a:srgbClr val="002060"/>
                </a:solidFill>
              </a:rPr>
              <a:t>правильные обращения к лицам мужского и женского пола в русской,  </a:t>
            </a:r>
          </a:p>
          <a:p>
            <a:pPr marL="114300" indent="0">
              <a:buNone/>
            </a:pPr>
            <a:r>
              <a:rPr lang="ru-RU" sz="1400" b="1" dirty="0">
                <a:solidFill>
                  <a:srgbClr val="002060"/>
                </a:solidFill>
              </a:rPr>
              <a:t>  французской, британской, немецкой культурах</a:t>
            </a:r>
            <a:r>
              <a:rPr lang="ru-RU" sz="1400" b="1" dirty="0" smtClean="0">
                <a:solidFill>
                  <a:srgbClr val="002060"/>
                </a:solidFill>
              </a:rPr>
              <a:t>?</a:t>
            </a: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-  </a:t>
            </a:r>
            <a:r>
              <a:rPr lang="ru-RU" sz="1400" b="1" dirty="0">
                <a:solidFill>
                  <a:srgbClr val="002060"/>
                </a:solidFill>
              </a:rPr>
              <a:t>Что такое «Позитивное мышление» и каково его значение в современной западной </a:t>
            </a:r>
          </a:p>
          <a:p>
            <a:pPr marL="114300" indent="0">
              <a:buNone/>
            </a:pPr>
            <a:r>
              <a:rPr lang="ru-RU" sz="1400" b="1" dirty="0">
                <a:solidFill>
                  <a:srgbClr val="002060"/>
                </a:solidFill>
              </a:rPr>
              <a:t>   культуре</a:t>
            </a:r>
            <a:r>
              <a:rPr lang="ru-RU" sz="1400" b="1" dirty="0" smtClean="0">
                <a:solidFill>
                  <a:srgbClr val="002060"/>
                </a:solidFill>
              </a:rPr>
              <a:t>?</a:t>
            </a: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-  </a:t>
            </a:r>
            <a:r>
              <a:rPr lang="ru-RU" sz="1400" b="1" dirty="0">
                <a:solidFill>
                  <a:srgbClr val="002060"/>
                </a:solidFill>
              </a:rPr>
              <a:t>Что такое «политкорректность»? Каковы ее позитивные и негативные стороны?</a:t>
            </a: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35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rgbClr val="002060"/>
                </a:solidFill>
              </a:rPr>
              <a:t>Представление </a:t>
            </a:r>
            <a:r>
              <a:rPr lang="en-US" altLang="ru-RU" sz="2800" b="1" dirty="0">
                <a:solidFill>
                  <a:srgbClr val="002060"/>
                </a:solidFill>
              </a:rPr>
              <a:t> </a:t>
            </a:r>
            <a:r>
              <a:rPr lang="ru-RU" altLang="ru-RU" sz="2800" b="1" dirty="0">
                <a:solidFill>
                  <a:srgbClr val="002060"/>
                </a:solidFill>
              </a:rPr>
              <a:t>на приемах </a:t>
            </a:r>
            <a:r>
              <a:rPr lang="en-US" altLang="ru-RU" sz="2800" b="1" dirty="0">
                <a:solidFill>
                  <a:srgbClr val="002060"/>
                </a:solidFill>
              </a:rPr>
              <a:t> </a:t>
            </a:r>
            <a:r>
              <a:rPr lang="ru-RU" altLang="ru-RU" sz="2800" b="1" dirty="0">
                <a:solidFill>
                  <a:srgbClr val="002060"/>
                </a:solidFill>
              </a:rPr>
              <a:t>и светских</a:t>
            </a:r>
            <a:r>
              <a:rPr lang="en-US" altLang="ru-RU" sz="2800" b="1" dirty="0">
                <a:solidFill>
                  <a:srgbClr val="002060"/>
                </a:solidFill>
              </a:rPr>
              <a:t> </a:t>
            </a:r>
            <a:r>
              <a:rPr lang="ru-RU" altLang="ru-RU" sz="2800" b="1" dirty="0">
                <a:solidFill>
                  <a:srgbClr val="002060"/>
                </a:solidFill>
              </a:rPr>
              <a:t> встречах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ЧТО ГОВОРИТЬ ПРИ ПРЕДСТАВЛЕНИИ.  «Здравствуйте…»  с добавлением имени (звания) нового знакомого.  «Очень приятно», «Рад познакомиться». Важно отчетливо произносить слова, не глотая слоги.  Если прием не носит официального характера, то вполне уместно сказать «Привет».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КОГДА ПОЛОЖЕНО ВСТАВАТЬ, ПРИВЕТСТВУЯ ГОСТЕЙ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РУКОПОЖАТИЕ.  Может усилить симпатии, а может и вызвать раздражение («бескостная»  ладонь или «свирепый зажим»). Рукопожатие должно быть кратким, в меру крепким и дружелюбным. Смотреть в глаза.                  Дама выбирает – подавать руку или нет, но если мужчина протянет руку, то следует пожать ее.  Если ребенку протянули руку, он  протягивает в ответ. Нельзя допускать, чтобы протянутая рука повисла в воздухе.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Ритуал рукопожатия для женщины зависит от страны. Так, в Европе или </a:t>
            </a:r>
            <a:r>
              <a:rPr lang="ru-RU" sz="1600" b="1" dirty="0" err="1">
                <a:solidFill>
                  <a:srgbClr val="002060"/>
                </a:solidFill>
              </a:rPr>
              <a:t>Лат.Америке</a:t>
            </a:r>
            <a:r>
              <a:rPr lang="ru-RU" sz="1600" b="1" dirty="0">
                <a:solidFill>
                  <a:srgbClr val="002060"/>
                </a:solidFill>
              </a:rPr>
              <a:t> американке могут поцеловать протянутую руку вместо рукопожатия. А в странах Востока с женщиной обмениваются рукопожатиями гораздо реже.                                     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2611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4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   Воздействие  слова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79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 воздействии слова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marL="114300" indent="0">
              <a:buNone/>
            </a:pPr>
            <a:r>
              <a:rPr lang="ru-RU" i="1" u="sng" dirty="0" smtClean="0">
                <a:solidFill>
                  <a:schemeClr val="bg1"/>
                </a:solidFill>
              </a:rPr>
              <a:t>Вывеска в парижском метро</a:t>
            </a:r>
            <a:endParaRPr lang="en-US" i="1" u="sng" dirty="0" smtClean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        </a:t>
            </a:r>
          </a:p>
          <a:p>
            <a:pPr marL="114300" indent="0"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           </a:t>
            </a:r>
            <a:r>
              <a:rPr lang="en-US" sz="4400" b="1" dirty="0" smtClean="0">
                <a:solidFill>
                  <a:schemeClr val="bg1"/>
                </a:solidFill>
              </a:rPr>
              <a:t>Pas de sortie</a:t>
            </a:r>
            <a:endParaRPr lang="en-US" sz="4400" b="1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                   </a:t>
            </a:r>
            <a:r>
              <a:rPr lang="en-US" sz="3600" b="1" dirty="0" smtClean="0">
                <a:solidFill>
                  <a:schemeClr val="bg1"/>
                </a:solidFill>
              </a:rPr>
              <a:t>No  exit</a:t>
            </a:r>
          </a:p>
          <a:p>
            <a:pPr marL="11430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             </a:t>
            </a:r>
            <a:r>
              <a:rPr lang="ru-RU" sz="3600" b="1" dirty="0" smtClean="0">
                <a:solidFill>
                  <a:schemeClr val="bg1"/>
                </a:solidFill>
              </a:rPr>
              <a:t>(Выхода нет)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773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о воздействии слова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marL="114300" indent="0">
              <a:buNone/>
            </a:pPr>
            <a:r>
              <a:rPr lang="ru-RU" i="1" u="sng" dirty="0" smtClean="0">
                <a:solidFill>
                  <a:srgbClr val="002060"/>
                </a:solidFill>
              </a:rPr>
              <a:t>Замена в</a:t>
            </a:r>
            <a:r>
              <a:rPr lang="ru-RU" i="1" u="sng" dirty="0" smtClean="0">
                <a:solidFill>
                  <a:srgbClr val="002060"/>
                </a:solidFill>
              </a:rPr>
              <a:t>ывески </a:t>
            </a:r>
            <a:r>
              <a:rPr lang="ru-RU" i="1" u="sng" dirty="0">
                <a:solidFill>
                  <a:srgbClr val="002060"/>
                </a:solidFill>
              </a:rPr>
              <a:t>в парижском метро</a:t>
            </a:r>
            <a:endParaRPr lang="en-US" i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  La sortie </a:t>
            </a:r>
            <a:r>
              <a:rPr lang="en-US" sz="3200" b="1" dirty="0" err="1" smtClean="0">
                <a:solidFill>
                  <a:srgbClr val="C00000"/>
                </a:solidFill>
              </a:rPr>
              <a:t>est</a:t>
            </a:r>
            <a:r>
              <a:rPr lang="en-US" sz="3200" b="1" dirty="0" smtClean="0">
                <a:solidFill>
                  <a:srgbClr val="C00000"/>
                </a:solidFill>
              </a:rPr>
              <a:t> au bout de </a:t>
            </a:r>
            <a:r>
              <a:rPr lang="ru-RU" sz="3200" b="1" dirty="0">
                <a:solidFill>
                  <a:srgbClr val="C00000"/>
                </a:solidFill>
              </a:rPr>
              <a:t>5</a:t>
            </a:r>
            <a:r>
              <a:rPr lang="en-US" sz="3200" b="1" dirty="0" smtClean="0">
                <a:solidFill>
                  <a:srgbClr val="C00000"/>
                </a:solidFill>
              </a:rPr>
              <a:t>0m </a:t>
            </a:r>
            <a:r>
              <a:rPr lang="en-US" sz="3200" b="1" dirty="0">
                <a:solidFill>
                  <a:srgbClr val="C00000"/>
                </a:solidFill>
              </a:rPr>
              <a:t>à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droite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      (</a:t>
            </a:r>
            <a:r>
              <a:rPr lang="ru-RU" sz="3200" dirty="0" smtClean="0">
                <a:solidFill>
                  <a:srgbClr val="C00000"/>
                </a:solidFill>
              </a:rPr>
              <a:t>Выход через 50 м направо</a:t>
            </a:r>
            <a:r>
              <a:rPr lang="ru-RU" sz="3200" b="1" dirty="0" smtClean="0">
                <a:solidFill>
                  <a:srgbClr val="C00000"/>
                </a:solidFill>
              </a:rPr>
              <a:t>)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1099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4129</TotalTime>
  <Words>2866</Words>
  <Application>Microsoft Office PowerPoint</Application>
  <PresentationFormat>Экран (4:3)</PresentationFormat>
  <Paragraphs>451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Аптека</vt:lpstr>
      <vt:lpstr>Речевой этикет.  правильная речь  ниу  вшэ,  30.01.18 </vt:lpstr>
      <vt:lpstr>Приветствия </vt:lpstr>
      <vt:lpstr>…еще немного о приветствиях</vt:lpstr>
      <vt:lpstr>представление</vt:lpstr>
      <vt:lpstr>Представление на приемах и светских встречах</vt:lpstr>
      <vt:lpstr>Представление  на приемах  и светских  встречах</vt:lpstr>
      <vt:lpstr>Презентация PowerPoint</vt:lpstr>
      <vt:lpstr>о воздействии слова</vt:lpstr>
      <vt:lpstr>о воздействии слова</vt:lpstr>
      <vt:lpstr>О воздействии слова</vt:lpstr>
      <vt:lpstr>Презентация PowerPoint</vt:lpstr>
      <vt:lpstr>Грамотная речь и письмо как основа  коммуникации</vt:lpstr>
      <vt:lpstr>Так иногда пишут студенты…</vt:lpstr>
      <vt:lpstr>Все  ли эти словосочетания корректны?</vt:lpstr>
      <vt:lpstr>Эти Фразы могут погубить вашу репутацию</vt:lpstr>
      <vt:lpstr>Спасти дательный падеж,  деепричастный оборот  и пр. </vt:lpstr>
      <vt:lpstr>Частицы, числительные и др.</vt:lpstr>
      <vt:lpstr>Русский язык, который нам достался</vt:lpstr>
      <vt:lpstr>Богатство русского языка</vt:lpstr>
      <vt:lpstr>Реформы Образования Ленина и Луначарского  1918 года</vt:lpstr>
      <vt:lpstr>Реформы Образования Ленина и Луначарского  1918 года</vt:lpstr>
      <vt:lpstr>Реформы Образования Ленина и Луначарского  1918 года</vt:lpstr>
      <vt:lpstr>Реформаторов языка попутал бес</vt:lpstr>
      <vt:lpstr>Реформаторов языка попутал бес</vt:lpstr>
      <vt:lpstr>Реформаторов языка попутал бес</vt:lpstr>
      <vt:lpstr>Реформаторов языка попутал бес</vt:lpstr>
      <vt:lpstr>Реформаторов языка попутал бес</vt:lpstr>
      <vt:lpstr>Везде   бес!</vt:lpstr>
      <vt:lpstr>Последствия  утраты «i»</vt:lpstr>
      <vt:lpstr>«Мир»: Фразеологизмы и пословицы</vt:lpstr>
      <vt:lpstr>Лозунги февральской революции 1917 г.</vt:lpstr>
      <vt:lpstr>«мир» в лозунгах</vt:lpstr>
      <vt:lpstr>Реформы Образования Ленина и Луначарского  1918 года</vt:lpstr>
      <vt:lpstr>Реформы Образования Ленина и Луначарского  1918 года</vt:lpstr>
      <vt:lpstr>Реформы Образования Ленина и Луначарского  1918 года</vt:lpstr>
      <vt:lpstr>Реформы Образования Ленина и Луначарского  1918 года</vt:lpstr>
      <vt:lpstr>Попытки продолжения реформы</vt:lpstr>
      <vt:lpstr>Иностранный язык(и) в  наших  коммуникациях   Слова и фразы в контексте разных  культур</vt:lpstr>
      <vt:lpstr>Неверное/неадекватное/излишнее употребление иностранных слов и выражений </vt:lpstr>
      <vt:lpstr>Неверное/неадекватное/излишнее употребление иностранных слов и выражений </vt:lpstr>
      <vt:lpstr>Иностранный язык(и) в  наших  коммуникациях   Слова и фразы в контексте разных  культур</vt:lpstr>
      <vt:lpstr>Иностранный язык(и) в  наших  коммуникациях   Слова и фразы в контексте разных  культур</vt:lpstr>
      <vt:lpstr>Последствия искажений при переводе</vt:lpstr>
      <vt:lpstr>Иностранный язык(и) в  наших  коммуникациях   Слова и фразы в контексте разных  культур</vt:lpstr>
      <vt:lpstr>Иностранный язык(и) в  наших  коммуникациях   Слова и фразы в контексте разных  культур</vt:lpstr>
      <vt:lpstr>Язык оптимистов  –  positive thinking</vt:lpstr>
      <vt:lpstr>Язык оптимистов  –  positive thinking</vt:lpstr>
      <vt:lpstr>Язык оптимистов  –  positive thinking</vt:lpstr>
      <vt:lpstr>Язык оптимистов  –  positive thinking</vt:lpstr>
      <vt:lpstr>Язык оптимистов  –  positive thinking</vt:lpstr>
      <vt:lpstr>Язык оптимистов  –  positive thinking</vt:lpstr>
      <vt:lpstr>Примерный перечень вопросов для самопроверки  к экзамену (тесту)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224</cp:revision>
  <dcterms:created xsi:type="dcterms:W3CDTF">2015-09-27T09:22:03Z</dcterms:created>
  <dcterms:modified xsi:type="dcterms:W3CDTF">2018-02-01T18:34:45Z</dcterms:modified>
</cp:coreProperties>
</file>