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302" r:id="rId3"/>
    <p:sldId id="305" r:id="rId4"/>
    <p:sldId id="260" r:id="rId5"/>
    <p:sldId id="261" r:id="rId6"/>
    <p:sldId id="294" r:id="rId7"/>
    <p:sldId id="262" r:id="rId8"/>
    <p:sldId id="263" r:id="rId9"/>
    <p:sldId id="29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301" r:id="rId34"/>
    <p:sldId id="287" r:id="rId35"/>
    <p:sldId id="298" r:id="rId36"/>
    <p:sldId id="295" r:id="rId37"/>
    <p:sldId id="304" r:id="rId38"/>
    <p:sldId id="308" r:id="rId39"/>
    <p:sldId id="299" r:id="rId40"/>
    <p:sldId id="297" r:id="rId41"/>
    <p:sldId id="289" r:id="rId42"/>
    <p:sldId id="290" r:id="rId43"/>
    <p:sldId id="291" r:id="rId44"/>
    <p:sldId id="292" r:id="rId45"/>
    <p:sldId id="293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28DCAA-E375-4942-98ED-1D2789BBEF0C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260672" cy="12204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Профессиональная  деятельность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ниу</a:t>
            </a:r>
            <a:r>
              <a:rPr lang="ru-RU" sz="1800" b="1" i="1" dirty="0" smtClean="0">
                <a:solidFill>
                  <a:srgbClr val="002060"/>
                </a:solidFill>
              </a:rPr>
              <a:t>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вшэ</a:t>
            </a:r>
            <a:r>
              <a:rPr lang="ru-RU" sz="1800" b="1" i="1" dirty="0" smtClean="0">
                <a:solidFill>
                  <a:srgbClr val="002060"/>
                </a:solidFill>
              </a:rPr>
              <a:t>,  20.02.18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None/>
            </a:pPr>
            <a:endParaRPr lang="ru-RU" altLang="ru-RU" sz="26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600" b="1" i="1" dirty="0">
                <a:solidFill>
                  <a:srgbClr val="002060"/>
                </a:solidFill>
              </a:rPr>
              <a:t> 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                </a:t>
            </a:r>
          </a:p>
          <a:p>
            <a:pPr algn="just">
              <a:buFontTx/>
              <a:buNone/>
            </a:pPr>
            <a:r>
              <a:rPr lang="ru-RU" altLang="ru-RU" sz="2600" b="1" i="1" dirty="0">
                <a:solidFill>
                  <a:srgbClr val="002060"/>
                </a:solidFill>
              </a:rPr>
              <a:t> 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              Портанский Алексей Павлович,</a:t>
            </a:r>
          </a:p>
          <a:p>
            <a:pPr algn="just">
              <a:buFontTx/>
              <a:buNone/>
            </a:pPr>
            <a:r>
              <a:rPr lang="ru-RU" altLang="ru-RU" sz="1800" b="1" i="1" dirty="0" smtClean="0">
                <a:solidFill>
                  <a:srgbClr val="002060"/>
                </a:solidFill>
              </a:rPr>
              <a:t>Профессор НИУ ВШЭ, ведущий научный сотрудник ИМЭМО РАН</a:t>
            </a:r>
            <a:endParaRPr lang="en-US" altLang="ru-RU" sz="18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800" b="1" i="1" dirty="0" smtClean="0">
                <a:solidFill>
                  <a:srgbClr val="002060"/>
                </a:solidFill>
              </a:rPr>
              <a:t>            </a:t>
            </a:r>
          </a:p>
          <a:p>
            <a:pPr algn="just">
              <a:buFontTx/>
              <a:buNone/>
            </a:pPr>
            <a:r>
              <a:rPr lang="ru-RU" altLang="ru-RU" sz="2800" b="1" i="1" dirty="0" smtClean="0">
                <a:solidFill>
                  <a:schemeClr val="accent2"/>
                </a:solidFill>
              </a:rPr>
              <a:t>                 </a:t>
            </a:r>
            <a:r>
              <a:rPr lang="en-US" altLang="ru-RU" sz="2800" b="1" i="1" dirty="0" smtClean="0">
                <a:solidFill>
                  <a:schemeClr val="accent2"/>
                </a:solidFill>
              </a:rPr>
              <a:t> </a:t>
            </a:r>
            <a:r>
              <a:rPr lang="en-US" altLang="ru-RU" b="1" i="1" dirty="0" smtClean="0">
                <a:solidFill>
                  <a:srgbClr val="002060"/>
                </a:solidFill>
              </a:rPr>
              <a:t>Prof.  Alexey  Portanskiy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     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Higher School of Economics (University) Moscow,  IMEMO RAS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 </a:t>
            </a:r>
            <a:endParaRPr lang="en-US" altLang="ru-RU" sz="20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000" b="1" i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    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 portanskiy@gmal.com</a:t>
            </a:r>
            <a:endParaRPr lang="ru-RU" altLang="ru-RU" sz="20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000" b="1" i="1" dirty="0" smtClean="0">
                <a:solidFill>
                  <a:srgbClr val="002060"/>
                </a:solidFill>
              </a:rPr>
              <a:t>                              </a:t>
            </a:r>
            <a:endParaRPr lang="ru-RU" altLang="ru-RU" sz="2000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673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Цель резюме</a:t>
            </a:r>
            <a:r>
              <a:rPr lang="ru-RU" sz="1800" dirty="0">
                <a:solidFill>
                  <a:srgbClr val="002060"/>
                </a:solidFill>
              </a:rPr>
              <a:t> - </a:t>
            </a:r>
            <a:r>
              <a:rPr lang="ru-RU" sz="1800" b="1" dirty="0">
                <a:solidFill>
                  <a:srgbClr val="002060"/>
                </a:solidFill>
              </a:rPr>
              <a:t>привлечь внимание к себе при первом, как привило, заочном знакомстве, произвести благоприятное впечатление и побудить работодателя пригласить Вас на личную встречу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Отсюда </a:t>
            </a:r>
            <a:r>
              <a:rPr lang="en-US" sz="1800" dirty="0" smtClean="0">
                <a:solidFill>
                  <a:srgbClr val="002060"/>
                </a:solidFill>
              </a:rPr>
              <a:t>- </a:t>
            </a:r>
            <a:r>
              <a:rPr lang="ru-RU" sz="1800" b="1" dirty="0">
                <a:solidFill>
                  <a:srgbClr val="002060"/>
                </a:solidFill>
              </a:rPr>
              <a:t> </a:t>
            </a:r>
            <a:r>
              <a:rPr lang="ru-RU" sz="1800" b="1" i="1" u="sng" dirty="0">
                <a:solidFill>
                  <a:srgbClr val="002060"/>
                </a:solidFill>
              </a:rPr>
              <a:t>главный принцип написания </a:t>
            </a:r>
            <a:r>
              <a:rPr lang="ru-RU" sz="1800" b="1" i="1" u="sng" dirty="0" smtClean="0">
                <a:solidFill>
                  <a:srgbClr val="002060"/>
                </a:solidFill>
              </a:rPr>
              <a:t>резюме</a:t>
            </a:r>
            <a:r>
              <a:rPr lang="en-US" sz="1800" i="1" u="sng" dirty="0" smtClean="0">
                <a:solidFill>
                  <a:srgbClr val="002060"/>
                </a:solidFill>
              </a:rPr>
              <a:t>: 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подчеркнуть </a:t>
            </a:r>
            <a:r>
              <a:rPr lang="ru-RU" sz="1800" b="1" dirty="0">
                <a:solidFill>
                  <a:srgbClr val="002060"/>
                </a:solidFill>
              </a:rPr>
              <a:t>все положительные моменты и сделать </a:t>
            </a:r>
            <a:r>
              <a:rPr lang="ru-RU" sz="1800" b="1" dirty="0" smtClean="0">
                <a:solidFill>
                  <a:srgbClr val="002060"/>
                </a:solidFill>
              </a:rPr>
              <a:t>незаметными отрицательные, </a:t>
            </a:r>
            <a:r>
              <a:rPr lang="ru-RU" sz="1800" b="1" dirty="0">
                <a:solidFill>
                  <a:srgbClr val="002060"/>
                </a:solidFill>
              </a:rPr>
              <a:t>насколько это </a:t>
            </a:r>
            <a:r>
              <a:rPr lang="ru-RU" sz="1800" b="1" dirty="0" smtClean="0">
                <a:solidFill>
                  <a:srgbClr val="002060"/>
                </a:solidFill>
              </a:rPr>
              <a:t>возможно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3644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i="1" u="sng" dirty="0" smtClean="0">
                <a:solidFill>
                  <a:srgbClr val="002060"/>
                </a:solidFill>
              </a:rPr>
              <a:t>Задача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lvl="0"/>
            <a:r>
              <a:rPr lang="ru-RU" sz="1800" b="1" dirty="0">
                <a:solidFill>
                  <a:srgbClr val="002060"/>
                </a:solidFill>
              </a:rPr>
              <a:t>чтобы потенциальный работодатель </a:t>
            </a:r>
            <a:r>
              <a:rPr lang="ru-RU" sz="1800" b="1" dirty="0" smtClean="0">
                <a:solidFill>
                  <a:srgbClr val="002060"/>
                </a:solidFill>
              </a:rPr>
              <a:t>воспринял ваше р. как источник </a:t>
            </a:r>
            <a:r>
              <a:rPr lang="ru-RU" sz="1800" b="1" dirty="0">
                <a:solidFill>
                  <a:srgbClr val="002060"/>
                </a:solidFill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</a:rPr>
              <a:t>аших </a:t>
            </a:r>
            <a:r>
              <a:rPr lang="ru-RU" sz="1800" b="1" dirty="0">
                <a:solidFill>
                  <a:srgbClr val="002060"/>
                </a:solidFill>
              </a:rPr>
              <a:t>биографических данных и информации о </a:t>
            </a:r>
            <a:r>
              <a:rPr lang="ru-RU" sz="1800" b="1" dirty="0" smtClean="0">
                <a:solidFill>
                  <a:srgbClr val="002060"/>
                </a:solidFill>
              </a:rPr>
              <a:t>вашем </a:t>
            </a:r>
            <a:r>
              <a:rPr lang="ru-RU" sz="1800" b="1" dirty="0">
                <a:solidFill>
                  <a:srgbClr val="002060"/>
                </a:solidFill>
              </a:rPr>
              <a:t>профессиональном опыте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800" b="1" dirty="0">
              <a:solidFill>
                <a:srgbClr val="00206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чтобы </a:t>
            </a:r>
            <a:r>
              <a:rPr lang="ru-RU" sz="1800" b="1" dirty="0">
                <a:solidFill>
                  <a:srgbClr val="002060"/>
                </a:solidFill>
              </a:rPr>
              <a:t>оно давало дополнительные сведения, которые заинтересуют работодателя и позволят подготовиться к проведению полноценного интервью с Вами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800" b="1" dirty="0">
              <a:solidFill>
                <a:srgbClr val="00206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чтобы </a:t>
            </a:r>
            <a:r>
              <a:rPr lang="ru-RU" sz="1800" b="1" dirty="0">
                <a:solidFill>
                  <a:srgbClr val="002060"/>
                </a:solidFill>
              </a:rPr>
              <a:t>резюме отвечало на вопрос, соответствуете ли Вы требованиям, установленным работодателем для данной работы.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1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К</a:t>
            </a:r>
            <a:r>
              <a:rPr lang="ru-RU" sz="1800" b="1" i="1" dirty="0" smtClean="0">
                <a:solidFill>
                  <a:srgbClr val="002060"/>
                </a:solidFill>
              </a:rPr>
              <a:t>адровые вопросы в компании могут курировать: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А) </a:t>
            </a:r>
            <a:r>
              <a:rPr lang="ru-RU" sz="1600" b="1" dirty="0">
                <a:solidFill>
                  <a:srgbClr val="002060"/>
                </a:solidFill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</a:rPr>
              <a:t>енеджеры </a:t>
            </a:r>
            <a:r>
              <a:rPr lang="ru-RU" sz="1600" b="1" dirty="0">
                <a:solidFill>
                  <a:srgbClr val="002060"/>
                </a:solidFill>
              </a:rPr>
              <a:t>по персоналу, секретари, офис-менеджеры, начальники отделов продаж, и даже главные </a:t>
            </a:r>
            <a:r>
              <a:rPr lang="ru-RU" sz="1600" b="1" dirty="0" smtClean="0">
                <a:solidFill>
                  <a:srgbClr val="002060"/>
                </a:solidFill>
              </a:rPr>
              <a:t>бухгалтеры. </a:t>
            </a: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этом </a:t>
            </a:r>
            <a:r>
              <a:rPr lang="ru-RU" sz="1600" b="1" dirty="0">
                <a:solidFill>
                  <a:srgbClr val="002060"/>
                </a:solidFill>
              </a:rPr>
              <a:t>случае большое значение имеет субъективное восприятие </a:t>
            </a:r>
            <a:r>
              <a:rPr lang="ru-RU" sz="1600" b="1" dirty="0" smtClean="0">
                <a:solidFill>
                  <a:srgbClr val="002060"/>
                </a:solidFill>
              </a:rPr>
              <a:t>менеджера.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Б) Специалисты </a:t>
            </a:r>
            <a:r>
              <a:rPr lang="ru-RU" sz="1600" b="1" dirty="0">
                <a:solidFill>
                  <a:srgbClr val="002060"/>
                </a:solidFill>
              </a:rPr>
              <a:t>по подбору кадров </a:t>
            </a:r>
            <a:r>
              <a:rPr lang="ru-RU" sz="1600" b="1" dirty="0" smtClean="0">
                <a:solidFill>
                  <a:srgbClr val="002060"/>
                </a:solidFill>
              </a:rPr>
              <a:t> (с привлечение </a:t>
            </a:r>
            <a:r>
              <a:rPr lang="ru-RU" sz="1600" b="1" dirty="0" err="1" smtClean="0">
                <a:solidFill>
                  <a:srgbClr val="002060"/>
                </a:solidFill>
              </a:rPr>
              <a:t>рекр</a:t>
            </a:r>
            <a:r>
              <a:rPr lang="ru-RU" sz="1600" b="1" dirty="0" smtClean="0">
                <a:solidFill>
                  <a:srgbClr val="002060"/>
                </a:solidFill>
              </a:rPr>
              <a:t>. агентств) .                                                                 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Они пользуются не только субъективным </a:t>
            </a:r>
            <a:r>
              <a:rPr lang="ru-RU" sz="1600" b="1" dirty="0">
                <a:solidFill>
                  <a:srgbClr val="002060"/>
                </a:solidFill>
              </a:rPr>
              <a:t>методом отбора резюме, </a:t>
            </a:r>
            <a:r>
              <a:rPr lang="ru-RU" sz="1600" b="1" dirty="0" smtClean="0">
                <a:solidFill>
                  <a:srgbClr val="002060"/>
                </a:solidFill>
              </a:rPr>
              <a:t>но и </a:t>
            </a:r>
            <a:r>
              <a:rPr lang="ru-RU" sz="1600" b="1" dirty="0">
                <a:solidFill>
                  <a:srgbClr val="002060"/>
                </a:solidFill>
              </a:rPr>
              <a:t>методом отбора по ряду формальных признаков (опыт и навыки работы, профессиональные качества, образование, пол, возраст и т.п</a:t>
            </a:r>
            <a:r>
              <a:rPr lang="ru-RU" sz="1600" b="1" dirty="0" smtClean="0">
                <a:solidFill>
                  <a:srgbClr val="002060"/>
                </a:solidFill>
              </a:rPr>
              <a:t>.). 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этом случае значение имеет </a:t>
            </a:r>
            <a:r>
              <a:rPr lang="ru-RU" sz="1600" b="1" dirty="0">
                <a:solidFill>
                  <a:srgbClr val="002060"/>
                </a:solidFill>
              </a:rPr>
              <a:t>профессионально составленное резюме, подчеркивающее достоинства и умело нивелирующее недостатки претендента. </a:t>
            </a:r>
          </a:p>
        </p:txBody>
      </p:sp>
    </p:spTree>
    <p:extLst>
      <p:ext uri="{BB962C8B-B14F-4D97-AF65-F5344CB8AC3E}">
        <p14:creationId xmlns:p14="http://schemas.microsoft.com/office/powerpoint/2010/main" val="208078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Если </a:t>
            </a:r>
            <a:r>
              <a:rPr lang="ru-RU" sz="1800" b="1" dirty="0" smtClean="0">
                <a:solidFill>
                  <a:srgbClr val="002060"/>
                </a:solidFill>
              </a:rPr>
              <a:t>в итоге приглашение </a:t>
            </a:r>
            <a:r>
              <a:rPr lang="ru-RU" sz="1800" b="1" dirty="0">
                <a:solidFill>
                  <a:srgbClr val="002060"/>
                </a:solidFill>
              </a:rPr>
              <a:t>на собеседование </a:t>
            </a:r>
            <a:r>
              <a:rPr lang="ru-RU" sz="1800" b="1" dirty="0" smtClean="0">
                <a:solidFill>
                  <a:srgbClr val="002060"/>
                </a:solidFill>
              </a:rPr>
              <a:t>не пришло, - </a:t>
            </a:r>
            <a:r>
              <a:rPr lang="ru-RU" sz="1800" b="1" dirty="0">
                <a:solidFill>
                  <a:srgbClr val="002060"/>
                </a:solidFill>
              </a:rPr>
              <a:t>резюме по каким-то причинам не привлекло внимание </a:t>
            </a:r>
            <a:r>
              <a:rPr lang="ru-RU" sz="1800" b="1" dirty="0" smtClean="0">
                <a:solidFill>
                  <a:srgbClr val="002060"/>
                </a:solidFill>
              </a:rPr>
              <a:t>работодателя либо не прошло конкурс.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Ш</a:t>
            </a:r>
            <a:r>
              <a:rPr lang="ru-RU" sz="1800" b="1" dirty="0" smtClean="0">
                <a:solidFill>
                  <a:srgbClr val="002060"/>
                </a:solidFill>
              </a:rPr>
              <a:t>анс </a:t>
            </a:r>
            <a:r>
              <a:rPr lang="ru-RU" sz="1800" b="1" dirty="0">
                <a:solidFill>
                  <a:srgbClr val="002060"/>
                </a:solidFill>
              </a:rPr>
              <a:t>преуспеть с помощью резюме - </a:t>
            </a:r>
            <a:r>
              <a:rPr lang="ru-RU" sz="1800" b="1" u="sng" dirty="0">
                <a:solidFill>
                  <a:srgbClr val="002060"/>
                </a:solidFill>
              </a:rPr>
              <a:t>момент, когда его читают в первый раз</a:t>
            </a:r>
            <a:r>
              <a:rPr lang="ru-RU" sz="1800" b="1" u="sng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Как </a:t>
            </a:r>
            <a:r>
              <a:rPr lang="ru-RU" sz="1800" b="1" dirty="0">
                <a:solidFill>
                  <a:srgbClr val="002060"/>
                </a:solidFill>
              </a:rPr>
              <a:t>правило, на просмотр резюме затрачивается не более 2-3 </a:t>
            </a:r>
            <a:r>
              <a:rPr lang="ru-RU" sz="1800" b="1" dirty="0" smtClean="0">
                <a:solidFill>
                  <a:srgbClr val="002060"/>
                </a:solidFill>
              </a:rPr>
              <a:t>минут (а при первоначальном отборе </a:t>
            </a:r>
            <a:r>
              <a:rPr lang="en-US" sz="1800" b="1" dirty="0" smtClean="0">
                <a:solidFill>
                  <a:srgbClr val="002060"/>
                </a:solidFill>
              </a:rPr>
              <a:t>~ 10 </a:t>
            </a:r>
            <a:r>
              <a:rPr lang="ru-RU" sz="1800" b="1" dirty="0" smtClean="0">
                <a:solidFill>
                  <a:srgbClr val="002060"/>
                </a:solidFill>
              </a:rPr>
              <a:t>сек). </a:t>
            </a:r>
            <a:r>
              <a:rPr lang="ru-RU" sz="1800" b="1" dirty="0">
                <a:solidFill>
                  <a:srgbClr val="002060"/>
                </a:solidFill>
              </a:rPr>
              <a:t>Именно поэтому при его составлении используется  </a:t>
            </a:r>
            <a:r>
              <a:rPr lang="ru-RU" sz="1800" b="1" dirty="0" smtClean="0">
                <a:solidFill>
                  <a:srgbClr val="002060"/>
                </a:solidFill>
              </a:rPr>
              <a:t>общепринятые стандарты.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 </a:t>
            </a:r>
            <a:r>
              <a:rPr lang="ru-RU" sz="1800" b="1" dirty="0">
                <a:solidFill>
                  <a:srgbClr val="002060"/>
                </a:solidFill>
              </a:rPr>
              <a:t>мнению </a:t>
            </a:r>
            <a:r>
              <a:rPr lang="ru-RU" sz="1800" b="1" dirty="0" smtClean="0">
                <a:solidFill>
                  <a:srgbClr val="002060"/>
                </a:solidFill>
              </a:rPr>
              <a:t>многих  </a:t>
            </a:r>
            <a:r>
              <a:rPr lang="ru-RU" sz="1800" b="1" dirty="0">
                <a:solidFill>
                  <a:srgbClr val="002060"/>
                </a:solidFill>
              </a:rPr>
              <a:t>работодателей, очень важно, чтобы информация в резюме была максимально полной и одновременно краткой, а </a:t>
            </a:r>
            <a:r>
              <a:rPr lang="ru-RU" sz="1800" b="1" dirty="0" smtClean="0">
                <a:solidFill>
                  <a:srgbClr val="002060"/>
                </a:solidFill>
              </a:rPr>
              <a:t> главное</a:t>
            </a:r>
            <a:r>
              <a:rPr lang="ru-RU" sz="1800" b="1" dirty="0">
                <a:solidFill>
                  <a:srgbClr val="002060"/>
                </a:solidFill>
              </a:rPr>
              <a:t>, чтобы соискатель во время собеседования мог подтвердить все данные.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8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резюме </a:t>
            </a:r>
            <a:r>
              <a:rPr lang="ru-RU" sz="1800" b="1" dirty="0">
                <a:solidFill>
                  <a:srgbClr val="002060"/>
                </a:solidFill>
              </a:rPr>
              <a:t>стоит включать описание именно тех аспектов вашего опыта, которые значимы для позиции, на которую вы претендуете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По форме резюме подразделяются на профессиональные (универсальные), хронологические, функциональные, хронологически-функциональные, целевые и академические.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Главный </a:t>
            </a:r>
            <a:r>
              <a:rPr lang="ru-RU" sz="1800" b="1" i="1" u="sng" dirty="0">
                <a:solidFill>
                  <a:srgbClr val="002060"/>
                </a:solidFill>
              </a:rPr>
              <a:t>секрет резюме</a:t>
            </a:r>
            <a:r>
              <a:rPr lang="ru-RU" sz="1800" b="1" dirty="0">
                <a:solidFill>
                  <a:srgbClr val="002060"/>
                </a:solidFill>
              </a:rPr>
              <a:t>:  </a:t>
            </a:r>
            <a:r>
              <a:rPr lang="ru-RU" sz="1800" b="1" dirty="0" smtClean="0">
                <a:solidFill>
                  <a:srgbClr val="002060"/>
                </a:solidFill>
              </a:rPr>
              <a:t>писать его </a:t>
            </a:r>
            <a:r>
              <a:rPr lang="ru-RU" sz="1800" b="1" dirty="0">
                <a:solidFill>
                  <a:srgbClr val="002060"/>
                </a:solidFill>
              </a:rPr>
              <a:t>не под кандидатуру соискателя, а под требование конкретного работодателя, с учетом особенностей бизнеса компании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Из этого следует: 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На </a:t>
            </a:r>
            <a:r>
              <a:rPr lang="ru-RU" sz="1800" b="1" dirty="0">
                <a:solidFill>
                  <a:srgbClr val="002060"/>
                </a:solidFill>
              </a:rPr>
              <a:t>каждое новое интервью </a:t>
            </a:r>
            <a:r>
              <a:rPr lang="ru-RU" sz="1800" b="1" dirty="0" smtClean="0">
                <a:solidFill>
                  <a:srgbClr val="002060"/>
                </a:solidFill>
              </a:rPr>
              <a:t>надо </a:t>
            </a:r>
            <a:r>
              <a:rPr lang="ru-RU" sz="1800" b="1" dirty="0">
                <a:solidFill>
                  <a:srgbClr val="002060"/>
                </a:solidFill>
              </a:rPr>
              <a:t>приходить с  </a:t>
            </a:r>
            <a:r>
              <a:rPr lang="ru-RU" sz="1800" b="1" dirty="0" smtClean="0">
                <a:solidFill>
                  <a:srgbClr val="002060"/>
                </a:solidFill>
              </a:rPr>
              <a:t>обновленным </a:t>
            </a:r>
            <a:r>
              <a:rPr lang="ru-RU" sz="1800" b="1" dirty="0">
                <a:solidFill>
                  <a:srgbClr val="002060"/>
                </a:solidFill>
              </a:rPr>
              <a:t>резюме </a:t>
            </a:r>
            <a:r>
              <a:rPr lang="ru-RU" sz="1800" b="1" dirty="0" smtClean="0">
                <a:solidFill>
                  <a:srgbClr val="002060"/>
                </a:solidFill>
              </a:rPr>
              <a:t> (</a:t>
            </a:r>
            <a:r>
              <a:rPr lang="en-US" sz="1800" b="1" dirty="0" smtClean="0">
                <a:solidFill>
                  <a:srgbClr val="002060"/>
                </a:solidFill>
              </a:rPr>
              <a:t>updated) !</a:t>
            </a: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401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</a:t>
            </a:r>
            <a:r>
              <a:rPr lang="ru-RU" sz="2400" b="1" dirty="0" smtClean="0">
                <a:solidFill>
                  <a:srgbClr val="002060"/>
                </a:solidFill>
              </a:rPr>
              <a:t>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Объем р. не </a:t>
            </a:r>
            <a:r>
              <a:rPr lang="ru-RU" sz="1600" b="1" dirty="0">
                <a:solidFill>
                  <a:srgbClr val="002060"/>
                </a:solidFill>
              </a:rPr>
              <a:t>может превышать одной, </a:t>
            </a:r>
            <a:r>
              <a:rPr lang="ru-RU" sz="1600" b="1" dirty="0" smtClean="0">
                <a:solidFill>
                  <a:srgbClr val="002060"/>
                </a:solidFill>
              </a:rPr>
              <a:t>макс. </a:t>
            </a:r>
            <a:r>
              <a:rPr lang="ru-RU" sz="1600" b="1" dirty="0">
                <a:solidFill>
                  <a:srgbClr val="002060"/>
                </a:solidFill>
              </a:rPr>
              <a:t>двух страниц </a:t>
            </a:r>
            <a:r>
              <a:rPr lang="ru-RU" sz="1600" b="1" dirty="0" smtClean="0">
                <a:solidFill>
                  <a:srgbClr val="002060"/>
                </a:solidFill>
              </a:rPr>
              <a:t> А4.             Ключевая </a:t>
            </a:r>
            <a:r>
              <a:rPr lang="ru-RU" sz="1600" b="1" dirty="0">
                <a:solidFill>
                  <a:srgbClr val="002060"/>
                </a:solidFill>
              </a:rPr>
              <a:t>информация </a:t>
            </a:r>
            <a:r>
              <a:rPr lang="ru-RU" sz="1600" b="1" dirty="0" smtClean="0">
                <a:solidFill>
                  <a:srgbClr val="002060"/>
                </a:solidFill>
              </a:rPr>
              <a:t> -  </a:t>
            </a:r>
            <a:r>
              <a:rPr lang="ru-RU" sz="1600" b="1" dirty="0">
                <a:solidFill>
                  <a:srgbClr val="002060"/>
                </a:solidFill>
              </a:rPr>
              <a:t>на первой странице</a:t>
            </a:r>
            <a:r>
              <a:rPr lang="ru-RU" sz="1600" b="1" dirty="0" smtClean="0">
                <a:solidFill>
                  <a:srgbClr val="002060"/>
                </a:solidFill>
              </a:rPr>
              <a:t>. Если объем большой, в крайнем случае можно уменьшить размер шрифта. На всех листах со 2-го – номер листа и фамилия. Если же вдруг получилось меньше 1с.,  то надо расположить так, чтобы вся страница была занята.</a:t>
            </a:r>
          </a:p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</a:rPr>
              <a:t>спользовать </a:t>
            </a:r>
            <a:r>
              <a:rPr lang="ru-RU" sz="1600" b="1" dirty="0">
                <a:solidFill>
                  <a:srgbClr val="002060"/>
                </a:solidFill>
              </a:rPr>
              <a:t>один шрифт, желательно </a:t>
            </a:r>
            <a:r>
              <a:rPr lang="ru-RU" sz="1600" b="1" i="1" dirty="0" err="1">
                <a:solidFill>
                  <a:srgbClr val="002060"/>
                </a:solidFill>
              </a:rPr>
              <a:t>Times</a:t>
            </a:r>
            <a:r>
              <a:rPr lang="ru-RU" sz="1600" b="1" i="1" dirty="0">
                <a:solidFill>
                  <a:srgbClr val="002060"/>
                </a:solidFill>
              </a:rPr>
              <a:t> New Roman </a:t>
            </a:r>
            <a:r>
              <a:rPr lang="ru-RU" sz="1600" b="1" dirty="0">
                <a:solidFill>
                  <a:srgbClr val="002060"/>
                </a:solidFill>
              </a:rPr>
              <a:t>либо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Arial</a:t>
            </a:r>
            <a:r>
              <a:rPr lang="ru-RU" sz="1600" b="1" i="1" dirty="0">
                <a:solidFill>
                  <a:srgbClr val="002060"/>
                </a:solidFill>
              </a:rPr>
              <a:t>. </a:t>
            </a:r>
            <a:r>
              <a:rPr lang="ru-RU" sz="1600" b="1" dirty="0">
                <a:solidFill>
                  <a:srgbClr val="002060"/>
                </a:solidFill>
              </a:rPr>
              <a:t>Множество шрифтов разных размеров нечитабельны! </a:t>
            </a:r>
            <a:r>
              <a:rPr lang="ru-RU" sz="1600" b="1" dirty="0" smtClean="0">
                <a:solidFill>
                  <a:srgbClr val="002060"/>
                </a:solidFill>
              </a:rPr>
              <a:t> Строгий </a:t>
            </a:r>
            <a:r>
              <a:rPr lang="ru-RU" sz="1600" b="1" dirty="0">
                <a:solidFill>
                  <a:srgbClr val="002060"/>
                </a:solidFill>
              </a:rPr>
              <a:t>стиль оформления - непременное </a:t>
            </a:r>
            <a:r>
              <a:rPr lang="ru-RU" sz="1600" b="1" dirty="0" smtClean="0">
                <a:solidFill>
                  <a:srgbClr val="002060"/>
                </a:solidFill>
              </a:rPr>
              <a:t>условие. Стандартный шрифт – 12.</a:t>
            </a:r>
          </a:p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Заголовки должны быть выделены жирным или подчеркиванием.</a:t>
            </a:r>
          </a:p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Font typeface="Arial" pitchFamily="34" charset="0"/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Разделы </a:t>
            </a:r>
            <a:r>
              <a:rPr lang="ru-RU" sz="1600" b="1" dirty="0">
                <a:solidFill>
                  <a:srgbClr val="002060"/>
                </a:solidFill>
              </a:rPr>
              <a:t>должны быть отделены друг от друга (абзацы).</a:t>
            </a:r>
          </a:p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457200" indent="-342900">
              <a:buAutoNum type="arabicParenR" startAt="5"/>
            </a:pPr>
            <a:r>
              <a:rPr lang="ru-RU" sz="1600" b="1" dirty="0" smtClean="0">
                <a:solidFill>
                  <a:srgbClr val="002060"/>
                </a:solidFill>
              </a:rPr>
              <a:t>Правописание</a:t>
            </a:r>
            <a:r>
              <a:rPr lang="ru-RU" sz="1600" b="1" dirty="0">
                <a:solidFill>
                  <a:srgbClr val="002060"/>
                </a:solidFill>
              </a:rPr>
              <a:t>: у резюме с ошибками шансов практически нет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342900">
              <a:buAutoNum type="arabicParenR" startAt="5"/>
            </a:pPr>
            <a:endParaRPr lang="ru-RU" sz="1600" b="1" dirty="0">
              <a:solidFill>
                <a:srgbClr val="002060"/>
              </a:solidFill>
            </a:endParaRPr>
          </a:p>
          <a:p>
            <a:pPr marL="457200" indent="-342900">
              <a:buAutoNum type="arabicParenR" startAt="6"/>
            </a:pPr>
            <a:r>
              <a:rPr lang="ru-RU" sz="1600" b="1" dirty="0" smtClean="0">
                <a:solidFill>
                  <a:srgbClr val="002060"/>
                </a:solidFill>
              </a:rPr>
              <a:t>Простой </a:t>
            </a:r>
            <a:r>
              <a:rPr lang="ru-RU" sz="1600" b="1" dirty="0">
                <a:solidFill>
                  <a:srgbClr val="002060"/>
                </a:solidFill>
              </a:rPr>
              <a:t>язык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342900">
              <a:buAutoNum type="arabicParenR" startAt="6"/>
            </a:pPr>
            <a:endParaRPr lang="ru-RU" sz="1600" b="1" dirty="0">
              <a:solidFill>
                <a:srgbClr val="002060"/>
              </a:solidFill>
            </a:endParaRPr>
          </a:p>
          <a:p>
            <a:pPr marL="457200" indent="-342900">
              <a:buAutoNum type="arabicParenR" startAt="7"/>
            </a:pPr>
            <a:r>
              <a:rPr lang="ru-RU" sz="1600" b="1" dirty="0" smtClean="0">
                <a:solidFill>
                  <a:srgbClr val="002060"/>
                </a:solidFill>
              </a:rPr>
              <a:t>Разметка </a:t>
            </a:r>
            <a:r>
              <a:rPr lang="ru-RU" sz="1600" b="1" dirty="0">
                <a:solidFill>
                  <a:srgbClr val="002060"/>
                </a:solidFill>
              </a:rPr>
              <a:t>страницы: верхнее поле - 2 см, правое - 2 см, нижнее - 2 см, левое 2,5 см. Допускается сужение поля на 1 см и вместо 12-го размера шрифта использование 10-го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342900">
              <a:buAutoNum type="arabicParenR" startAt="7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342900">
              <a:buAutoNum type="arabicParenR" startAt="7"/>
            </a:pPr>
            <a:r>
              <a:rPr lang="ru-RU" sz="1600" b="1" dirty="0" smtClean="0">
                <a:solidFill>
                  <a:srgbClr val="002060"/>
                </a:solidFill>
              </a:rPr>
              <a:t>Фото (по желанию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или по </a:t>
            </a:r>
            <a:r>
              <a:rPr lang="ru-RU" sz="1600" b="1" dirty="0" err="1" smtClean="0">
                <a:solidFill>
                  <a:srgbClr val="002060"/>
                </a:solidFill>
              </a:rPr>
              <a:t>соотв.требованию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210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Возможно ли  нестандартное резюме?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Да, возможно.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Для представителей  </a:t>
            </a:r>
            <a:r>
              <a:rPr lang="ru-RU" sz="1600" b="1" dirty="0">
                <a:solidFill>
                  <a:srgbClr val="002060"/>
                </a:solidFill>
              </a:rPr>
              <a:t>творческих </a:t>
            </a:r>
            <a:r>
              <a:rPr lang="ru-RU" sz="1600" b="1" dirty="0" smtClean="0">
                <a:solidFill>
                  <a:srgbClr val="002060"/>
                </a:solidFill>
              </a:rPr>
              <a:t>профессий.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Для </a:t>
            </a:r>
            <a:r>
              <a:rPr lang="ru-RU" sz="1600" b="1" dirty="0" err="1" smtClean="0">
                <a:solidFill>
                  <a:srgbClr val="002060"/>
                </a:solidFill>
              </a:rPr>
              <a:t>пр</a:t>
            </a:r>
            <a:r>
              <a:rPr lang="ru-RU" sz="1600" b="1" dirty="0" smtClean="0">
                <a:solidFill>
                  <a:srgbClr val="002060"/>
                </a:solidFill>
              </a:rPr>
              <a:t>-лей </a:t>
            </a:r>
            <a:r>
              <a:rPr lang="ru-RU" sz="1600" b="1" dirty="0">
                <a:solidFill>
                  <a:srgbClr val="002060"/>
                </a:solidFill>
              </a:rPr>
              <a:t>других </a:t>
            </a:r>
            <a:r>
              <a:rPr lang="ru-RU" sz="1600" b="1" dirty="0" smtClean="0">
                <a:solidFill>
                  <a:srgbClr val="002060"/>
                </a:solidFill>
              </a:rPr>
              <a:t> (</a:t>
            </a:r>
            <a:r>
              <a:rPr lang="ru-RU" sz="1600" b="1" dirty="0">
                <a:solidFill>
                  <a:srgbClr val="002060"/>
                </a:solidFill>
              </a:rPr>
              <a:t>не творческих) профессий - инженеров, водителей, бухгалтеров, и т.п</a:t>
            </a:r>
            <a:r>
              <a:rPr lang="ru-RU" sz="1600" b="1" dirty="0" smtClean="0">
                <a:solidFill>
                  <a:srgbClr val="002060"/>
                </a:solidFill>
              </a:rPr>
              <a:t>.)  лучше  </a:t>
            </a:r>
            <a:r>
              <a:rPr lang="ru-RU" sz="1600" b="1" dirty="0">
                <a:solidFill>
                  <a:srgbClr val="002060"/>
                </a:solidFill>
              </a:rPr>
              <a:t>оставаться в рамках </a:t>
            </a:r>
            <a:r>
              <a:rPr lang="ru-RU" sz="1600" b="1" dirty="0" smtClean="0">
                <a:solidFill>
                  <a:srgbClr val="002060"/>
                </a:solidFill>
              </a:rPr>
              <a:t>общепринятых </a:t>
            </a:r>
            <a:r>
              <a:rPr lang="ru-RU" sz="1600" b="1" dirty="0">
                <a:solidFill>
                  <a:srgbClr val="002060"/>
                </a:solidFill>
              </a:rPr>
              <a:t>норм. </a:t>
            </a:r>
            <a:r>
              <a:rPr lang="ru-RU" sz="1600" b="1" dirty="0" smtClean="0">
                <a:solidFill>
                  <a:srgbClr val="002060"/>
                </a:solidFill>
              </a:rPr>
              <a:t> Ибо </a:t>
            </a:r>
            <a:r>
              <a:rPr lang="ru-RU" sz="1600" b="1" dirty="0">
                <a:solidFill>
                  <a:srgbClr val="002060"/>
                </a:solidFill>
              </a:rPr>
              <a:t>от специалистов данного профиля требуется точность, скрупулезность и обязательное соблюдение должностных инструкций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</a:rPr>
              <a:t>адровые </a:t>
            </a:r>
            <a:r>
              <a:rPr lang="ru-RU" sz="1600" b="1" dirty="0">
                <a:solidFill>
                  <a:srgbClr val="002060"/>
                </a:solidFill>
              </a:rPr>
              <a:t>агентства, как правило, используют присланные им резюме как источник получения необходимой информации о соискателе, поэтому она в "сухом" виде перегоняется в стандартный бланк резюме, в котором "творческие вольности" аннулируются.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Если </a:t>
            </a:r>
            <a:r>
              <a:rPr lang="ru-RU" sz="1600" b="1" dirty="0">
                <a:solidFill>
                  <a:srgbClr val="002060"/>
                </a:solidFill>
              </a:rPr>
              <a:t>вы присылаете нестандартное резюме непосредственно работодателю, тогда есть шанс, что ваш творческий подход будет по достоинству оценен тем, кому он, собственно и предназначался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Стиль написания резюме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резюме</a:t>
            </a:r>
            <a:r>
              <a:rPr lang="ru-RU" sz="1800" b="1" dirty="0" smtClean="0">
                <a:solidFill>
                  <a:srgbClr val="002060"/>
                </a:solidFill>
              </a:rPr>
              <a:t>  должно отвечать следующим требованиям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</a:rPr>
              <a:t>краткость</a:t>
            </a:r>
            <a:r>
              <a:rPr lang="ru-RU" sz="1600" dirty="0">
                <a:solidFill>
                  <a:srgbClr val="002060"/>
                </a:solidFill>
              </a:rPr>
              <a:t> - отсутствие лишних слов, непонятных сокращений и терминов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конкретность</a:t>
            </a:r>
            <a:r>
              <a:rPr lang="ru-RU" sz="1600" dirty="0">
                <a:solidFill>
                  <a:srgbClr val="002060"/>
                </a:solidFill>
              </a:rPr>
              <a:t> - отсутствие информации, не имеющей прямого отношения к вакансии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целенаправленность</a:t>
            </a:r>
            <a:r>
              <a:rPr lang="ru-RU" sz="1600" dirty="0">
                <a:solidFill>
                  <a:srgbClr val="002060"/>
                </a:solidFill>
              </a:rPr>
              <a:t> - изложение главных сведений, подтверждающих право претендовать на данную должность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активность</a:t>
            </a:r>
            <a:r>
              <a:rPr lang="ru-RU" sz="1600" dirty="0">
                <a:solidFill>
                  <a:srgbClr val="002060"/>
                </a:solidFill>
              </a:rPr>
              <a:t> - необходимость использования активных глаголов, показывающих активность.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точность и ясность изложения мысли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избирательность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честность</a:t>
            </a:r>
            <a:r>
              <a:rPr lang="ru-RU" sz="1600" dirty="0">
                <a:solidFill>
                  <a:srgbClr val="002060"/>
                </a:solidFill>
              </a:rPr>
              <a:t> (отсутствие недостоверной информации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 lvl="0"/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грамотность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559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ФИО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Резюме       </a:t>
            </a:r>
            <a:r>
              <a:rPr lang="ru-RU" sz="1800" dirty="0" smtClean="0">
                <a:solidFill>
                  <a:srgbClr val="002060"/>
                </a:solidFill>
              </a:rPr>
              <a:t>или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Curriculum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Vitae</a:t>
            </a:r>
            <a:r>
              <a:rPr lang="ru-RU" sz="1800" b="1" dirty="0" smtClean="0">
                <a:solidFill>
                  <a:srgbClr val="002060"/>
                </a:solidFill>
              </a:rPr>
              <a:t>  (</a:t>
            </a:r>
            <a:r>
              <a:rPr lang="ru-RU" sz="1800" dirty="0">
                <a:solidFill>
                  <a:srgbClr val="002060"/>
                </a:solidFill>
              </a:rPr>
              <a:t>CV, -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"жизнеописание</a:t>
            </a:r>
            <a:r>
              <a:rPr lang="ru-RU" sz="1800" b="1" dirty="0">
                <a:solidFill>
                  <a:srgbClr val="002060"/>
                </a:solidFill>
              </a:rPr>
              <a:t>")  </a:t>
            </a:r>
            <a:r>
              <a:rPr lang="ru-RU" sz="1600" dirty="0" smtClean="0">
                <a:solidFill>
                  <a:srgbClr val="002060"/>
                </a:solidFill>
              </a:rPr>
              <a:t>Используется  особенно при </a:t>
            </a:r>
            <a:r>
              <a:rPr lang="ru-RU" sz="1600" dirty="0">
                <a:solidFill>
                  <a:srgbClr val="002060"/>
                </a:solidFill>
              </a:rPr>
              <a:t>написании резюме на других языках.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Контакные</a:t>
            </a:r>
            <a:r>
              <a:rPr lang="ru-RU" sz="1800" b="1" dirty="0" smtClean="0">
                <a:solidFill>
                  <a:srgbClr val="002060"/>
                </a:solidFill>
              </a:rPr>
              <a:t> данные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Дата </a:t>
            </a:r>
            <a:r>
              <a:rPr lang="ru-RU" sz="1800" b="1" dirty="0" smtClean="0">
                <a:solidFill>
                  <a:srgbClr val="002060"/>
                </a:solidFill>
              </a:rPr>
              <a:t>и место рождения</a:t>
            </a: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1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smtClean="0">
                <a:solidFill>
                  <a:srgbClr val="002060"/>
                </a:solidFill>
              </a:rPr>
              <a:t>…некоторые  типичные  ошибки  речи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Претендент</a:t>
            </a: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Инцидент</a:t>
            </a:r>
            <a:r>
              <a:rPr lang="en-US" sz="2000" b="1" dirty="0" smtClean="0">
                <a:solidFill>
                  <a:srgbClr val="002060"/>
                </a:solidFill>
              </a:rPr>
              <a:t>   - </a:t>
            </a:r>
            <a:r>
              <a:rPr lang="ru-RU" sz="1600" b="1" dirty="0" smtClean="0">
                <a:solidFill>
                  <a:srgbClr val="002060"/>
                </a:solidFill>
              </a:rPr>
              <a:t>не должно быть слышно «н» в середине при произношении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Прецедент - </a:t>
            </a:r>
            <a:r>
              <a:rPr lang="ru-RU" sz="1600" b="1" dirty="0">
                <a:solidFill>
                  <a:srgbClr val="002060"/>
                </a:solidFill>
              </a:rPr>
              <a:t>не должно быть слышно «н» в середине при произношении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-----------------------------------------------------------------------</a:t>
            </a: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«Удорожание цен»               Удорожание товара. Повышение цен.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«Потепление температуры»               Повышение температуры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«Потепление климата»                          Изменение климата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3717032"/>
            <a:ext cx="57606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139952" y="4398242"/>
            <a:ext cx="576064" cy="87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04320" y="4673897"/>
            <a:ext cx="576064" cy="12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Поиск работы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как написать резюме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Рекомендация современного  агентства по подбору персонала: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Резюме </a:t>
            </a:r>
            <a:r>
              <a:rPr lang="ru-RU" sz="1600" b="1" dirty="0">
                <a:solidFill>
                  <a:srgbClr val="002060"/>
                </a:solidFill>
              </a:rPr>
              <a:t>начинается с фото и контактов.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Фото </a:t>
            </a:r>
            <a:r>
              <a:rPr lang="ru-RU" sz="1600" b="1" dirty="0">
                <a:solidFill>
                  <a:srgbClr val="002060"/>
                </a:solidFill>
              </a:rPr>
              <a:t>должно быть профессиональное и желательно с улыбкой на лице.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Фамилию </a:t>
            </a:r>
            <a:r>
              <a:rPr lang="ru-RU" sz="1600" b="1" dirty="0">
                <a:solidFill>
                  <a:srgbClr val="002060"/>
                </a:solidFill>
              </a:rPr>
              <a:t>следует писать заглавными буквами.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Телефон. Лучше </a:t>
            </a:r>
            <a:r>
              <a:rPr lang="ru-RU" sz="1600" b="1" dirty="0">
                <a:solidFill>
                  <a:srgbClr val="002060"/>
                </a:solidFill>
              </a:rPr>
              <a:t>указать не один, а два </a:t>
            </a:r>
            <a:r>
              <a:rPr lang="ru-RU" sz="1600" b="1" dirty="0" smtClean="0">
                <a:solidFill>
                  <a:srgbClr val="002060"/>
                </a:solidFill>
              </a:rPr>
              <a:t>номера </a:t>
            </a:r>
            <a:r>
              <a:rPr lang="ru-RU" sz="1600" b="1" dirty="0">
                <a:solidFill>
                  <a:srgbClr val="002060"/>
                </a:solidFill>
              </a:rPr>
              <a:t>и обязательно корректный адрес e-</a:t>
            </a:r>
            <a:r>
              <a:rPr lang="ru-RU" sz="1600" b="1" dirty="0" err="1">
                <a:solidFill>
                  <a:srgbClr val="002060"/>
                </a:solidFill>
              </a:rPr>
              <a:t>mail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Далее </a:t>
            </a:r>
            <a:r>
              <a:rPr lang="ru-RU" sz="1600" b="1" dirty="0">
                <a:solidFill>
                  <a:srgbClr val="002060"/>
                </a:solidFill>
              </a:rPr>
              <a:t>следуют адрес и возраст, если вам от </a:t>
            </a:r>
            <a:r>
              <a:rPr lang="ru-RU" sz="1600" b="1" dirty="0" smtClean="0">
                <a:solidFill>
                  <a:srgbClr val="002060"/>
                </a:solidFill>
              </a:rPr>
              <a:t>22 </a:t>
            </a:r>
            <a:r>
              <a:rPr lang="ru-RU" sz="1600" b="1" dirty="0">
                <a:solidFill>
                  <a:srgbClr val="002060"/>
                </a:solidFill>
              </a:rPr>
              <a:t>до 45 лет. Если вы моложе или значительно старше, укажите свой возраст в конце резюме, в разделе «Дополнительная информация» в виде даты рождения.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1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Образование</a:t>
            </a:r>
          </a:p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Образование в резюме молодого специалиста, с отсутствием практического опыта работы или его </a:t>
            </a:r>
            <a:r>
              <a:rPr lang="ru-RU" sz="1400" b="1" dirty="0" smtClean="0">
                <a:solidFill>
                  <a:srgbClr val="002060"/>
                </a:solidFill>
              </a:rPr>
              <a:t>минимумом, </a:t>
            </a:r>
            <a:r>
              <a:rPr lang="ru-RU" sz="1400" b="1" dirty="0">
                <a:solidFill>
                  <a:srgbClr val="002060"/>
                </a:solidFill>
              </a:rPr>
              <a:t>занимает ведущее место.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Образование </a:t>
            </a:r>
            <a:r>
              <a:rPr lang="ru-RU" sz="1400" b="1" dirty="0">
                <a:solidFill>
                  <a:srgbClr val="002060"/>
                </a:solidFill>
              </a:rPr>
              <a:t>указывается с датами, в обратном порядке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основное - вуз (и название факультета) в </a:t>
            </a:r>
            <a:r>
              <a:rPr lang="ru-RU" sz="1400" b="1" dirty="0" smtClean="0">
                <a:solidFill>
                  <a:srgbClr val="002060"/>
                </a:solidFill>
              </a:rPr>
              <a:t>2012 - 2016 </a:t>
            </a:r>
            <a:r>
              <a:rPr lang="ru-RU" sz="1400" b="1" dirty="0">
                <a:solidFill>
                  <a:srgbClr val="002060"/>
                </a:solidFill>
              </a:rPr>
              <a:t>гг</a:t>
            </a:r>
            <a:r>
              <a:rPr lang="ru-RU" sz="1400" b="1" dirty="0" smtClean="0">
                <a:solidFill>
                  <a:srgbClr val="002060"/>
                </a:solidFill>
              </a:rPr>
              <a:t>.;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дополнительное (параллельное) - второе высшее образование (если оно у вас есть) в </a:t>
            </a:r>
            <a:r>
              <a:rPr lang="ru-RU" sz="1400" b="1" dirty="0" smtClean="0">
                <a:solidFill>
                  <a:srgbClr val="002060"/>
                </a:solidFill>
              </a:rPr>
              <a:t>2016 - 2018 </a:t>
            </a:r>
            <a:r>
              <a:rPr lang="ru-RU" sz="1400" b="1" dirty="0">
                <a:solidFill>
                  <a:srgbClr val="002060"/>
                </a:solidFill>
              </a:rPr>
              <a:t>гг</a:t>
            </a:r>
            <a:r>
              <a:rPr lang="ru-RU" sz="1400" b="1" dirty="0" smtClean="0">
                <a:solidFill>
                  <a:srgbClr val="002060"/>
                </a:solidFill>
              </a:rPr>
              <a:t>.;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важно сообщить об окончании курсов и прохождении сертификации по специальности. </a:t>
            </a:r>
            <a:r>
              <a:rPr lang="ru-RU" sz="1400" dirty="0">
                <a:solidFill>
                  <a:srgbClr val="002060"/>
                </a:solidFill>
              </a:rPr>
              <a:t>Если вам дорого окончание курсов в соответствии с хобби (например, макраме), включите это </a:t>
            </a:r>
            <a:r>
              <a:rPr lang="ru-RU" sz="1400" dirty="0" smtClean="0">
                <a:solidFill>
                  <a:srgbClr val="002060"/>
                </a:solidFill>
              </a:rPr>
              <a:t>– в  </a:t>
            </a:r>
            <a:r>
              <a:rPr lang="ru-RU" sz="1400" dirty="0">
                <a:solidFill>
                  <a:srgbClr val="002060"/>
                </a:solidFill>
              </a:rPr>
              <a:t>хобби, но никак в раздел "образование</a:t>
            </a:r>
            <a:r>
              <a:rPr lang="ru-RU" sz="1400" dirty="0" smtClean="0">
                <a:solidFill>
                  <a:srgbClr val="002060"/>
                </a:solidFill>
              </a:rPr>
              <a:t>";</a:t>
            </a:r>
          </a:p>
          <a:p>
            <a:pPr lvl="0"/>
            <a:endParaRPr lang="ru-RU" sz="1400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указывать среднюю школу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только в том случае, если </a:t>
            </a:r>
            <a:r>
              <a:rPr lang="ru-RU" sz="1400" b="1" dirty="0" smtClean="0">
                <a:solidFill>
                  <a:srgbClr val="002060"/>
                </a:solidFill>
              </a:rPr>
              <a:t>это </a:t>
            </a:r>
            <a:r>
              <a:rPr lang="ru-RU" sz="1400" b="1" dirty="0">
                <a:solidFill>
                  <a:srgbClr val="002060"/>
                </a:solidFill>
              </a:rPr>
              <a:t>спецшкола, или если вы закончили среднюю школу с </a:t>
            </a:r>
            <a:r>
              <a:rPr lang="ru-RU" sz="1400" b="1" dirty="0" smtClean="0">
                <a:solidFill>
                  <a:srgbClr val="002060"/>
                </a:solidFill>
              </a:rPr>
              <a:t>медалью;</a:t>
            </a: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0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важно указать </a:t>
            </a:r>
            <a:r>
              <a:rPr lang="ru-RU" sz="1400" b="1" dirty="0" smtClean="0">
                <a:solidFill>
                  <a:srgbClr val="002060"/>
                </a:solidFill>
              </a:rPr>
              <a:t>техникум/колледж;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отметить </a:t>
            </a:r>
            <a:r>
              <a:rPr lang="ru-RU" sz="1400" b="1" dirty="0">
                <a:solidFill>
                  <a:srgbClr val="002060"/>
                </a:solidFill>
              </a:rPr>
              <a:t>также диплом с отличием, дополнительные специальности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если </a:t>
            </a:r>
            <a:r>
              <a:rPr lang="ru-RU" sz="1400" b="1" dirty="0" err="1" smtClean="0">
                <a:solidFill>
                  <a:srgbClr val="002060"/>
                </a:solidFill>
              </a:rPr>
              <a:t>ВУЗовская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специализация соискателя соприкасается, хотя бы частично, с интересующей его должностью, можно указать и </a:t>
            </a:r>
            <a:r>
              <a:rPr lang="ru-RU" sz="1400" b="1" dirty="0" smtClean="0">
                <a:solidFill>
                  <a:srgbClr val="002060"/>
                </a:solidFill>
              </a:rPr>
              <a:t>выпускающую кафедру;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если опыт работы недостаточен или отсутствует, как это часто бывает у молодого специалиста, рекомендуется указывать </a:t>
            </a:r>
            <a:r>
              <a:rPr lang="ru-RU" sz="1400" b="1" dirty="0" smtClean="0">
                <a:solidFill>
                  <a:srgbClr val="002060"/>
                </a:solidFill>
              </a:rPr>
              <a:t>изученные </a:t>
            </a:r>
            <a:r>
              <a:rPr lang="ru-RU" sz="1400" b="1" dirty="0">
                <a:solidFill>
                  <a:srgbClr val="002060"/>
                </a:solidFill>
              </a:rPr>
              <a:t>предметы (особенно те, в которых были достигнуты наибольшее успехи), хорошие и отличные оценки, награды на олимпиадах и конкурсах и т.п</a:t>
            </a:r>
            <a:r>
              <a:rPr lang="ru-RU" sz="1400" b="1" dirty="0" smtClean="0">
                <a:solidFill>
                  <a:srgbClr val="002060"/>
                </a:solidFill>
              </a:rPr>
              <a:t>.;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также необходимо указать наличие публикаций, особенно в специализированных изданиях, изобретения или собственные разработки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важно также не забывать о притягательности слова "государственный" - государственные курсы, государственные награды и т.п.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4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Трудовой опыт (практика) </a:t>
            </a:r>
            <a:endParaRPr lang="ru-RU" sz="20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У выпускника, который старательно учился, посещал </a:t>
            </a:r>
            <a:r>
              <a:rPr lang="ru-RU" sz="1600" b="1" dirty="0" err="1" smtClean="0">
                <a:solidFill>
                  <a:srgbClr val="002060"/>
                </a:solidFill>
              </a:rPr>
              <a:t>доп.курсы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пытался пробить стажировку, редко когда есть опыт постоянной длительной работы. Если же </a:t>
            </a:r>
            <a:r>
              <a:rPr lang="ru-RU" sz="1600" b="1" dirty="0" smtClean="0">
                <a:solidFill>
                  <a:srgbClr val="002060"/>
                </a:solidFill>
              </a:rPr>
              <a:t>он </a:t>
            </a:r>
            <a:r>
              <a:rPr lang="ru-RU" sz="1600" b="1" dirty="0">
                <a:solidFill>
                  <a:srgbClr val="002060"/>
                </a:solidFill>
              </a:rPr>
              <a:t>имеется, то описывать его принято </a:t>
            </a:r>
            <a:r>
              <a:rPr lang="ru-RU" sz="1600" b="1" dirty="0" smtClean="0">
                <a:solidFill>
                  <a:srgbClr val="002060"/>
                </a:solidFill>
              </a:rPr>
              <a:t>также в </a:t>
            </a:r>
            <a:r>
              <a:rPr lang="ru-RU" sz="1600" b="1" dirty="0">
                <a:solidFill>
                  <a:srgbClr val="002060"/>
                </a:solidFill>
              </a:rPr>
              <a:t>обратном </a:t>
            </a:r>
            <a:r>
              <a:rPr lang="ru-RU" sz="1600" b="1" dirty="0" smtClean="0">
                <a:solidFill>
                  <a:srgbClr val="002060"/>
                </a:solidFill>
              </a:rPr>
              <a:t>хронологическом  порядке: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u="sng" dirty="0" smtClean="0">
                <a:solidFill>
                  <a:srgbClr val="002060"/>
                </a:solidFill>
              </a:rPr>
              <a:t>Время  и </a:t>
            </a:r>
            <a:r>
              <a:rPr lang="ru-RU" sz="1600" u="sng" dirty="0">
                <a:solidFill>
                  <a:srgbClr val="002060"/>
                </a:solidFill>
              </a:rPr>
              <a:t>места работы</a:t>
            </a:r>
            <a:r>
              <a:rPr lang="ru-RU" sz="1600" dirty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ru-RU" sz="1600" u="sng" dirty="0" smtClean="0">
                <a:solidFill>
                  <a:srgbClr val="002060"/>
                </a:solidFill>
              </a:rPr>
              <a:t>должность </a:t>
            </a:r>
            <a:r>
              <a:rPr lang="ru-RU" sz="1600" u="sng" dirty="0">
                <a:solidFill>
                  <a:srgbClr val="002060"/>
                </a:solidFill>
              </a:rPr>
              <a:t>и </a:t>
            </a:r>
            <a:r>
              <a:rPr lang="ru-RU" sz="1600" u="sng" dirty="0" smtClean="0">
                <a:solidFill>
                  <a:srgbClr val="002060"/>
                </a:solidFill>
              </a:rPr>
              <a:t>функции 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</a:rPr>
              <a:t>пор </a:t>
            </a:r>
            <a:r>
              <a:rPr lang="ru-RU" sz="1600" b="1" dirty="0">
                <a:solidFill>
                  <a:srgbClr val="002060"/>
                </a:solidFill>
              </a:rPr>
              <a:t>на профессиональных достижениях.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Стажировка </a:t>
            </a:r>
            <a:r>
              <a:rPr lang="ru-RU" sz="1600" b="1" dirty="0">
                <a:solidFill>
                  <a:srgbClr val="002060"/>
                </a:solidFill>
              </a:rPr>
              <a:t>и практика засчитываются наравне с опытом работы, а хорошая стажировка стоит нескольких временных подработок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Если для человека с большой трудовой биографией рекомендуется указание только последних 3-5 мест работы и период не более 10 лет, то для молодого специалиста важно указать как можно больше (весь) трудовой (практический) опыт работы.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3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резюме выпускника важно включить информацию о прослушанных спецкурсах и пройденных тренингах.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Важно </a:t>
            </a:r>
            <a:r>
              <a:rPr lang="ru-RU" sz="1800" b="1" dirty="0">
                <a:solidFill>
                  <a:srgbClr val="002060"/>
                </a:solidFill>
              </a:rPr>
              <a:t>также (обязательно) указать производственные достижения на каждой должности, если они были.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описании достижений </a:t>
            </a:r>
            <a:r>
              <a:rPr lang="ru-RU" sz="1800" b="1" dirty="0" smtClean="0">
                <a:solidFill>
                  <a:srgbClr val="002060"/>
                </a:solidFill>
              </a:rPr>
              <a:t>постараться </a:t>
            </a:r>
            <a:r>
              <a:rPr lang="ru-RU" sz="1800" b="1" dirty="0">
                <a:solidFill>
                  <a:srgbClr val="002060"/>
                </a:solidFill>
              </a:rPr>
              <a:t> использовать глаголы </a:t>
            </a:r>
            <a:r>
              <a:rPr lang="ru-RU" sz="1800" b="1" dirty="0" smtClean="0">
                <a:solidFill>
                  <a:srgbClr val="002060"/>
                </a:solidFill>
              </a:rPr>
              <a:t>действия:</a:t>
            </a:r>
          </a:p>
          <a:p>
            <a:pPr marL="11430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«развивал», «сэкономил», «увеличил, </a:t>
            </a:r>
            <a:r>
              <a:rPr lang="ru-RU" sz="1800" b="1" dirty="0" smtClean="0">
                <a:solidFill>
                  <a:srgbClr val="002060"/>
                </a:solidFill>
              </a:rPr>
              <a:t> «обеспечил»,  «</a:t>
            </a:r>
            <a:r>
              <a:rPr lang="ru-RU" sz="1800" b="1" i="1" dirty="0" smtClean="0">
                <a:solidFill>
                  <a:srgbClr val="002060"/>
                </a:solidFill>
              </a:rPr>
              <a:t>сократил»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Желательны </a:t>
            </a:r>
            <a:r>
              <a:rPr lang="ru-RU" sz="1800" b="1" dirty="0">
                <a:solidFill>
                  <a:srgbClr val="002060"/>
                </a:solidFill>
              </a:rPr>
              <a:t>предельно конкретные формулировки.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0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Дополнительные навыки </a:t>
            </a:r>
            <a:r>
              <a:rPr lang="ru-RU" sz="2000" b="1" u="sng" dirty="0" smtClean="0">
                <a:solidFill>
                  <a:srgbClr val="002060"/>
                </a:solidFill>
              </a:rPr>
              <a:t>работы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У</a:t>
            </a:r>
            <a:r>
              <a:rPr lang="ru-RU" sz="1800" b="1" dirty="0" smtClean="0">
                <a:solidFill>
                  <a:srgbClr val="002060"/>
                </a:solidFill>
              </a:rPr>
              <a:t>казывается </a:t>
            </a:r>
            <a:r>
              <a:rPr lang="ru-RU" sz="1800" b="1" dirty="0">
                <a:solidFill>
                  <a:srgbClr val="002060"/>
                </a:solidFill>
              </a:rPr>
              <a:t>то, что характеризует вас как работника, но не относится непосредственно к конкретным служебным </a:t>
            </a:r>
            <a:r>
              <a:rPr lang="ru-RU" sz="1800" b="1" dirty="0" smtClean="0">
                <a:solidFill>
                  <a:srgbClr val="002060"/>
                </a:solidFill>
              </a:rPr>
              <a:t>обязанностям,  </a:t>
            </a:r>
            <a:r>
              <a:rPr lang="ru-RU" sz="1800" b="1" dirty="0">
                <a:solidFill>
                  <a:srgbClr val="002060"/>
                </a:solidFill>
              </a:rPr>
              <a:t>например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1500" b="1" dirty="0">
              <a:solidFill>
                <a:srgbClr val="002060"/>
              </a:solidFill>
            </a:endParaRPr>
          </a:p>
          <a:p>
            <a:pPr lvl="0"/>
            <a:r>
              <a:rPr lang="ru-RU" sz="1700" b="1" dirty="0">
                <a:solidFill>
                  <a:srgbClr val="002060"/>
                </a:solidFill>
              </a:rPr>
              <a:t>наличие водительских прав</a:t>
            </a:r>
            <a:r>
              <a:rPr lang="ru-RU" sz="1700" b="1" dirty="0" smtClean="0">
                <a:solidFill>
                  <a:srgbClr val="002060"/>
                </a:solidFill>
              </a:rPr>
              <a:t>,</a:t>
            </a:r>
          </a:p>
          <a:p>
            <a:pPr lvl="0"/>
            <a:endParaRPr lang="ru-RU" sz="1700" b="1" dirty="0">
              <a:solidFill>
                <a:srgbClr val="002060"/>
              </a:solidFill>
            </a:endParaRPr>
          </a:p>
          <a:p>
            <a:pPr lvl="0"/>
            <a:r>
              <a:rPr lang="ru-RU" sz="1700" b="1" dirty="0" smtClean="0">
                <a:solidFill>
                  <a:srgbClr val="002060"/>
                </a:solidFill>
              </a:rPr>
              <a:t>Знание иностранных языков (свободно, могу объясняться, читаю/перевожу со словарем).                                                                               </a:t>
            </a:r>
            <a:r>
              <a:rPr lang="ru-RU" sz="1700" dirty="0" smtClean="0">
                <a:solidFill>
                  <a:srgbClr val="002060"/>
                </a:solidFill>
              </a:rPr>
              <a:t>Если </a:t>
            </a:r>
            <a:r>
              <a:rPr lang="ru-RU" sz="1700" dirty="0" smtClean="0">
                <a:solidFill>
                  <a:srgbClr val="002060"/>
                </a:solidFill>
              </a:rPr>
              <a:t> устраиваетесь </a:t>
            </a:r>
            <a:r>
              <a:rPr lang="ru-RU" sz="1700" dirty="0">
                <a:solidFill>
                  <a:srgbClr val="002060"/>
                </a:solidFill>
              </a:rPr>
              <a:t>в компанию, которая работает с зарубежными </a:t>
            </a:r>
            <a:r>
              <a:rPr lang="ru-RU" sz="1700" dirty="0" smtClean="0">
                <a:solidFill>
                  <a:srgbClr val="002060"/>
                </a:solidFill>
              </a:rPr>
              <a:t>партнерами, то лучше написать: </a:t>
            </a:r>
            <a:r>
              <a:rPr lang="ru-RU" sz="1700" dirty="0">
                <a:solidFill>
                  <a:srgbClr val="002060"/>
                </a:solidFill>
              </a:rPr>
              <a:t>«</a:t>
            </a:r>
            <a:r>
              <a:rPr lang="ru-RU" sz="1700" b="1" dirty="0">
                <a:solidFill>
                  <a:srgbClr val="002060"/>
                </a:solidFill>
              </a:rPr>
              <a:t>Работа с иностранными клиентами, проведение переговоров на английском языке» 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</a:p>
          <a:p>
            <a:pPr lvl="0"/>
            <a:endParaRPr lang="ru-RU" sz="1700" b="1" dirty="0">
              <a:solidFill>
                <a:srgbClr val="002060"/>
              </a:solidFill>
            </a:endParaRPr>
          </a:p>
          <a:p>
            <a:pPr lvl="0"/>
            <a:r>
              <a:rPr lang="ru-RU" sz="1700" b="1" dirty="0">
                <a:solidFill>
                  <a:srgbClr val="002060"/>
                </a:solidFill>
              </a:rPr>
              <a:t>опыт работы с ПК </a:t>
            </a:r>
            <a:r>
              <a:rPr lang="ru-RU" sz="1700" b="1" dirty="0" smtClean="0">
                <a:solidFill>
                  <a:srgbClr val="002060"/>
                </a:solidFill>
              </a:rPr>
              <a:t>(уточнить </a:t>
            </a:r>
            <a:r>
              <a:rPr lang="ru-RU" sz="1700" b="1" dirty="0">
                <a:solidFill>
                  <a:srgbClr val="002060"/>
                </a:solidFill>
              </a:rPr>
              <a:t>в каких операционных системах и программах вы работали/работаете</a:t>
            </a:r>
            <a:r>
              <a:rPr lang="ru-RU" sz="1700" b="1" dirty="0" smtClean="0">
                <a:solidFill>
                  <a:srgbClr val="002060"/>
                </a:solidFill>
              </a:rPr>
              <a:t>),</a:t>
            </a:r>
          </a:p>
          <a:p>
            <a:pPr lvl="0"/>
            <a:endParaRPr lang="ru-RU" sz="1700" b="1" dirty="0">
              <a:solidFill>
                <a:srgbClr val="002060"/>
              </a:solidFill>
            </a:endParaRPr>
          </a:p>
          <a:p>
            <a:pPr lvl="0"/>
            <a:r>
              <a:rPr lang="ru-RU" sz="1700" b="1" dirty="0">
                <a:solidFill>
                  <a:srgbClr val="002060"/>
                </a:solidFill>
              </a:rPr>
              <a:t>членство в профессиональных организациях и т.п.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9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Дополнительная </a:t>
            </a:r>
            <a:r>
              <a:rPr lang="ru-RU" sz="2000" b="1" u="sng" dirty="0" smtClean="0">
                <a:solidFill>
                  <a:srgbClr val="002060"/>
                </a:solidFill>
              </a:rPr>
              <a:t>информация: 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хобби, награды, общественная деятельность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Последнее на  </a:t>
            </a:r>
            <a:r>
              <a:rPr lang="ru-RU" sz="1600" b="1" dirty="0">
                <a:solidFill>
                  <a:srgbClr val="002060"/>
                </a:solidFill>
              </a:rPr>
              <a:t>Западе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включается обязательно, поскольку человека часто лучше всего рекомендует общественное положение: клубы, общества, награды и т.д. </a:t>
            </a:r>
            <a:r>
              <a:rPr lang="ru-RU" sz="1600" b="1" dirty="0" smtClean="0">
                <a:solidFill>
                  <a:srgbClr val="002060"/>
                </a:solidFill>
              </a:rPr>
              <a:t>Поскольку у нас </a:t>
            </a:r>
            <a:r>
              <a:rPr lang="ru-RU" sz="1600" b="1" dirty="0">
                <a:solidFill>
                  <a:srgbClr val="002060"/>
                </a:solidFill>
              </a:rPr>
              <a:t>такой системы нет, желательно отметить то, что имеет хотя бы косвенное отношение к специальности.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 </a:t>
            </a:r>
            <a:r>
              <a:rPr lang="ru-RU" sz="1600" b="1" dirty="0">
                <a:solidFill>
                  <a:srgbClr val="002060"/>
                </a:solidFill>
              </a:rPr>
              <a:t>следует указывать, состоите ли вы в каких-либо партиях, религиозных общинах.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Указание </a:t>
            </a:r>
            <a:r>
              <a:rPr lang="ru-RU" sz="1800" b="1" u="sng" dirty="0">
                <a:solidFill>
                  <a:srgbClr val="002060"/>
                </a:solidFill>
              </a:rPr>
              <a:t>на возможность предоставления рекомендаций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Самих </a:t>
            </a:r>
            <a:r>
              <a:rPr lang="ru-RU" sz="1600" b="1" dirty="0" err="1">
                <a:solidFill>
                  <a:srgbClr val="002060"/>
                </a:solidFill>
              </a:rPr>
              <a:t>рекомендателей</a:t>
            </a:r>
            <a:r>
              <a:rPr lang="ru-RU" sz="1600" b="1" dirty="0">
                <a:solidFill>
                  <a:srgbClr val="002060"/>
                </a:solidFill>
              </a:rPr>
              <a:t> упоминать не стоит, однако необходимо подготовить их список - он может пригодиться на собеседовании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Дата.  / Подпись/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5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 – основные правила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Резюме на других языках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Основным языком вашего резюме должен быть русский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Резюме </a:t>
            </a:r>
            <a:r>
              <a:rPr lang="ru-RU" sz="1800" b="1" dirty="0">
                <a:solidFill>
                  <a:srgbClr val="002060"/>
                </a:solidFill>
              </a:rPr>
              <a:t>на английском (или любом другом) языке составляется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том случае, если вы претендуете на вакансию в иностранной компании. В российскую фирму или кадровое агентство следует направлять резюме на русском </a:t>
            </a:r>
            <a:r>
              <a:rPr lang="ru-RU" sz="1800" b="1" dirty="0" smtClean="0">
                <a:solidFill>
                  <a:srgbClr val="002060"/>
                </a:solidFill>
              </a:rPr>
              <a:t>языке, но могут попросить и на английском.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Если  </a:t>
            </a:r>
            <a:r>
              <a:rPr lang="ru-RU" sz="1800" b="1" dirty="0">
                <a:solidFill>
                  <a:srgbClr val="002060"/>
                </a:solidFill>
              </a:rPr>
              <a:t>знание языка является одним из критериев </a:t>
            </a:r>
            <a:r>
              <a:rPr lang="ru-RU" sz="1800" b="1" dirty="0" smtClean="0">
                <a:solidFill>
                  <a:srgbClr val="002060"/>
                </a:solidFill>
              </a:rPr>
              <a:t>отбора, то предоставление резюме на иностранном языке обязательно. 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Лучший </a:t>
            </a:r>
            <a:r>
              <a:rPr lang="ru-RU" sz="1800" b="1" dirty="0">
                <a:solidFill>
                  <a:srgbClr val="002060"/>
                </a:solidFill>
              </a:rPr>
              <a:t>вариант - составление резюме на двух языках.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–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дополнительные советы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Не </a:t>
            </a:r>
            <a:r>
              <a:rPr lang="ru-RU" sz="2000" b="1" u="sng" dirty="0" smtClean="0">
                <a:solidFill>
                  <a:srgbClr val="002060"/>
                </a:solidFill>
              </a:rPr>
              <a:t>быть многословным </a:t>
            </a:r>
            <a:r>
              <a:rPr lang="ru-RU" sz="2000" b="1" u="sng" dirty="0">
                <a:solidFill>
                  <a:srgbClr val="002060"/>
                </a:solidFill>
              </a:rPr>
              <a:t>и избегайте пассивных форм</a:t>
            </a:r>
            <a:r>
              <a:rPr lang="ru-RU" sz="2000" b="1" u="sng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2000" u="sng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Нежелательно   </a:t>
            </a:r>
            <a:r>
              <a:rPr lang="ru-RU" sz="1800" b="1" dirty="0">
                <a:solidFill>
                  <a:srgbClr val="002060"/>
                </a:solidFill>
              </a:rPr>
              <a:t>писать: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отвечал за выполнение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находил применение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был ответственным за:</a:t>
            </a:r>
          </a:p>
          <a:p>
            <a:pPr marL="114300" lv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Желательно   </a:t>
            </a:r>
            <a:r>
              <a:rPr lang="ru-RU" sz="1800" b="1" dirty="0">
                <a:solidFill>
                  <a:srgbClr val="002060"/>
                </a:solidFill>
              </a:rPr>
              <a:t>писать: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выполнил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эффективно использовал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отвечал за:</a:t>
            </a:r>
          </a:p>
          <a:p>
            <a:pPr marL="114300" indent="0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5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–                 </a:t>
            </a:r>
            <a:r>
              <a:rPr lang="ru-RU" sz="2000" b="1" dirty="0">
                <a:solidFill>
                  <a:srgbClr val="002060"/>
                </a:solidFill>
              </a:rPr>
              <a:t>дополнительные советы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Предпочтение </a:t>
            </a:r>
            <a:r>
              <a:rPr lang="ru-RU" b="1" u="sng" dirty="0">
                <a:solidFill>
                  <a:srgbClr val="002060"/>
                </a:solidFill>
              </a:rPr>
              <a:t>позитивной информации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Нежелательно   писать: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</a:rPr>
              <a:t>разбирал </a:t>
            </a:r>
            <a:r>
              <a:rPr lang="ru-RU" sz="1800" dirty="0">
                <a:solidFill>
                  <a:srgbClr val="002060"/>
                </a:solidFill>
              </a:rPr>
              <a:t>жалобы на: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препятствовал снижению доли продаж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перешел с должности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marL="411480" lvl="1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Ж</a:t>
            </a:r>
            <a:r>
              <a:rPr lang="ru-RU" sz="1800" b="1" dirty="0" smtClean="0">
                <a:solidFill>
                  <a:srgbClr val="002060"/>
                </a:solidFill>
              </a:rPr>
              <a:t>елательно   </a:t>
            </a:r>
            <a:r>
              <a:rPr lang="ru-RU" sz="1800" b="1" dirty="0">
                <a:solidFill>
                  <a:srgbClr val="002060"/>
                </a:solidFill>
              </a:rPr>
              <a:t>писать: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</a:rPr>
              <a:t>помогал </a:t>
            </a:r>
            <a:r>
              <a:rPr lang="ru-RU" sz="1800" dirty="0">
                <a:solidFill>
                  <a:srgbClr val="002060"/>
                </a:solidFill>
              </a:rPr>
              <a:t>клиентам в: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повысил потенциал продукта на рынке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продвинулся на должность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Профессиональная  деятельность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в общественной, и в деловой жизни люди стремятся к одному и тому же: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Превыше всего ценятся взаимное уважение,  способность считаться с чувствами и мнениями тех, кто вас окружает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–                 </a:t>
            </a:r>
            <a:r>
              <a:rPr lang="ru-RU" sz="2000" b="1" dirty="0">
                <a:solidFill>
                  <a:srgbClr val="002060"/>
                </a:solidFill>
              </a:rPr>
              <a:t>дополнительные советы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Концентрируйте внимание на ваших достижениях</a:t>
            </a:r>
            <a:r>
              <a:rPr lang="ru-RU" sz="2000" b="1" u="sng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2000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Нежелательно   писать: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</a:rPr>
              <a:t>проработал </a:t>
            </a:r>
            <a:r>
              <a:rPr lang="ru-RU" sz="1800" dirty="0">
                <a:solidFill>
                  <a:srgbClr val="002060"/>
                </a:solidFill>
              </a:rPr>
              <a:t>там три года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делал дополнительную </a:t>
            </a:r>
            <a:r>
              <a:rPr lang="ru-RU" sz="1800" dirty="0" smtClean="0">
                <a:solidFill>
                  <a:srgbClr val="002060"/>
                </a:solidFill>
              </a:rPr>
              <a:t>работу</a:t>
            </a:r>
          </a:p>
          <a:p>
            <a:pPr lvl="1"/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Ж</a:t>
            </a:r>
            <a:r>
              <a:rPr lang="ru-RU" sz="1800" b="1" dirty="0" smtClean="0">
                <a:solidFill>
                  <a:srgbClr val="002060"/>
                </a:solidFill>
              </a:rPr>
              <a:t>елательно   </a:t>
            </a:r>
            <a:r>
              <a:rPr lang="ru-RU" sz="1800" b="1" dirty="0">
                <a:solidFill>
                  <a:srgbClr val="002060"/>
                </a:solidFill>
              </a:rPr>
              <a:t>писать: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</a:rPr>
              <a:t>получил </a:t>
            </a:r>
            <a:r>
              <a:rPr lang="ru-RU" sz="1800" dirty="0">
                <a:solidFill>
                  <a:srgbClr val="002060"/>
                </a:solidFill>
              </a:rPr>
              <a:t>повышение в должности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всегда выполнял работу в срок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5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–                 </a:t>
            </a:r>
            <a:r>
              <a:rPr lang="ru-RU" sz="2000" b="1" dirty="0">
                <a:solidFill>
                  <a:srgbClr val="002060"/>
                </a:solidFill>
              </a:rPr>
              <a:t>дополнительные советы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Характеристика профессионального уровня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Внедрял, заведовал, исследовал, контролировал, координировал, обеспечивал, основал, организовал, планировал, предложил, разработал, реорганизовал, решил, руководил, создавал, увеличивал, устранял, участвовал, обучал и др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Характеристика личных качеств:</a:t>
            </a:r>
            <a:endParaRPr lang="ru-RU" sz="20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Аккуратный, внимательный, дисциплинированный, надежный, искренний, настойчивый,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оптимист, логичный, практичный, предприимчивый,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целеустремленный, тактичный, честный, экономный, энергичный и др.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</a:t>
            </a:r>
            <a:r>
              <a:rPr lang="ru-RU" sz="2400" b="1" dirty="0" smtClean="0">
                <a:solidFill>
                  <a:srgbClr val="002060"/>
                </a:solidFill>
              </a:rPr>
              <a:t>–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основные ошибки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Интернете есть </a:t>
            </a:r>
            <a:r>
              <a:rPr lang="ru-RU" sz="1800" b="1" dirty="0">
                <a:solidFill>
                  <a:srgbClr val="002060"/>
                </a:solidFill>
              </a:rPr>
              <a:t>готовые шаблоны резюме, которые достаточно просто заполнить.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 </a:t>
            </a:r>
            <a:r>
              <a:rPr lang="ru-RU" sz="1800" b="1" dirty="0">
                <a:solidFill>
                  <a:srgbClr val="002060"/>
                </a:solidFill>
              </a:rPr>
              <a:t>опытные кадровые работники умеют отличать самостоятельно составленное резюме, над которым автор потрудился, обдумывая и отшлифовывая каждое слово, и резюме, составленное под диктовку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написать резюме –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основные ошибки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Чего следует избегать: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несоответствие трудовой биографии, образования, опыта претендента  требованиям (работодателя) к должности;</a:t>
            </a:r>
          </a:p>
          <a:p>
            <a:pPr lvl="0"/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слишком короткое резюме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автору нечего сказать о себе, или он </a:t>
            </a:r>
            <a:r>
              <a:rPr lang="ru-RU" sz="1600" dirty="0" smtClean="0">
                <a:solidFill>
                  <a:srgbClr val="002060"/>
                </a:solidFill>
              </a:rPr>
              <a:t>– «серая мышка»</a:t>
            </a:r>
            <a:r>
              <a:rPr lang="ru-RU" sz="1600" b="1" dirty="0" smtClean="0">
                <a:solidFill>
                  <a:srgbClr val="002060"/>
                </a:solidFill>
              </a:rPr>
              <a:t>);</a:t>
            </a:r>
            <a:endParaRPr lang="ru-RU" sz="1600" b="1" dirty="0">
              <a:solidFill>
                <a:srgbClr val="002060"/>
              </a:solidFill>
            </a:endParaRPr>
          </a:p>
          <a:p>
            <a:pPr lvl="0"/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демонстрация частой смены мест работы без объяснения причин;</a:t>
            </a:r>
          </a:p>
          <a:p>
            <a:pPr lvl="0"/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отсутствие указаний на профессиональный рост;</a:t>
            </a:r>
          </a:p>
          <a:p>
            <a:pPr lvl="0"/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указание множества различных обучающих курсов и семинаров;</a:t>
            </a:r>
          </a:p>
          <a:p>
            <a:pPr lvl="0"/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</a:rPr>
              <a:t>слишком подробное резюме с обилием ненужной информации и лирических отступлений или проявления неуместного юмора.</a:t>
            </a:r>
          </a:p>
          <a:p>
            <a:pPr marL="1143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5405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323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 в заключение…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Попросите кого-нибудь, кто хорошо владеет языком, на котором написано резюме, проверить его.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В описании настоящей работы используйте глаголы в настоящем времени, например, работаю, проектирую; соответственно при описании предыдущих мест работы используйте глаголы в прошедшем времени.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Будьте последовательны: если вы один раз использовали сокращение, используйте его во всем резюме (но лучше приводить все наименования полностью).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Избегайте длинных фраз и мудреных слов.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Четко выделите необходимые заголовки.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Проследите, чтобы ваше резюме было оформлено в одном стиле.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Выбирайте стиль, который легко читается (большие поля, не мелкий шрифт, достаточное расстояние между строками и т.п.).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(Используйте </a:t>
            </a:r>
            <a:r>
              <a:rPr lang="ru-RU" sz="1400" dirty="0">
                <a:solidFill>
                  <a:srgbClr val="002060"/>
                </a:solidFill>
              </a:rPr>
              <a:t>бумагу белого цвета хорошего </a:t>
            </a:r>
            <a:r>
              <a:rPr lang="ru-RU" sz="1400" dirty="0" smtClean="0">
                <a:solidFill>
                  <a:srgbClr val="002060"/>
                </a:solidFill>
              </a:rPr>
              <a:t>качества).</a:t>
            </a:r>
            <a:endParaRPr lang="ru-RU" sz="1400" dirty="0">
              <a:solidFill>
                <a:srgbClr val="002060"/>
              </a:solidFill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Очень важно уместить Ваше резюме на одной, максимум, на двух страницах.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Будьте уверены, что вы сможете подтвердить всю информацию, которую вы включили в резюме.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собеседование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 "Подчиненный, перед лицом начальствующим, должен иметь вид лихой и придурковатый, дабы разумением своим не смущать </a:t>
            </a:r>
            <a:r>
              <a:rPr lang="ru-RU" sz="1400" b="1" dirty="0" smtClean="0">
                <a:solidFill>
                  <a:srgbClr val="002060"/>
                </a:solidFill>
              </a:rPr>
              <a:t>начальство»      /Петр 1/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ей\Desktop\v12s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267438"/>
            <a:ext cx="3576439" cy="45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10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собеседование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Подготовка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Недопустимость опоздания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Внешний вид, вежливость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Готовность четко ответить на вопросы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Особенности беседы-интервью у американского </a:t>
            </a:r>
            <a:r>
              <a:rPr lang="ru-RU" sz="1800" b="1" smtClean="0">
                <a:solidFill>
                  <a:srgbClr val="002060"/>
                </a:solidFill>
              </a:rPr>
              <a:t>работодателя    </a:t>
            </a:r>
            <a:r>
              <a:rPr lang="ru-RU" sz="1800" smtClean="0">
                <a:solidFill>
                  <a:srgbClr val="002060"/>
                </a:solidFill>
              </a:rPr>
              <a:t>(</a:t>
            </a:r>
            <a:r>
              <a:rPr lang="en-US" sz="180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present a positive </a:t>
            </a:r>
            <a:r>
              <a:rPr lang="en-US" sz="1800" dirty="0" smtClean="0">
                <a:solidFill>
                  <a:srgbClr val="002060"/>
                </a:solidFill>
              </a:rPr>
              <a:t>self-image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aggressive self-presentation</a:t>
            </a:r>
          </a:p>
          <a:p>
            <a:pPr marL="11430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неуместная скромность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Готовность к неожиданностям</a:t>
            </a:r>
            <a:endParaRPr lang="en-US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/</a:t>
            </a:r>
            <a:r>
              <a:rPr lang="ru-RU" sz="1800" dirty="0">
                <a:solidFill>
                  <a:srgbClr val="002060"/>
                </a:solidFill>
              </a:rPr>
              <a:t>Пример первого собеседования  у главы компании</a:t>
            </a:r>
            <a:r>
              <a:rPr lang="ru-RU" sz="1800" b="1" dirty="0">
                <a:solidFill>
                  <a:srgbClr val="002060"/>
                </a:solidFill>
              </a:rPr>
              <a:t>/.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10533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Собеседование - советы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Не опаздывать;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курить перед беседой;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садиться, пока не предложат;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Внешний вид: функциональность одежды, избегать крикливой одежды;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Внешний вид, опрятность (обувь, прическа, ногти, носки, чулки);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Иметь с собой документы, которые могут потребоваться;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Говорить с чувством собственного достоинства;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вступать в обсуждение семейных проблем;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бросаться именами высокопоставленных персон;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просить извинения за то, чего не умеете делать;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флиртовать;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пропустить момент, когда вам дадут понять, что встреча окончена;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Вежливость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Ожидание ответа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22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Пол </a:t>
            </a:r>
            <a:r>
              <a:rPr lang="ru-RU" sz="2800" b="1" dirty="0" err="1" smtClean="0">
                <a:solidFill>
                  <a:srgbClr val="002060"/>
                </a:solidFill>
              </a:rPr>
              <a:t>вулфовиц</a:t>
            </a:r>
            <a:r>
              <a:rPr lang="ru-RU" sz="2800" b="1" dirty="0" smtClean="0">
                <a:solidFill>
                  <a:srgbClr val="002060"/>
                </a:solidFill>
              </a:rPr>
              <a:t>,  </a:t>
            </a:r>
            <a:r>
              <a:rPr lang="ru-RU" sz="1600" b="1" dirty="0" smtClean="0">
                <a:solidFill>
                  <a:srgbClr val="002060"/>
                </a:solidFill>
              </a:rPr>
              <a:t>бывший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глава ВБ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Пол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19286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33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Внешний вид,  осанка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ОУФ\Оса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048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Профессиональная  деятельность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Поиск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работы.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Характеристики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Рекомендации.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Резюме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Мотивационное письмо  (</a:t>
            </a:r>
            <a:r>
              <a:rPr lang="ru-RU" sz="1800" dirty="0">
                <a:solidFill>
                  <a:srgbClr val="002060"/>
                </a:solidFill>
              </a:rPr>
              <a:t>с</a:t>
            </a:r>
            <a:r>
              <a:rPr lang="ru-RU" sz="1800" dirty="0" smtClean="0">
                <a:solidFill>
                  <a:srgbClr val="002060"/>
                </a:solidFill>
              </a:rPr>
              <a:t>ледующее занятие</a:t>
            </a:r>
            <a:r>
              <a:rPr lang="ru-RU" sz="1800" b="1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Собеседование</a:t>
            </a:r>
            <a:r>
              <a:rPr lang="ru-RU" sz="1800" b="1" dirty="0">
                <a:solidFill>
                  <a:srgbClr val="002060"/>
                </a:solidFill>
              </a:rPr>
              <a:t>. Правила </a:t>
            </a:r>
            <a:r>
              <a:rPr lang="ru-RU" sz="1800" b="1" dirty="0" smtClean="0">
                <a:solidFill>
                  <a:srgbClr val="002060"/>
                </a:solidFill>
              </a:rPr>
              <a:t>вежливости.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Внешний </a:t>
            </a:r>
            <a:r>
              <a:rPr lang="ru-RU" sz="1800" b="1" dirty="0">
                <a:solidFill>
                  <a:srgbClr val="002060"/>
                </a:solidFill>
              </a:rPr>
              <a:t>вид, одежда.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Деловые </a:t>
            </a:r>
            <a:r>
              <a:rPr lang="ru-RU" sz="1800" b="1" dirty="0">
                <a:solidFill>
                  <a:srgbClr val="002060"/>
                </a:solidFill>
              </a:rPr>
              <a:t>встречи на работе. </a:t>
            </a:r>
            <a:r>
              <a:rPr lang="ru-RU" sz="1800" b="1" dirty="0" smtClean="0">
                <a:solidFill>
                  <a:srgbClr val="002060"/>
                </a:solidFill>
              </a:rPr>
              <a:t>Переговоры (</a:t>
            </a:r>
            <a:r>
              <a:rPr lang="ru-RU" sz="1800" dirty="0" smtClean="0">
                <a:solidFill>
                  <a:srgbClr val="002060"/>
                </a:solidFill>
              </a:rPr>
              <a:t>занятие 06.03.18</a:t>
            </a:r>
            <a:r>
              <a:rPr lang="ru-RU" sz="1800" b="1" dirty="0" smtClean="0">
                <a:solidFill>
                  <a:srgbClr val="002060"/>
                </a:solidFill>
              </a:rPr>
              <a:t>).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Репутация.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Начало 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Изучение порядка, заведенного в компании. Отдел кадров – </a:t>
            </a:r>
            <a:r>
              <a:rPr lang="ru-RU" sz="1600" b="1" dirty="0" err="1" smtClean="0">
                <a:solidFill>
                  <a:srgbClr val="002060"/>
                </a:solidFill>
              </a:rPr>
              <a:t>информ.буклет</a:t>
            </a:r>
            <a:r>
              <a:rPr lang="ru-RU" sz="1600" b="1" dirty="0" smtClean="0">
                <a:solidFill>
                  <a:srgbClr val="002060"/>
                </a:solidFill>
              </a:rPr>
              <a:t>. График работы. Отпуска. Пропуск по болезни Служебные записки. Выплата ЗП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Кто за что отвечает. Обращение за консультацией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Представление сотрудникам. Запоминание  имен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Если вы на управленческой должности…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План </a:t>
            </a:r>
            <a:r>
              <a:rPr lang="ru-RU" sz="1600" b="1" dirty="0" smtClean="0">
                <a:solidFill>
                  <a:srgbClr val="002060"/>
                </a:solidFill>
              </a:rPr>
              <a:t>адаптации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Время обеда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Приход и уход с работы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Дружба с сотрудниками. Участие в склоках.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Высиживание 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Самопиар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5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60672" cy="6480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Петров </a:t>
            </a:r>
            <a:r>
              <a:rPr lang="ru-RU" sz="1400" b="1" dirty="0" err="1" smtClean="0">
                <a:solidFill>
                  <a:srgbClr val="002060"/>
                </a:solidFill>
              </a:rPr>
              <a:t>п.п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16530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Контакты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тел.: 8 916 </a:t>
            </a:r>
            <a:r>
              <a:rPr lang="ru-RU" sz="1400" dirty="0" smtClean="0">
                <a:solidFill>
                  <a:srgbClr val="002060"/>
                </a:solidFill>
              </a:rPr>
              <a:t>……………</a:t>
            </a:r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эл. почта: </a:t>
            </a:r>
            <a:r>
              <a:rPr lang="ru-RU" sz="1400" dirty="0" err="1" smtClean="0">
                <a:solidFill>
                  <a:srgbClr val="002060"/>
                </a:solidFill>
              </a:rPr>
              <a:t>ххххх</a:t>
            </a:r>
            <a:r>
              <a:rPr lang="ru-RU" sz="1400" dirty="0" smtClean="0">
                <a:solidFill>
                  <a:srgbClr val="002060"/>
                </a:solidFill>
              </a:rPr>
              <a:t>@</a:t>
            </a:r>
            <a:r>
              <a:rPr lang="en-US" sz="1400" dirty="0" err="1">
                <a:solidFill>
                  <a:srgbClr val="002060"/>
                </a:solidFill>
              </a:rPr>
              <a:t>yandex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r>
              <a:rPr lang="en-US" sz="1400" dirty="0" err="1">
                <a:solidFill>
                  <a:srgbClr val="002060"/>
                </a:solidFill>
              </a:rPr>
              <a:t>ru</a:t>
            </a:r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Год, место рождения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19</a:t>
            </a:r>
            <a:r>
              <a:rPr lang="en-US" sz="1400" dirty="0" smtClean="0">
                <a:solidFill>
                  <a:srgbClr val="002060"/>
                </a:solidFill>
              </a:rPr>
              <a:t>77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г., Москва</a:t>
            </a: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Трудовая деятельность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03.2003 –  </a:t>
            </a:r>
            <a:r>
              <a:rPr lang="ru-RU" sz="1400" dirty="0" smtClean="0">
                <a:solidFill>
                  <a:srgbClr val="002060"/>
                </a:solidFill>
              </a:rPr>
              <a:t>06.2004</a:t>
            </a:r>
          </a:p>
          <a:p>
            <a:pPr marL="11430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МИНИСТЕРСТВО ЭКОНОМИЧЕСКОГО РАЗВИТИЯ И ТОРГОВЛИ РФ, ДЕПАРТАМЕНТ ИНВЕСТИЦИОННОЙ ПОЛИТИКИ, </a:t>
            </a:r>
            <a:r>
              <a:rPr lang="ru-RU" sz="1400" i="1" dirty="0" smtClean="0">
                <a:solidFill>
                  <a:srgbClr val="002060"/>
                </a:solidFill>
              </a:rPr>
              <a:t>начальник отдела иностранных инвестиций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cap="all" dirty="0" smtClean="0">
                <a:solidFill>
                  <a:srgbClr val="002060"/>
                </a:solidFill>
              </a:rPr>
              <a:t>Служебные </a:t>
            </a:r>
            <a:r>
              <a:rPr lang="ru-RU" sz="1400" cap="all" dirty="0">
                <a:solidFill>
                  <a:srgbClr val="002060"/>
                </a:solidFill>
              </a:rPr>
              <a:t>обязанности: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руководство деятельностью отдела (штат – 8 чел.);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подготовка аналитических материалов, докладов, презентаций, проектов официальных документов по вопросам привлечения в Россию прямых иностранных инвестиций, совершенствования инвестиционного климата;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сопровождение крупнейших инвестиционных проектов с иностранным капиталом;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досудебное рассмотрение инвестиционных споров;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мониторинг отношений  России с основными странами-инвесторами и международными организациями;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разработка мероприятий по созданию положительного инвестиционного имиджа России;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функции секретариата Консультативного совета по иностранным инвестициям в России;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подготовка предложений по привлечению иностранных инвестиций в регионы России. 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Основные результаты: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проведены заседания Консультативного совета по иностранным инвестициям в России и его рабочих органов;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проведен семинар по российскому инвестиционному климату для представителей инвестиционных агентств западноевропейских стран;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организованы заседания двусторонних рабочих органов по инвестиционному сотрудничеству;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подготовлен проект программы по созданию и поддержанию положительной инвестиционной репутации России за рубежом;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подготовлены информационно-аналитические обзоры по инвестиционному климату России и крупнейшим проектам с участием иностранного капитала;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в качестве руководителя от МЭРТ РФ в 2003 и 2004 гг. успешно провел преддипломную практику студентов выпускных курсов ВАВТ, РГТЭУ.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5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235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Петров </a:t>
            </a:r>
            <a:r>
              <a:rPr lang="ru-RU" sz="1400" b="1" dirty="0" err="1">
                <a:solidFill>
                  <a:srgbClr val="002060"/>
                </a:solidFill>
              </a:rPr>
              <a:t>п.п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12.2002 – 03.2003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МИНИСТЕРСТВО ЭКОНОМИЧЕСКОГО РАЗВИТИЯ И ТОРГОВЛИ РФ, ДЕПАРТАМЕНТ ИНВЕСТИЦИОННОЙ ПОЛИТИКИ</a:t>
            </a:r>
            <a:r>
              <a:rPr lang="ru-RU" sz="1400" i="1" dirty="0">
                <a:solidFill>
                  <a:srgbClr val="002060"/>
                </a:solidFill>
              </a:rPr>
              <a:t>, заместитель начальника отдела иностранных инвестиций</a:t>
            </a:r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Служебные обязанности: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исполнение обязанностей начальника отдела. 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Основные результаты: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определены приоритетные направления работы отдела, сформирована команда специалистов.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08.2001 – 11.2002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ТОРГОВОЕ ПРЕДСТАВИТЕЛЬСТВО РФ В ТУРЦИИ, </a:t>
            </a:r>
            <a:r>
              <a:rPr lang="ru-RU" sz="1400" i="1" dirty="0">
                <a:solidFill>
                  <a:srgbClr val="002060"/>
                </a:solidFill>
              </a:rPr>
              <a:t>эксперт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Служебные обязанности: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координирование деятельности экономического блока;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подготовка информационно-аналитических материалов по реализуемым и потенциальным турецким инвестиционным проектам в России;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анализ инвестиционной политики Турции, ее участия в международных валютно-финансовых и экономических организациях;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проведение мероприятий по улучшению инвестиционного имиджа России;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работа по обеспечению условий доступа российских товаров и услуг на турецкий рынок;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мониторинг и анализ сотрудничества в банковской сфере и в области </a:t>
            </a:r>
            <a:r>
              <a:rPr lang="en-US" sz="1400" dirty="0">
                <a:solidFill>
                  <a:srgbClr val="002060"/>
                </a:solidFill>
              </a:rPr>
              <a:t>IT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Основные результаты: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подготовлены ежегодные обзоры экономики страны и двусторонних торгово-экономических отношений, отраслевые аналитические обзоры, тематические публикации в местной прессе;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налажен мониторинг турецких инвестиционных проектов в России;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минимизированы  дискриминационные меры по ряду позиций российского экспорта. 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52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474"/>
            <a:ext cx="8260672" cy="103942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Петров </a:t>
            </a:r>
            <a:r>
              <a:rPr lang="ru-RU" sz="1400" b="1" dirty="0" err="1">
                <a:solidFill>
                  <a:srgbClr val="002060"/>
                </a:solidFill>
              </a:rPr>
              <a:t>п.п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08.1998 – 08.2001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ТОРГОВОЕ ПРЕДСТАВИТЕЛЬСТВО РФ В  </a:t>
            </a:r>
            <a:r>
              <a:rPr lang="ru-RU" sz="1400" dirty="0" smtClean="0">
                <a:solidFill>
                  <a:srgbClr val="002060"/>
                </a:solidFill>
              </a:rPr>
              <a:t>ТУРЦИИ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</a:rPr>
              <a:t>ведущий </a:t>
            </a:r>
            <a:r>
              <a:rPr lang="ru-RU" sz="1400" i="1" dirty="0">
                <a:solidFill>
                  <a:srgbClr val="002060"/>
                </a:solidFill>
              </a:rPr>
              <a:t>специалист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Служебные обязанности: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содействие развитию двустороннего сотрудничества в области малого и среднего предпринимательства;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мониторинг многостороннего сотрудничества в рамках СНГ, ЧЭС;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подготовка информационных бюллетеней, обработка статистической информации;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протокольные мероприятия;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системное администрирование; </a:t>
            </a: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 2000 г. - вопросы двустороннего инвестиционного сотрудничества.</a:t>
            </a:r>
          </a:p>
          <a:p>
            <a:pPr marL="114300" indent="0">
              <a:buNone/>
            </a:pPr>
            <a:r>
              <a:rPr lang="ru-RU" sz="1400" cap="all" dirty="0">
                <a:solidFill>
                  <a:srgbClr val="002060"/>
                </a:solidFill>
              </a:rPr>
              <a:t>Основные результаты: </a:t>
            </a:r>
            <a:endParaRPr lang="ru-RU" sz="1400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разработана и внедрена современная методика подготовки информационно-аналитических материалов в представительстве; </a:t>
            </a:r>
            <a:endParaRPr lang="ru-RU" sz="1400" b="1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запущен проект сотрудничества малого и среднего бизнеса России и Турции; </a:t>
            </a:r>
            <a:endParaRPr lang="ru-RU" sz="1400" b="1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активизирована работа представительства по мониторингу и продвижению инвестиционного сотрудничества.</a:t>
            </a: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15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Петров </a:t>
            </a:r>
            <a:r>
              <a:rPr lang="ru-RU" sz="1400" b="1" dirty="0" err="1">
                <a:solidFill>
                  <a:srgbClr val="002060"/>
                </a:solidFill>
              </a:rPr>
              <a:t>п.п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Образование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2003 г.–н. </a:t>
            </a:r>
            <a:r>
              <a:rPr lang="ru-RU" sz="1400" dirty="0" err="1">
                <a:solidFill>
                  <a:srgbClr val="002060"/>
                </a:solidFill>
              </a:rPr>
              <a:t>вр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ВСЕРОССИЙСКИЙ  НАУЧНО-ИССЛЕДОВАТЕЛЬСКИЙ ИНСТИТУТ ВНЕШНЕЭКОНОМИЧЕСКИХ СВЯЗЕЙ, заочная аспирантура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1994–1998 гг.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ИНСТИТУТ СТРАН АЗИИ И АФРИКИ ПРИ МГУ ИМ. М.В. ЛОМОНОСОВА,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социально-экономическое отделение, кафедра международных экономических отношений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2003 г.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Повышение квалификации по программе “Государственное регулирование рыночной экономики. Менеджмент и маркетинг для госслужащих”, Институт повышения квалификации госслужащих РАГС при Президенте РФ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2001 г.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Стажировка в Департаменте инвестиционной политики МЭРТ РФ по вопросам привлечения иностранных инвестиций в российскую экономику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1996 г.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Стажировка в </a:t>
            </a:r>
            <a:r>
              <a:rPr lang="ru-RU" sz="1400" dirty="0" err="1" smtClean="0">
                <a:solidFill>
                  <a:srgbClr val="002060"/>
                </a:solidFill>
              </a:rPr>
              <a:t>Анкарском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университете, Турция (турецкий язык, международная экономика)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8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60672" cy="103942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Петров </a:t>
            </a:r>
            <a:r>
              <a:rPr lang="ru-RU" sz="1400" b="1" dirty="0" err="1">
                <a:solidFill>
                  <a:srgbClr val="002060"/>
                </a:solidFill>
              </a:rPr>
              <a:t>п.п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Владение компьютером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Свободное владение </a:t>
            </a:r>
            <a:r>
              <a:rPr lang="en-US" sz="1400" dirty="0">
                <a:solidFill>
                  <a:srgbClr val="002060"/>
                </a:solidFill>
              </a:rPr>
              <a:t>MS Word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Adobe Acrobat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MS Excel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MS PowerPoint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MS Access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MS Outlook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MS IE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Novell GroupWise</a:t>
            </a:r>
            <a:r>
              <a:rPr lang="ru-RU" sz="1400" dirty="0">
                <a:solidFill>
                  <a:srgbClr val="002060"/>
                </a:solidFill>
              </a:rPr>
              <a:t>, “Консультант Плюс”, “Гарант”; графические редакторы, основы веб-дизайна и программирования для интернета; базовые знания </a:t>
            </a:r>
            <a:r>
              <a:rPr lang="en-US" sz="1400" dirty="0">
                <a:solidFill>
                  <a:srgbClr val="002060"/>
                </a:solidFill>
              </a:rPr>
              <a:t>MS Project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Иностранные языки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английский (хорошо) 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французский (базовый)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турецкий (свободно)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 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Семейное положение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женат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 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Водительские права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категория “В” (стаж с 1995 г.)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Отношение к военной службе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лейтенант запаса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10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репутация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У меня такая безупречная репутация, что меня уже давно пора </a:t>
            </a:r>
            <a:r>
              <a:rPr lang="ru-RU" b="1" dirty="0" smtClean="0">
                <a:solidFill>
                  <a:srgbClr val="002060"/>
                </a:solidFill>
              </a:rPr>
              <a:t>скомпрометировать»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9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репутация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Репутация</a:t>
            </a:r>
            <a:r>
              <a:rPr lang="ru-RU" sz="1800" b="1" dirty="0" smtClean="0">
                <a:solidFill>
                  <a:srgbClr val="002060"/>
                </a:solidFill>
              </a:rPr>
              <a:t>  это сложившееся </a:t>
            </a:r>
            <a:r>
              <a:rPr lang="ru-RU" sz="1800" b="1" dirty="0">
                <a:solidFill>
                  <a:srgbClr val="002060"/>
                </a:solidFill>
              </a:rPr>
              <a:t>общее мнение о достоинствах и недостатках кого-либо, чего-либо. 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О формировании хорошей репутации</a:t>
            </a:r>
            <a:r>
              <a:rPr lang="ru-RU" sz="1800" b="1" dirty="0" smtClean="0">
                <a:solidFill>
                  <a:srgbClr val="002060"/>
                </a:solidFill>
              </a:rPr>
              <a:t>: сначала </a:t>
            </a:r>
            <a:r>
              <a:rPr lang="ru-RU" sz="1800" b="1" dirty="0">
                <a:solidFill>
                  <a:srgbClr val="002060"/>
                </a:solidFill>
              </a:rPr>
              <a:t>работаешь на имя, затем имя работает на тебя.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Репутация компании</a:t>
            </a:r>
            <a:r>
              <a:rPr lang="ru-RU" sz="1800" b="1" dirty="0">
                <a:solidFill>
                  <a:srgbClr val="002060"/>
                </a:solidFill>
              </a:rPr>
              <a:t> — это развёрнутый комплекс оценочных представлений целевых аудиторий о компании, сформированный на основе объективных параметров компании (факторов репутации), имеющих значение для целевых аудиторий.</a:t>
            </a:r>
          </a:p>
        </p:txBody>
      </p:sp>
    </p:spTree>
    <p:extLst>
      <p:ext uri="{BB962C8B-B14F-4D97-AF65-F5344CB8AC3E}">
        <p14:creationId xmlns:p14="http://schemas.microsoft.com/office/powerpoint/2010/main" val="1345887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репутация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dirty="0" smtClean="0"/>
          </a:p>
          <a:p>
            <a:pPr marL="11430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Что такое репутация?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Ришелье </a:t>
            </a:r>
            <a:r>
              <a:rPr lang="ru-RU" sz="1800" b="1" dirty="0">
                <a:solidFill>
                  <a:srgbClr val="002060"/>
                </a:solidFill>
              </a:rPr>
              <a:t>предлагает д’Артаньяну поступить к нему на службу и чин лейтенанта гвардейцев кардинала.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Д’Артаньян </a:t>
            </a:r>
            <a:r>
              <a:rPr lang="ru-RU" sz="1800" b="1" dirty="0">
                <a:solidFill>
                  <a:srgbClr val="002060"/>
                </a:solidFill>
              </a:rPr>
              <a:t>отказывается, подумав о том, что шедший навстречу </a:t>
            </a:r>
            <a:r>
              <a:rPr lang="ru-RU" sz="1800" b="1" dirty="0" err="1" smtClean="0">
                <a:solidFill>
                  <a:srgbClr val="002060"/>
                </a:solidFill>
              </a:rPr>
              <a:t>Атос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>
                <a:solidFill>
                  <a:srgbClr val="002060"/>
                </a:solidFill>
              </a:rPr>
              <a:t>не </a:t>
            </a:r>
            <a:r>
              <a:rPr lang="ru-RU" sz="1800" b="1" dirty="0" smtClean="0">
                <a:solidFill>
                  <a:srgbClr val="002060"/>
                </a:solidFill>
              </a:rPr>
              <a:t> подал </a:t>
            </a:r>
            <a:r>
              <a:rPr lang="ru-RU" sz="1800" b="1" dirty="0">
                <a:solidFill>
                  <a:srgbClr val="002060"/>
                </a:solidFill>
              </a:rPr>
              <a:t>бы </a:t>
            </a:r>
            <a:r>
              <a:rPr lang="ru-RU" sz="1800" b="1" dirty="0" smtClean="0">
                <a:solidFill>
                  <a:srgbClr val="002060"/>
                </a:solidFill>
              </a:rPr>
              <a:t> ему </a:t>
            </a:r>
            <a:r>
              <a:rPr lang="ru-RU" sz="1800" b="1" dirty="0">
                <a:solidFill>
                  <a:srgbClr val="002060"/>
                </a:solidFill>
              </a:rPr>
              <a:t>руки.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02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репутация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С плохой репутацией жить легче, чем с хорошей, ибо хорошую репутацию тяжело блюсти, нужно все время быть на высоте-ведь любой срыв равносилен преступлению.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плохой репутации срывы простительны. </a:t>
            </a:r>
          </a:p>
          <a:p>
            <a:pPr marL="11430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</a:t>
            </a:r>
            <a:r>
              <a:rPr lang="ru-RU" sz="2000" dirty="0" smtClean="0">
                <a:solidFill>
                  <a:srgbClr val="002060"/>
                </a:solidFill>
              </a:rPr>
              <a:t>                  </a:t>
            </a:r>
          </a:p>
          <a:p>
            <a:pPr marL="11430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</a:t>
            </a:r>
            <a:r>
              <a:rPr lang="ru-RU" sz="2000" i="1" dirty="0">
                <a:solidFill>
                  <a:srgbClr val="002060"/>
                </a:solidFill>
              </a:rPr>
              <a:t>Альбер Камю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620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Профессиональная 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 –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Поиск </a:t>
            </a:r>
            <a:r>
              <a:rPr lang="ru-RU" sz="2400" b="1" dirty="0">
                <a:solidFill>
                  <a:srgbClr val="002060"/>
                </a:solidFill>
              </a:rPr>
              <a:t>работы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Использовать максимум источников информации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изучить объявления;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выяснить</a:t>
            </a:r>
            <a:r>
              <a:rPr lang="ru-RU" sz="1600" b="1" dirty="0">
                <a:solidFill>
                  <a:srgbClr val="002060"/>
                </a:solidFill>
              </a:rPr>
              <a:t>, можно ли получить работу через </a:t>
            </a:r>
            <a:r>
              <a:rPr lang="ru-RU" sz="1600" b="1" dirty="0" smtClean="0">
                <a:solidFill>
                  <a:srgbClr val="002060"/>
                </a:solidFill>
              </a:rPr>
              <a:t>посредников;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- обратиться к друзьям и знакомым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- размещение резюме на </a:t>
            </a:r>
            <a:r>
              <a:rPr lang="ru-RU" sz="1600" b="1" dirty="0" smtClean="0">
                <a:solidFill>
                  <a:srgbClr val="002060"/>
                </a:solidFill>
              </a:rPr>
              <a:t>сайтах  рекрутинговых агентств;                 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(</a:t>
            </a:r>
            <a:r>
              <a:rPr lang="en-US" sz="1600" dirty="0">
                <a:solidFill>
                  <a:srgbClr val="002060"/>
                </a:solidFill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</a:rPr>
              <a:t>hh.ru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en-US" sz="1600" dirty="0" smtClean="0">
                <a:solidFill>
                  <a:srgbClr val="002060"/>
                </a:solidFill>
              </a:rPr>
              <a:t>//superjob.ru;  //job.ru;  //rabota.ru</a:t>
            </a:r>
            <a:r>
              <a:rPr lang="en-US" sz="1600" b="1" dirty="0" smtClean="0">
                <a:solidFill>
                  <a:srgbClr val="002060"/>
                </a:solidFill>
              </a:rPr>
              <a:t> 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- </a:t>
            </a:r>
            <a:r>
              <a:rPr lang="ru-RU" sz="1600" b="1" dirty="0">
                <a:solidFill>
                  <a:srgbClr val="002060"/>
                </a:solidFill>
              </a:rPr>
              <a:t>возможно, разослать письма (мотив</a:t>
            </a:r>
            <a:r>
              <a:rPr lang="ru-RU" sz="1600" b="1" dirty="0" smtClean="0">
                <a:solidFill>
                  <a:srgbClr val="002060"/>
                </a:solidFill>
              </a:rPr>
              <a:t>.)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- </a:t>
            </a:r>
            <a:r>
              <a:rPr lang="ru-RU" sz="1600" b="1" dirty="0">
                <a:solidFill>
                  <a:srgbClr val="002060"/>
                </a:solidFill>
              </a:rPr>
              <a:t>быть готовыми к тому, чтобы дать сведения о ваших прежних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нанимателях</a:t>
            </a:r>
            <a:r>
              <a:rPr lang="ru-RU" sz="1600" b="1" dirty="0">
                <a:solidFill>
                  <a:srgbClr val="002060"/>
                </a:solidFill>
              </a:rPr>
              <a:t>, которые  смогли бы охарактеризовать вас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36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репутация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Хорошая репутация более важна, чем чистая рубашка. Рубашку можно выстирать, репутацию — никогда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Альфред </a:t>
            </a:r>
            <a:r>
              <a:rPr lang="ru-RU" sz="2000" b="1" i="1" dirty="0">
                <a:solidFill>
                  <a:srgbClr val="002060"/>
                </a:solidFill>
              </a:rPr>
              <a:t>Нобель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05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репутация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Требуется </a:t>
            </a:r>
            <a:r>
              <a:rPr lang="ru-RU" sz="2000" b="1" dirty="0">
                <a:solidFill>
                  <a:srgbClr val="002060"/>
                </a:solidFill>
              </a:rPr>
              <a:t>20 лет, чтобы создать репутацию, и 5 минут, чтобы ее разрушить. Вы будете относиться к делам по-другому, если подумаете об этом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Уоррен </a:t>
            </a:r>
            <a:r>
              <a:rPr lang="ru-RU" sz="2000" b="1" i="1" dirty="0" err="1">
                <a:solidFill>
                  <a:srgbClr val="002060"/>
                </a:solidFill>
              </a:rPr>
              <a:t>Баффет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4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репутация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Вы </a:t>
            </a:r>
            <a:r>
              <a:rPr lang="ru-RU" b="1" dirty="0">
                <a:solidFill>
                  <a:srgbClr val="002060"/>
                </a:solidFill>
              </a:rPr>
              <a:t>не сможете создать репутацию на том, что вы собираетесь сделать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Генри </a:t>
            </a:r>
            <a:r>
              <a:rPr lang="ru-RU" b="1" i="1" dirty="0">
                <a:solidFill>
                  <a:srgbClr val="002060"/>
                </a:solidFill>
              </a:rPr>
              <a:t>Форд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67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репутация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Репутация </a:t>
            </a:r>
            <a:r>
              <a:rPr lang="ru-RU" b="1" dirty="0">
                <a:solidFill>
                  <a:srgbClr val="002060"/>
                </a:solidFill>
              </a:rPr>
              <a:t>державы точнее всего определяется той суммой, которую она способна взять в долг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</a:t>
            </a:r>
          </a:p>
          <a:p>
            <a:pPr marL="11430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Уинстон </a:t>
            </a:r>
            <a:r>
              <a:rPr lang="ru-RU" b="1" i="1" dirty="0" err="1">
                <a:solidFill>
                  <a:srgbClr val="002060"/>
                </a:solidFill>
              </a:rPr>
              <a:t>Черчиль</a:t>
            </a: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95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репутация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Какие-то </a:t>
            </a:r>
            <a:r>
              <a:rPr lang="ru-RU" b="1" dirty="0">
                <a:solidFill>
                  <a:srgbClr val="002060"/>
                </a:solidFill>
              </a:rPr>
              <a:t>90 процентов политиков портят репутацию всех остальных.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                                                   Генри </a:t>
            </a:r>
            <a:r>
              <a:rPr lang="ru-RU" i="1" dirty="0">
                <a:solidFill>
                  <a:srgbClr val="002060"/>
                </a:solidFill>
              </a:rPr>
              <a:t>Киссинджер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2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Примеры из сферы крупного бизнеса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Perrier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Автомобильные компании</a:t>
            </a:r>
          </a:p>
          <a:p>
            <a:r>
              <a:rPr lang="ru-RU" smtClean="0">
                <a:solidFill>
                  <a:srgbClr val="002060"/>
                </a:solidFill>
              </a:rPr>
              <a:t>Благотворительность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Немц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205"/>
            <a:ext cx="9144000" cy="51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Чур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33"/>
            <a:ext cx="9144000" cy="62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Профессиональная  деятельность –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Поиск работы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Почему </a:t>
            </a:r>
            <a:r>
              <a:rPr lang="ru-RU" sz="1800" b="1" dirty="0">
                <a:solidFill>
                  <a:srgbClr val="002060"/>
                </a:solidFill>
              </a:rPr>
              <a:t>важно первое впечатление (внешний вид</a:t>
            </a:r>
            <a:r>
              <a:rPr lang="ru-RU" sz="1800" b="1" dirty="0" smtClean="0">
                <a:solidFill>
                  <a:srgbClr val="002060"/>
                </a:solidFill>
              </a:rPr>
              <a:t>)?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На какой уровень ЗП вы намерены рассчитывать с учетом ваших данных?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как написать резюме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Резюме</a:t>
            </a:r>
            <a:r>
              <a:rPr lang="ru-RU" sz="1800" b="1" dirty="0">
                <a:solidFill>
                  <a:srgbClr val="002060"/>
                </a:solidFill>
              </a:rPr>
              <a:t> -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первое, что необходимо иметь при поиске </a:t>
            </a:r>
            <a:r>
              <a:rPr lang="ru-RU" sz="1600" b="1" dirty="0" smtClean="0">
                <a:solidFill>
                  <a:srgbClr val="002060"/>
                </a:solidFill>
              </a:rPr>
              <a:t>работы.   </a:t>
            </a:r>
            <a:r>
              <a:rPr lang="ru-RU" sz="1600" dirty="0" smtClean="0">
                <a:solidFill>
                  <a:srgbClr val="002060"/>
                </a:solidFill>
              </a:rPr>
              <a:t>Позаимствовано из практики </a:t>
            </a:r>
            <a:r>
              <a:rPr lang="ru-RU" sz="1600" dirty="0" err="1" smtClean="0">
                <a:solidFill>
                  <a:srgbClr val="002060"/>
                </a:solidFill>
              </a:rPr>
              <a:t>евр.и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ам</a:t>
            </a:r>
            <a:r>
              <a:rPr lang="ru-RU" sz="1600" dirty="0" smtClean="0">
                <a:solidFill>
                  <a:srgbClr val="002060"/>
                </a:solidFill>
              </a:rPr>
              <a:t>. кадрового менеджмента.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Резюме – элемент современного делового этикета.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1600" b="1" i="1" u="sng" dirty="0" smtClean="0">
                <a:solidFill>
                  <a:srgbClr val="002060"/>
                </a:solidFill>
              </a:rPr>
              <a:t>Def</a:t>
            </a:r>
            <a:r>
              <a:rPr lang="en-US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u="sng" dirty="0" smtClean="0">
                <a:solidFill>
                  <a:srgbClr val="002060"/>
                </a:solidFill>
              </a:rPr>
              <a:t>Резюме</a:t>
            </a:r>
            <a:r>
              <a:rPr lang="ru-RU" sz="1600" dirty="0">
                <a:solidFill>
                  <a:srgbClr val="002060"/>
                </a:solidFill>
              </a:rPr>
              <a:t> - </a:t>
            </a:r>
            <a:r>
              <a:rPr lang="ru-RU" sz="1600" b="1" dirty="0" smtClean="0">
                <a:solidFill>
                  <a:srgbClr val="002060"/>
                </a:solidFill>
              </a:rPr>
              <a:t>краткий </a:t>
            </a:r>
            <a:r>
              <a:rPr lang="ru-RU" sz="1600" b="1" dirty="0">
                <a:solidFill>
                  <a:srgbClr val="002060"/>
                </a:solidFill>
              </a:rPr>
              <a:t>вывод из сказанного, написанного или прочитанного, сжато излагающий основные положения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(</a:t>
            </a:r>
            <a:r>
              <a:rPr lang="ru-RU" sz="1600" i="1" dirty="0">
                <a:solidFill>
                  <a:srgbClr val="002060"/>
                </a:solidFill>
              </a:rPr>
              <a:t>толковый словарь Д.Н. Ушакова</a:t>
            </a:r>
            <a:r>
              <a:rPr lang="ru-RU" sz="1600" dirty="0" smtClean="0">
                <a:solidFill>
                  <a:srgbClr val="002060"/>
                </a:solidFill>
              </a:rPr>
              <a:t>). </a:t>
            </a:r>
            <a:r>
              <a:rPr lang="ru-RU" sz="1600" b="1" dirty="0">
                <a:solidFill>
                  <a:srgbClr val="002060"/>
                </a:solidFill>
              </a:rPr>
              <a:t>(франц. </a:t>
            </a:r>
            <a:r>
              <a:rPr lang="ru-RU" sz="1600" b="1" i="1" dirty="0" err="1">
                <a:solidFill>
                  <a:srgbClr val="002060"/>
                </a:solidFill>
              </a:rPr>
              <a:t>resum</a:t>
            </a:r>
            <a:r>
              <a:rPr lang="en-US" sz="1600" b="1" i="1" dirty="0">
                <a:solidFill>
                  <a:srgbClr val="002060"/>
                </a:solidFill>
              </a:rPr>
              <a:t>é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- </a:t>
            </a:r>
            <a:r>
              <a:rPr lang="ru-RU" sz="1600" dirty="0">
                <a:solidFill>
                  <a:srgbClr val="002060"/>
                </a:solidFill>
              </a:rPr>
              <a:t>краткое изложение основного содержания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Резюме</a:t>
            </a:r>
            <a:r>
              <a:rPr lang="ru-RU" sz="1600" b="1" dirty="0" smtClean="0">
                <a:solidFill>
                  <a:srgbClr val="002060"/>
                </a:solidFill>
              </a:rPr>
              <a:t>     должно </a:t>
            </a:r>
            <a:r>
              <a:rPr lang="ru-RU" sz="1600" b="1" dirty="0">
                <a:solidFill>
                  <a:srgbClr val="002060"/>
                </a:solidFill>
              </a:rPr>
              <a:t>отображать три основных качества, требуемых от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сотрудника</a:t>
            </a:r>
            <a:r>
              <a:rPr lang="ru-RU" sz="1600" b="1" dirty="0">
                <a:solidFill>
                  <a:srgbClr val="002060"/>
                </a:solidFill>
              </a:rPr>
              <a:t>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образованность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продуктивность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неограниченность </a:t>
            </a:r>
            <a:r>
              <a:rPr lang="ru-RU" sz="1600" b="1" dirty="0">
                <a:solidFill>
                  <a:srgbClr val="002060"/>
                </a:solidFill>
              </a:rPr>
              <a:t>способностей.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некоторых случаях можно встретить  </a:t>
            </a:r>
            <a:r>
              <a:rPr lang="ru-RU" sz="1600" b="1" dirty="0" smtClean="0">
                <a:solidFill>
                  <a:srgbClr val="002060"/>
                </a:solidFill>
              </a:rPr>
              <a:t>- CV </a:t>
            </a:r>
            <a:r>
              <a:rPr lang="ru-RU" sz="1600" b="1" dirty="0">
                <a:solidFill>
                  <a:srgbClr val="002060"/>
                </a:solidFill>
              </a:rPr>
              <a:t>(лат. - </a:t>
            </a:r>
            <a:r>
              <a:rPr lang="ru-RU" sz="1600" b="1" dirty="0" err="1">
                <a:solidFill>
                  <a:srgbClr val="002060"/>
                </a:solidFill>
              </a:rPr>
              <a:t>Curriculum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Vitae</a:t>
            </a:r>
            <a:r>
              <a:rPr lang="ru-RU" sz="1600" b="1" dirty="0" smtClean="0">
                <a:solidFill>
                  <a:srgbClr val="002060"/>
                </a:solidFill>
              </a:rPr>
              <a:t>).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Стиль резюме чаще направлен на получение конкретного места работы, в то время как CV содержит более подробную и структурированную информацию о карьерном пути человека.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контексте нашего времени документ, обозначенный CV или "резюме" </a:t>
            </a:r>
            <a:r>
              <a:rPr lang="ru-RU" sz="1600" b="1" dirty="0" smtClean="0">
                <a:solidFill>
                  <a:srgbClr val="002060"/>
                </a:solidFill>
              </a:rPr>
              <a:t> не </a:t>
            </a:r>
            <a:r>
              <a:rPr lang="ru-RU" sz="1600" b="1" dirty="0">
                <a:solidFill>
                  <a:srgbClr val="002060"/>
                </a:solidFill>
              </a:rPr>
              <a:t>столько описывает профессиональную жизнь соискателя, сколько служит основанием для приглашения на собеседование.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Поиск работы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написать резюме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Резюме </a:t>
            </a:r>
            <a:r>
              <a:rPr lang="ru-RU" sz="2000" b="1" dirty="0">
                <a:solidFill>
                  <a:srgbClr val="002060"/>
                </a:solidFill>
              </a:rPr>
              <a:t>несет в себе много положительного, как для соискателя рабочего места, так и для работодателя.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соискателя - </a:t>
            </a:r>
            <a:r>
              <a:rPr lang="ru-RU" sz="2000" b="1" dirty="0" smtClean="0">
                <a:solidFill>
                  <a:srgbClr val="002060"/>
                </a:solidFill>
              </a:rPr>
              <a:t>это </a:t>
            </a:r>
            <a:r>
              <a:rPr lang="ru-RU" sz="2000" b="1" dirty="0">
                <a:solidFill>
                  <a:srgbClr val="002060"/>
                </a:solidFill>
              </a:rPr>
              <a:t>идеальный способ представить себя в наиболее выгодном свете, а для работодателя - своеобразный метод отсева неподходящих </a:t>
            </a:r>
            <a:r>
              <a:rPr lang="ru-RU" sz="2000" b="1" dirty="0" smtClean="0">
                <a:solidFill>
                  <a:srgbClr val="002060"/>
                </a:solidFill>
              </a:rPr>
              <a:t>кандидатов.</a:t>
            </a: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0302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4610</TotalTime>
  <Words>3270</Words>
  <Application>Microsoft Office PowerPoint</Application>
  <PresentationFormat>Экран (4:3)</PresentationFormat>
  <Paragraphs>534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Аптека</vt:lpstr>
      <vt:lpstr>Профессиональная  деятельность  ниу  вшэ,  20.02.18 </vt:lpstr>
      <vt:lpstr>…некоторые  типичные  ошибки  речи</vt:lpstr>
      <vt:lpstr>Профессиональная  деятельность</vt:lpstr>
      <vt:lpstr>Профессиональная  деятельность</vt:lpstr>
      <vt:lpstr>Профессиональная  деятельность – Поиск работы </vt:lpstr>
      <vt:lpstr>Профессиональная  деятельность – Поиск работы 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</vt:lpstr>
      <vt:lpstr>Поиск работы как написать резюме – основные правила</vt:lpstr>
      <vt:lpstr>Поиск работы как написать резюме – основные правила</vt:lpstr>
      <vt:lpstr>Возможно ли  нестандартное резюме?</vt:lpstr>
      <vt:lpstr>Стиль написания резюме резюме  должно отвечать следующим требованиям</vt:lpstr>
      <vt:lpstr>Поиск работы как написать резюме – основные правила</vt:lpstr>
      <vt:lpstr>Поиск работы как написать резюме</vt:lpstr>
      <vt:lpstr>Поиск работы как написать резюме – основные правила</vt:lpstr>
      <vt:lpstr>Поиск работы как написать резюме – основные правила</vt:lpstr>
      <vt:lpstr>Поиск работы как написать резюме – основные правила</vt:lpstr>
      <vt:lpstr>Поиск работы как написать резюме – основные правила</vt:lpstr>
      <vt:lpstr>Поиск работы как написать резюме – основные правила</vt:lpstr>
      <vt:lpstr>Поиск работы как написать резюме – основные правила</vt:lpstr>
      <vt:lpstr>Поиск работы как написать резюме – основные правила</vt:lpstr>
      <vt:lpstr>как написать резюме –                 дополнительные советы</vt:lpstr>
      <vt:lpstr>как написать резюме –                 дополнительные советы</vt:lpstr>
      <vt:lpstr>как написать резюме –                 дополнительные советы</vt:lpstr>
      <vt:lpstr>как написать резюме –                 дополнительные советы</vt:lpstr>
      <vt:lpstr>как написать резюме – основные ошибки</vt:lpstr>
      <vt:lpstr>как написать резюме – основные ошибки</vt:lpstr>
      <vt:lpstr>И в заключение…</vt:lpstr>
      <vt:lpstr>собеседование</vt:lpstr>
      <vt:lpstr>собеседование</vt:lpstr>
      <vt:lpstr>Собеседование - советы</vt:lpstr>
      <vt:lpstr>Пол вулфовиц,  бывший глава ВБ</vt:lpstr>
      <vt:lpstr>Внешний вид,  осанка</vt:lpstr>
      <vt:lpstr>Начало  работы</vt:lpstr>
      <vt:lpstr>Петров п.п. </vt:lpstr>
      <vt:lpstr>Петров п.п. </vt:lpstr>
      <vt:lpstr>Петров п.п. </vt:lpstr>
      <vt:lpstr>Петров п.п. </vt:lpstr>
      <vt:lpstr>Петров п.п. </vt:lpstr>
      <vt:lpstr>репутация</vt:lpstr>
      <vt:lpstr>репутация</vt:lpstr>
      <vt:lpstr>репутация</vt:lpstr>
      <vt:lpstr>репутация</vt:lpstr>
      <vt:lpstr>репутация</vt:lpstr>
      <vt:lpstr>репутация</vt:lpstr>
      <vt:lpstr>репутация</vt:lpstr>
      <vt:lpstr>репутация</vt:lpstr>
      <vt:lpstr>репутация</vt:lpstr>
      <vt:lpstr>Примеры из сферы крупного бизнеса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235</cp:revision>
  <dcterms:created xsi:type="dcterms:W3CDTF">2015-09-27T09:22:03Z</dcterms:created>
  <dcterms:modified xsi:type="dcterms:W3CDTF">2018-02-23T08:32:01Z</dcterms:modified>
</cp:coreProperties>
</file>