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9" r:id="rId2"/>
    <p:sldId id="311" r:id="rId3"/>
    <p:sldId id="312" r:id="rId4"/>
    <p:sldId id="313" r:id="rId5"/>
    <p:sldId id="315" r:id="rId6"/>
    <p:sldId id="322" r:id="rId7"/>
    <p:sldId id="318" r:id="rId8"/>
    <p:sldId id="320" r:id="rId9"/>
    <p:sldId id="319" r:id="rId10"/>
    <p:sldId id="316" r:id="rId11"/>
    <p:sldId id="270" r:id="rId12"/>
    <p:sldId id="306" r:id="rId13"/>
    <p:sldId id="307" r:id="rId14"/>
    <p:sldId id="261" r:id="rId15"/>
    <p:sldId id="262" r:id="rId16"/>
    <p:sldId id="263" r:id="rId17"/>
    <p:sldId id="271" r:id="rId18"/>
    <p:sldId id="267" r:id="rId19"/>
    <p:sldId id="273" r:id="rId20"/>
    <p:sldId id="268" r:id="rId21"/>
    <p:sldId id="269" r:id="rId22"/>
    <p:sldId id="283" r:id="rId23"/>
    <p:sldId id="272" r:id="rId24"/>
    <p:sldId id="274" r:id="rId25"/>
    <p:sldId id="275" r:id="rId26"/>
    <p:sldId id="276" r:id="rId27"/>
    <p:sldId id="317" r:id="rId28"/>
    <p:sldId id="286" r:id="rId29"/>
    <p:sldId id="287" r:id="rId30"/>
    <p:sldId id="288" r:id="rId31"/>
    <p:sldId id="289" r:id="rId32"/>
    <p:sldId id="290" r:id="rId33"/>
    <p:sldId id="291" r:id="rId34"/>
    <p:sldId id="292" r:id="rId35"/>
    <p:sldId id="293" r:id="rId36"/>
    <p:sldId id="294" r:id="rId37"/>
    <p:sldId id="296" r:id="rId38"/>
    <p:sldId id="295" r:id="rId39"/>
    <p:sldId id="298" r:id="rId40"/>
    <p:sldId id="264" r:id="rId41"/>
    <p:sldId id="297" r:id="rId42"/>
    <p:sldId id="277" r:id="rId43"/>
    <p:sldId id="278" r:id="rId44"/>
    <p:sldId id="279" r:id="rId45"/>
    <p:sldId id="266" r:id="rId46"/>
    <p:sldId id="281" r:id="rId47"/>
    <p:sldId id="308" r:id="rId48"/>
    <p:sldId id="309" r:id="rId49"/>
    <p:sldId id="299" r:id="rId50"/>
    <p:sldId id="282" r:id="rId51"/>
    <p:sldId id="284" r:id="rId52"/>
    <p:sldId id="302" r:id="rId53"/>
    <p:sldId id="304" r:id="rId54"/>
    <p:sldId id="305" r:id="rId5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328DCAA-E375-4942-98ED-1D2789BBEF0C}" type="datetimeFigureOut">
              <a:rPr lang="ru-RU" smtClean="0"/>
              <a:t>27.02.2019</a:t>
            </a:fld>
            <a:endParaRPr lang="ru-RU"/>
          </a:p>
        </p:txBody>
      </p:sp>
      <p:sp>
        <p:nvSpPr>
          <p:cNvPr id="5" name="Footer Placeholder 4"/>
          <p:cNvSpPr>
            <a:spLocks noGrp="1"/>
          </p:cNvSpPr>
          <p:nvPr>
            <p:ph type="ftr" sz="quarter" idx="11"/>
          </p:nvPr>
        </p:nvSpPr>
        <p:spPr/>
        <p:txBody>
          <a:bodyPr/>
          <a:lstStyle/>
          <a:p>
            <a:endParaRPr lang="ru-RU"/>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9368CDA8-D709-4325-B036-9FA1EE1E1F55}" type="slidenum">
              <a:rPr lang="ru-RU" smtClean="0"/>
              <a:t>‹#›</a:t>
            </a:fld>
            <a:endParaRPr lang="ru-RU"/>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328DCAA-E375-4942-98ED-1D2789BBEF0C}" type="datetimeFigureOut">
              <a:rPr lang="ru-RU" smtClean="0"/>
              <a:t>27.02.2019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368CDA8-D709-4325-B036-9FA1EE1E1F5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328DCAA-E375-4942-98ED-1D2789BBEF0C}" type="datetimeFigureOut">
              <a:rPr lang="ru-RU" smtClean="0"/>
              <a:t>27.02.2019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368CDA8-D709-4325-B036-9FA1EE1E1F55}"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328DCAA-E375-4942-98ED-1D2789BBEF0C}" type="datetimeFigureOut">
              <a:rPr lang="ru-RU" smtClean="0"/>
              <a:t>27.02.2019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368CDA8-D709-4325-B036-9FA1EE1E1F55}"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328DCAA-E375-4942-98ED-1D2789BBEF0C}" type="datetimeFigureOut">
              <a:rPr lang="ru-RU" smtClean="0"/>
              <a:t>27.02.2019</a:t>
            </a:fld>
            <a:endParaRPr lang="ru-RU"/>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368CDA8-D709-4325-B036-9FA1EE1E1F55}" type="slidenum">
              <a:rPr lang="ru-RU" smtClean="0"/>
              <a:t>‹#›</a:t>
            </a:fld>
            <a:endParaRPr lang="ru-RU"/>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328DCAA-E375-4942-98ED-1D2789BBEF0C}" type="datetimeFigureOut">
              <a:rPr lang="ru-RU" smtClean="0"/>
              <a:t>27.02.2019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368CDA8-D709-4325-B036-9FA1EE1E1F55}"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328DCAA-E375-4942-98ED-1D2789BBEF0C}" type="datetimeFigureOut">
              <a:rPr lang="ru-RU" smtClean="0"/>
              <a:t>27.02.2019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368CDA8-D709-4325-B036-9FA1EE1E1F55}"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0328DCAA-E375-4942-98ED-1D2789BBEF0C}" type="datetimeFigureOut">
              <a:rPr lang="ru-RU" smtClean="0"/>
              <a:t>27.02.2019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368CDA8-D709-4325-B036-9FA1EE1E1F55}"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0328DCAA-E375-4942-98ED-1D2789BBEF0C}" type="datetimeFigureOut">
              <a:rPr lang="ru-RU" smtClean="0"/>
              <a:t>27.02.2019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368CDA8-D709-4325-B036-9FA1EE1E1F5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328DCAA-E375-4942-98ED-1D2789BBEF0C}" type="datetimeFigureOut">
              <a:rPr lang="ru-RU" smtClean="0"/>
              <a:t>27.02.2019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368CDA8-D709-4325-B036-9FA1EE1E1F55}" type="slidenum">
              <a:rPr lang="ru-RU" smtClean="0"/>
              <a:t>‹#›</a:t>
            </a:fld>
            <a:endParaRPr lang="ru-RU"/>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0328DCAA-E375-4942-98ED-1D2789BBEF0C}" type="datetimeFigureOut">
              <a:rPr lang="ru-RU" smtClean="0"/>
              <a:t>27.02.2019</a:t>
            </a:fld>
            <a:endParaRPr lang="ru-RU"/>
          </a:p>
        </p:txBody>
      </p:sp>
      <p:sp>
        <p:nvSpPr>
          <p:cNvPr id="7" name="Slide Number Placeholder 6"/>
          <p:cNvSpPr>
            <a:spLocks noGrp="1"/>
          </p:cNvSpPr>
          <p:nvPr>
            <p:ph type="sldNum" sz="quarter" idx="12"/>
          </p:nvPr>
        </p:nvSpPr>
        <p:spPr/>
        <p:txBody>
          <a:bodyPr/>
          <a:lstStyle/>
          <a:p>
            <a:fld id="{9368CDA8-D709-4325-B036-9FA1EE1E1F55}" type="slidenum">
              <a:rPr lang="ru-RU" smtClean="0"/>
              <a:t>‹#›</a:t>
            </a:fld>
            <a:endParaRPr lang="ru-RU"/>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ru-RU"/>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0328DCAA-E375-4942-98ED-1D2789BBEF0C}" type="datetimeFigureOut">
              <a:rPr lang="ru-RU" smtClean="0"/>
              <a:t>27.02.2019</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9368CDA8-D709-4325-B036-9FA1EE1E1F55}" type="slidenum">
              <a:rPr lang="ru-RU" smtClean="0"/>
              <a:t>‹#›</a:t>
            </a:fld>
            <a:endParaRPr lang="ru-RU"/>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426128" y="408372"/>
            <a:ext cx="8260672" cy="1220428"/>
          </a:xfrm>
        </p:spPr>
        <p:txBody>
          <a:bodyPr>
            <a:normAutofit fontScale="90000"/>
          </a:bodyPr>
          <a:lstStyle/>
          <a:p>
            <a:pPr>
              <a:defRPr/>
            </a:pPr>
            <a:r>
              <a:rPr lang="ru-RU" sz="3100" b="1" dirty="0" smtClean="0">
                <a:solidFill>
                  <a:srgbClr val="002060"/>
                </a:solidFill>
              </a:rPr>
              <a:t>Деловая корреспонденция. </a:t>
            </a:r>
            <a:br>
              <a:rPr lang="ru-RU" sz="3100" b="1" dirty="0" smtClean="0">
                <a:solidFill>
                  <a:srgbClr val="002060"/>
                </a:solidFill>
              </a:rPr>
            </a:br>
            <a:r>
              <a:rPr lang="ru-RU" sz="2000" b="1" dirty="0" smtClean="0">
                <a:solidFill>
                  <a:srgbClr val="002060"/>
                </a:solidFill>
              </a:rPr>
              <a:t>Основные принципы и правила</a:t>
            </a:r>
            <a:br>
              <a:rPr lang="ru-RU" sz="2000" b="1" dirty="0" smtClean="0">
                <a:solidFill>
                  <a:srgbClr val="002060"/>
                </a:solidFill>
              </a:rPr>
            </a:br>
            <a:r>
              <a:rPr lang="ru-RU" sz="2700" b="1" dirty="0" smtClean="0">
                <a:solidFill>
                  <a:srgbClr val="002060"/>
                </a:solidFill>
              </a:rPr>
              <a:t> </a:t>
            </a:r>
            <a:r>
              <a:rPr lang="ru-RU" sz="1800" b="1" i="1" dirty="0" err="1" smtClean="0">
                <a:solidFill>
                  <a:srgbClr val="002060"/>
                </a:solidFill>
              </a:rPr>
              <a:t>ниу</a:t>
            </a:r>
            <a:r>
              <a:rPr lang="ru-RU" sz="1800" b="1" i="1" dirty="0" smtClean="0">
                <a:solidFill>
                  <a:srgbClr val="002060"/>
                </a:solidFill>
              </a:rPr>
              <a:t>  </a:t>
            </a:r>
            <a:r>
              <a:rPr lang="ru-RU" sz="1800" b="1" i="1" dirty="0" err="1" smtClean="0">
                <a:solidFill>
                  <a:srgbClr val="002060"/>
                </a:solidFill>
              </a:rPr>
              <a:t>вшэ</a:t>
            </a:r>
            <a:r>
              <a:rPr lang="ru-RU" sz="1800" b="1" i="1" dirty="0" smtClean="0">
                <a:solidFill>
                  <a:srgbClr val="002060"/>
                </a:solidFill>
              </a:rPr>
              <a:t>,  </a:t>
            </a:r>
            <a:r>
              <a:rPr lang="en-US" sz="1800" b="1" i="1" dirty="0" smtClean="0">
                <a:solidFill>
                  <a:srgbClr val="002060"/>
                </a:solidFill>
              </a:rPr>
              <a:t>26</a:t>
            </a:r>
            <a:r>
              <a:rPr lang="ru-RU" sz="1800" b="1" i="1" dirty="0" smtClean="0">
                <a:solidFill>
                  <a:srgbClr val="002060"/>
                </a:solidFill>
              </a:rPr>
              <a:t>.0</a:t>
            </a:r>
            <a:r>
              <a:rPr lang="en-US" sz="1800" b="1" i="1" dirty="0" smtClean="0">
                <a:solidFill>
                  <a:srgbClr val="002060"/>
                </a:solidFill>
              </a:rPr>
              <a:t>2</a:t>
            </a:r>
            <a:r>
              <a:rPr lang="ru-RU" sz="1800" b="1" i="1" dirty="0" smtClean="0">
                <a:solidFill>
                  <a:srgbClr val="002060"/>
                </a:solidFill>
              </a:rPr>
              <a:t>.1</a:t>
            </a:r>
            <a:r>
              <a:rPr lang="en-US" sz="1800" b="1" i="1" dirty="0" smtClean="0">
                <a:solidFill>
                  <a:srgbClr val="002060"/>
                </a:solidFill>
              </a:rPr>
              <a:t>9</a:t>
            </a:r>
            <a:r>
              <a:rPr lang="ru-RU" sz="1800" b="1" i="1" dirty="0" smtClean="0">
                <a:solidFill>
                  <a:srgbClr val="002060"/>
                </a:solidFill>
                <a:effectLst>
                  <a:outerShdw blurRad="38100" dist="38100" dir="2700000" algn="tl">
                    <a:srgbClr val="000000"/>
                  </a:outerShdw>
                </a:effectLst>
              </a:rPr>
              <a:t/>
            </a:r>
            <a:br>
              <a:rPr lang="ru-RU" sz="1800" b="1" i="1" dirty="0" smtClean="0">
                <a:solidFill>
                  <a:srgbClr val="002060"/>
                </a:solidFill>
                <a:effectLst>
                  <a:outerShdw blurRad="38100" dist="38100" dir="2700000" algn="tl">
                    <a:srgbClr val="000000"/>
                  </a:outerShdw>
                </a:effectLst>
              </a:rPr>
            </a:br>
            <a:endParaRPr lang="ru-RU" sz="1800" i="1" dirty="0" smtClean="0">
              <a:solidFill>
                <a:srgbClr val="002060"/>
              </a:solidFill>
              <a:effectLst>
                <a:outerShdw blurRad="38100" dist="38100" dir="2700000" algn="tl">
                  <a:srgbClr val="000000"/>
                </a:outerShdw>
              </a:effectLst>
            </a:endParaRPr>
          </a:p>
        </p:txBody>
      </p:sp>
      <p:sp>
        <p:nvSpPr>
          <p:cNvPr id="2051" name="Rectangle 3"/>
          <p:cNvSpPr>
            <a:spLocks noGrp="1" noChangeArrowheads="1"/>
          </p:cNvSpPr>
          <p:nvPr>
            <p:ph type="body" idx="1"/>
          </p:nvPr>
        </p:nvSpPr>
        <p:spPr/>
        <p:txBody>
          <a:bodyPr>
            <a:normAutofit lnSpcReduction="10000"/>
          </a:bodyPr>
          <a:lstStyle/>
          <a:p>
            <a:pPr algn="just">
              <a:buFontTx/>
              <a:buNone/>
            </a:pPr>
            <a:endParaRPr lang="ru-RU" altLang="ru-RU" sz="2600" b="1" i="1" dirty="0" smtClean="0">
              <a:solidFill>
                <a:srgbClr val="002060"/>
              </a:solidFill>
            </a:endParaRPr>
          </a:p>
          <a:p>
            <a:pPr algn="just">
              <a:buFontTx/>
              <a:buNone/>
            </a:pPr>
            <a:r>
              <a:rPr lang="ru-RU" altLang="ru-RU" sz="2600" b="1" i="1" dirty="0">
                <a:solidFill>
                  <a:srgbClr val="002060"/>
                </a:solidFill>
              </a:rPr>
              <a:t> </a:t>
            </a:r>
            <a:r>
              <a:rPr lang="ru-RU" altLang="ru-RU" sz="2600" b="1" i="1" dirty="0" smtClean="0">
                <a:solidFill>
                  <a:srgbClr val="002060"/>
                </a:solidFill>
              </a:rPr>
              <a:t>                </a:t>
            </a:r>
          </a:p>
          <a:p>
            <a:pPr algn="just">
              <a:buFontTx/>
              <a:buNone/>
            </a:pPr>
            <a:r>
              <a:rPr lang="ru-RU" altLang="ru-RU" sz="2600" b="1" i="1" dirty="0">
                <a:solidFill>
                  <a:srgbClr val="002060"/>
                </a:solidFill>
              </a:rPr>
              <a:t> </a:t>
            </a:r>
            <a:r>
              <a:rPr lang="ru-RU" altLang="ru-RU" sz="2600" b="1" i="1" dirty="0" smtClean="0">
                <a:solidFill>
                  <a:srgbClr val="002060"/>
                </a:solidFill>
              </a:rPr>
              <a:t>              Портанский Алексей Павлович,</a:t>
            </a:r>
          </a:p>
          <a:p>
            <a:pPr algn="just">
              <a:buFontTx/>
              <a:buNone/>
            </a:pPr>
            <a:r>
              <a:rPr lang="ru-RU" altLang="ru-RU" sz="1800" b="1" i="1" dirty="0" smtClean="0">
                <a:solidFill>
                  <a:srgbClr val="002060"/>
                </a:solidFill>
              </a:rPr>
              <a:t>Профессор НИУ ВШЭ, ведущий научный сотрудник ИМЭМО РАН</a:t>
            </a:r>
            <a:endParaRPr lang="en-US" altLang="ru-RU" sz="1800" b="1" i="1" dirty="0" smtClean="0">
              <a:solidFill>
                <a:srgbClr val="002060"/>
              </a:solidFill>
            </a:endParaRPr>
          </a:p>
          <a:p>
            <a:pPr algn="just">
              <a:buFontTx/>
              <a:buNone/>
            </a:pPr>
            <a:r>
              <a:rPr lang="en-US" altLang="ru-RU" sz="2800" b="1" i="1" dirty="0" smtClean="0">
                <a:solidFill>
                  <a:srgbClr val="002060"/>
                </a:solidFill>
              </a:rPr>
              <a:t>            </a:t>
            </a:r>
          </a:p>
          <a:p>
            <a:pPr algn="just">
              <a:buFontTx/>
              <a:buNone/>
            </a:pPr>
            <a:r>
              <a:rPr lang="ru-RU" altLang="ru-RU" sz="2800" b="1" i="1" dirty="0" smtClean="0">
                <a:solidFill>
                  <a:schemeClr val="accent2"/>
                </a:solidFill>
              </a:rPr>
              <a:t>                 </a:t>
            </a:r>
            <a:r>
              <a:rPr lang="en-US" altLang="ru-RU" sz="2800" b="1" i="1" dirty="0" smtClean="0">
                <a:solidFill>
                  <a:schemeClr val="accent2"/>
                </a:solidFill>
              </a:rPr>
              <a:t> </a:t>
            </a:r>
            <a:r>
              <a:rPr lang="en-US" altLang="ru-RU" b="1" i="1" dirty="0" smtClean="0">
                <a:solidFill>
                  <a:srgbClr val="002060"/>
                </a:solidFill>
              </a:rPr>
              <a:t>Prof.  Alexey  Portanskiy</a:t>
            </a:r>
            <a:endParaRPr lang="ru-RU" altLang="ru-RU" b="1" i="1" dirty="0" smtClean="0">
              <a:solidFill>
                <a:srgbClr val="002060"/>
              </a:solidFill>
            </a:endParaRPr>
          </a:p>
          <a:p>
            <a:pPr algn="just">
              <a:buFontTx/>
              <a:buNone/>
            </a:pPr>
            <a:r>
              <a:rPr lang="ru-RU" altLang="ru-RU" sz="2000" b="1" i="1" dirty="0" smtClean="0">
                <a:solidFill>
                  <a:srgbClr val="002060"/>
                </a:solidFill>
              </a:rPr>
              <a:t>     </a:t>
            </a:r>
            <a:r>
              <a:rPr lang="en-US" altLang="ru-RU" sz="2000" b="1" i="1" dirty="0" smtClean="0">
                <a:solidFill>
                  <a:srgbClr val="002060"/>
                </a:solidFill>
              </a:rPr>
              <a:t>Higher School of Economics (University) Moscow,  IMEMO RAS</a:t>
            </a:r>
            <a:r>
              <a:rPr lang="ru-RU" altLang="ru-RU" sz="2000" b="1" i="1" dirty="0" smtClean="0">
                <a:solidFill>
                  <a:srgbClr val="002060"/>
                </a:solidFill>
              </a:rPr>
              <a:t> </a:t>
            </a:r>
            <a:endParaRPr lang="en-US" altLang="ru-RU" sz="2000" b="1" i="1" dirty="0" smtClean="0">
              <a:solidFill>
                <a:srgbClr val="002060"/>
              </a:solidFill>
            </a:endParaRPr>
          </a:p>
          <a:p>
            <a:pPr algn="just">
              <a:buFontTx/>
              <a:buNone/>
            </a:pPr>
            <a:endParaRPr lang="ru-RU" altLang="ru-RU" sz="2800" b="1" i="1" dirty="0" smtClean="0">
              <a:solidFill>
                <a:srgbClr val="002060"/>
              </a:solidFill>
            </a:endParaRPr>
          </a:p>
          <a:p>
            <a:pPr algn="just">
              <a:buFontTx/>
              <a:buNone/>
            </a:pPr>
            <a:r>
              <a:rPr lang="en-US" altLang="ru-RU" sz="2000" b="1" i="1" dirty="0" smtClean="0">
                <a:solidFill>
                  <a:srgbClr val="002060"/>
                </a:solidFill>
              </a:rPr>
              <a:t>                          </a:t>
            </a:r>
            <a:r>
              <a:rPr lang="ru-RU" altLang="ru-RU" sz="2000" b="1" i="1" dirty="0" smtClean="0">
                <a:solidFill>
                  <a:srgbClr val="002060"/>
                </a:solidFill>
              </a:rPr>
              <a:t>    </a:t>
            </a:r>
            <a:r>
              <a:rPr lang="en-US" altLang="ru-RU" sz="2000" b="1" i="1" dirty="0" smtClean="0">
                <a:solidFill>
                  <a:srgbClr val="002060"/>
                </a:solidFill>
              </a:rPr>
              <a:t> portanskiy@gmail.com</a:t>
            </a:r>
            <a:endParaRPr lang="ru-RU" altLang="ru-RU" sz="2000" b="1" i="1" dirty="0" smtClean="0">
              <a:solidFill>
                <a:srgbClr val="002060"/>
              </a:solidFill>
            </a:endParaRPr>
          </a:p>
          <a:p>
            <a:pPr algn="just">
              <a:buFontTx/>
              <a:buNone/>
            </a:pPr>
            <a:r>
              <a:rPr lang="en-US" altLang="ru-RU" sz="2000" b="1" i="1" dirty="0" smtClean="0">
                <a:solidFill>
                  <a:srgbClr val="002060"/>
                </a:solidFill>
              </a:rPr>
              <a:t>                              </a:t>
            </a:r>
            <a:endParaRPr lang="ru-RU" altLang="ru-RU" sz="2000" b="1" i="1" dirty="0" smtClean="0">
              <a:solidFill>
                <a:srgbClr val="002060"/>
              </a:solidFill>
            </a:endParaRPr>
          </a:p>
          <a:p>
            <a:pPr>
              <a:buFontTx/>
              <a:buNone/>
            </a:pPr>
            <a:endParaRPr lang="ru-RU" altLang="ru-RU" sz="2000" dirty="0" smtClean="0"/>
          </a:p>
        </p:txBody>
      </p:sp>
    </p:spTree>
    <p:extLst>
      <p:ext uri="{BB962C8B-B14F-4D97-AF65-F5344CB8AC3E}">
        <p14:creationId xmlns:p14="http://schemas.microsoft.com/office/powerpoint/2010/main" val="4267374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rgbClr val="002060"/>
                </a:solidFill>
              </a:rPr>
              <a:t>Роль и место письма</a:t>
            </a:r>
            <a:r>
              <a:rPr lang="ru-RU" sz="2200" b="1" dirty="0" smtClean="0">
                <a:solidFill>
                  <a:srgbClr val="002060"/>
                </a:solidFill>
              </a:rPr>
              <a:t>  </a:t>
            </a:r>
            <a:r>
              <a:rPr lang="ru-RU" sz="2400" b="1" dirty="0" smtClean="0">
                <a:solidFill>
                  <a:srgbClr val="002060"/>
                </a:solidFill>
              </a:rPr>
              <a:t>исторический взгляд</a:t>
            </a:r>
            <a:endParaRPr lang="ru-RU" sz="2400" b="1" dirty="0">
              <a:solidFill>
                <a:srgbClr val="002060"/>
              </a:solidFill>
            </a:endParaRPr>
          </a:p>
        </p:txBody>
      </p:sp>
      <p:sp>
        <p:nvSpPr>
          <p:cNvPr id="3" name="Объект 2"/>
          <p:cNvSpPr>
            <a:spLocks noGrp="1"/>
          </p:cNvSpPr>
          <p:nvPr>
            <p:ph idx="1"/>
          </p:nvPr>
        </p:nvSpPr>
        <p:spPr/>
        <p:txBody>
          <a:bodyPr>
            <a:normAutofit/>
          </a:bodyPr>
          <a:lstStyle/>
          <a:p>
            <a:pPr marL="114300" indent="0">
              <a:buNone/>
            </a:pPr>
            <a:endParaRPr lang="ru-RU" sz="1800" b="1" dirty="0">
              <a:solidFill>
                <a:srgbClr val="002060"/>
              </a:solidFill>
            </a:endParaRPr>
          </a:p>
          <a:p>
            <a:pPr marL="114300" indent="0">
              <a:buNone/>
            </a:pPr>
            <a:r>
              <a:rPr lang="ru-RU" sz="1800" b="1" dirty="0" smtClean="0">
                <a:solidFill>
                  <a:srgbClr val="002060"/>
                </a:solidFill>
              </a:rPr>
              <a:t>Телеграф, телефон, современные средства транспорта снизили роль письма…</a:t>
            </a:r>
          </a:p>
          <a:p>
            <a:pPr marL="114300" indent="0">
              <a:buNone/>
            </a:pPr>
            <a:endParaRPr lang="ru-RU" sz="1800" b="1" dirty="0">
              <a:solidFill>
                <a:srgbClr val="002060"/>
              </a:solidFill>
            </a:endParaRPr>
          </a:p>
          <a:p>
            <a:pPr marL="114300" indent="0">
              <a:buNone/>
            </a:pPr>
            <a:r>
              <a:rPr lang="ru-RU" sz="1800" b="1" dirty="0" smtClean="0">
                <a:solidFill>
                  <a:srgbClr val="002060"/>
                </a:solidFill>
              </a:rPr>
              <a:t>В наше время  </a:t>
            </a:r>
            <a:r>
              <a:rPr lang="ru-RU" sz="1800" b="1" dirty="0" err="1" smtClean="0">
                <a:solidFill>
                  <a:srgbClr val="002060"/>
                </a:solidFill>
              </a:rPr>
              <a:t>эл.письмо</a:t>
            </a:r>
            <a:r>
              <a:rPr lang="ru-RU" sz="1800" b="1" dirty="0" smtClean="0">
                <a:solidFill>
                  <a:srgbClr val="002060"/>
                </a:solidFill>
              </a:rPr>
              <a:t>  в  значительной степени вытеснило бумажное. Утрата части культуры письма, которую вытеснила рациональность.</a:t>
            </a:r>
          </a:p>
          <a:p>
            <a:pPr marL="114300" indent="0">
              <a:buNone/>
            </a:pPr>
            <a:endParaRPr lang="ru-RU" sz="1800" b="1" dirty="0">
              <a:solidFill>
                <a:srgbClr val="002060"/>
              </a:solidFill>
            </a:endParaRPr>
          </a:p>
        </p:txBody>
      </p:sp>
    </p:spTree>
    <p:extLst>
      <p:ext uri="{BB962C8B-B14F-4D97-AF65-F5344CB8AC3E}">
        <p14:creationId xmlns:p14="http://schemas.microsoft.com/office/powerpoint/2010/main" val="237120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a:solidFill>
                  <a:srgbClr val="002060"/>
                </a:solidFill>
              </a:rPr>
              <a:t>Роль и место </a:t>
            </a:r>
            <a:r>
              <a:rPr lang="ru-RU" sz="2800" b="1" dirty="0" smtClean="0">
                <a:solidFill>
                  <a:srgbClr val="002060"/>
                </a:solidFill>
              </a:rPr>
              <a:t>письма сегодня</a:t>
            </a:r>
            <a:endParaRPr lang="ru-RU" sz="2800" dirty="0"/>
          </a:p>
        </p:txBody>
      </p:sp>
      <p:sp>
        <p:nvSpPr>
          <p:cNvPr id="3" name="Объект 2"/>
          <p:cNvSpPr>
            <a:spLocks noGrp="1"/>
          </p:cNvSpPr>
          <p:nvPr>
            <p:ph idx="1"/>
          </p:nvPr>
        </p:nvSpPr>
        <p:spPr/>
        <p:txBody>
          <a:bodyPr>
            <a:normAutofit/>
          </a:bodyPr>
          <a:lstStyle/>
          <a:p>
            <a:pPr marL="114300" indent="0">
              <a:buNone/>
            </a:pPr>
            <a:r>
              <a:rPr lang="ru-RU" sz="1800" b="1" dirty="0">
                <a:solidFill>
                  <a:srgbClr val="002060"/>
                </a:solidFill>
              </a:rPr>
              <a:t>Однако и сегодня  </a:t>
            </a:r>
            <a:r>
              <a:rPr lang="ru-RU" sz="1800" b="1" dirty="0" smtClean="0">
                <a:solidFill>
                  <a:srgbClr val="002060"/>
                </a:solidFill>
              </a:rPr>
              <a:t>сохраняется </a:t>
            </a:r>
            <a:r>
              <a:rPr lang="ru-RU" sz="1800" b="1" dirty="0">
                <a:solidFill>
                  <a:srgbClr val="002060"/>
                </a:solidFill>
              </a:rPr>
              <a:t>целый ряд обстоятельств и поводов, когда люди прибегают к написанию </a:t>
            </a:r>
            <a:r>
              <a:rPr lang="ru-RU" sz="1800" b="1" dirty="0" smtClean="0">
                <a:solidFill>
                  <a:srgbClr val="002060"/>
                </a:solidFill>
              </a:rPr>
              <a:t>письма.  </a:t>
            </a:r>
          </a:p>
          <a:p>
            <a:pPr marL="114300" indent="0">
              <a:buNone/>
            </a:pPr>
            <a:r>
              <a:rPr lang="ru-RU" sz="1800" b="1" dirty="0" smtClean="0">
                <a:solidFill>
                  <a:srgbClr val="002060"/>
                </a:solidFill>
              </a:rPr>
              <a:t>Смысл и значение бумажного письма сегодня.</a:t>
            </a:r>
          </a:p>
          <a:p>
            <a:pPr marL="114300" indent="0">
              <a:buNone/>
            </a:pPr>
            <a:endParaRPr lang="ru-RU" sz="1800" b="1" dirty="0">
              <a:solidFill>
                <a:srgbClr val="002060"/>
              </a:solidFill>
            </a:endParaRPr>
          </a:p>
          <a:p>
            <a:pPr marL="114300" indent="0">
              <a:buNone/>
            </a:pPr>
            <a:r>
              <a:rPr lang="ru-RU" sz="1800" b="1" dirty="0" smtClean="0">
                <a:solidFill>
                  <a:srgbClr val="002060"/>
                </a:solidFill>
              </a:rPr>
              <a:t>Ваше отношение к переписке.</a:t>
            </a:r>
          </a:p>
          <a:p>
            <a:pPr marL="114300" indent="0">
              <a:buNone/>
            </a:pPr>
            <a:r>
              <a:rPr lang="ru-RU" sz="1800" b="1" dirty="0" smtClean="0">
                <a:solidFill>
                  <a:srgbClr val="002060"/>
                </a:solidFill>
              </a:rPr>
              <a:t>Ваши имидж и имидж вашей компании в переписке.</a:t>
            </a:r>
          </a:p>
          <a:p>
            <a:pPr marL="114300" indent="0">
              <a:buNone/>
            </a:pPr>
            <a:endParaRPr lang="ru-RU" sz="1800" b="1" dirty="0">
              <a:solidFill>
                <a:srgbClr val="002060"/>
              </a:solidFill>
            </a:endParaRPr>
          </a:p>
          <a:p>
            <a:pPr marL="114300" indent="0">
              <a:buNone/>
            </a:pPr>
            <a:r>
              <a:rPr lang="ru-RU" sz="1800" b="1" dirty="0" smtClean="0">
                <a:solidFill>
                  <a:srgbClr val="002060"/>
                </a:solidFill>
              </a:rPr>
              <a:t>Обстоятельства, когда наличие/отсутствие  письма принципиально влияет на ситуацию.</a:t>
            </a:r>
            <a:endParaRPr lang="ru-RU" sz="1800" b="1" dirty="0">
              <a:solidFill>
                <a:srgbClr val="002060"/>
              </a:solidFill>
            </a:endParaRPr>
          </a:p>
        </p:txBody>
      </p:sp>
    </p:spTree>
    <p:extLst>
      <p:ext uri="{BB962C8B-B14F-4D97-AF65-F5344CB8AC3E}">
        <p14:creationId xmlns:p14="http://schemas.microsoft.com/office/powerpoint/2010/main" val="505272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rgbClr val="002060"/>
                </a:solidFill>
              </a:rPr>
              <a:t>Искусство писать письма</a:t>
            </a:r>
            <a:br>
              <a:rPr lang="ru-RU" sz="3200" b="1" dirty="0" smtClean="0">
                <a:solidFill>
                  <a:srgbClr val="002060"/>
                </a:solidFill>
              </a:rPr>
            </a:br>
            <a:r>
              <a:rPr lang="ru-RU" sz="1800" b="1" dirty="0" smtClean="0">
                <a:solidFill>
                  <a:srgbClr val="002060"/>
                </a:solidFill>
              </a:rPr>
              <a:t>личные</a:t>
            </a:r>
            <a:endParaRPr lang="ru-RU" sz="3200" b="1" dirty="0">
              <a:solidFill>
                <a:srgbClr val="002060"/>
              </a:solidFill>
            </a:endParaRPr>
          </a:p>
        </p:txBody>
      </p:sp>
      <p:sp>
        <p:nvSpPr>
          <p:cNvPr id="3" name="Объект 2"/>
          <p:cNvSpPr>
            <a:spLocks noGrp="1"/>
          </p:cNvSpPr>
          <p:nvPr>
            <p:ph idx="1"/>
          </p:nvPr>
        </p:nvSpPr>
        <p:spPr/>
        <p:txBody>
          <a:bodyPr>
            <a:normAutofit/>
          </a:bodyPr>
          <a:lstStyle/>
          <a:p>
            <a:pPr marL="114300" indent="0">
              <a:buNone/>
            </a:pPr>
            <a:r>
              <a:rPr lang="ru-RU" sz="1600" b="1" dirty="0" smtClean="0">
                <a:solidFill>
                  <a:srgbClr val="002060"/>
                </a:solidFill>
              </a:rPr>
              <a:t>Употребление характерных для вашей речи оборотов</a:t>
            </a:r>
          </a:p>
          <a:p>
            <a:pPr marL="114300" indent="0">
              <a:buNone/>
            </a:pPr>
            <a:r>
              <a:rPr lang="ru-RU" sz="1600" b="1" dirty="0" smtClean="0">
                <a:solidFill>
                  <a:srgbClr val="002060"/>
                </a:solidFill>
              </a:rPr>
              <a:t>Сокращенные фразы</a:t>
            </a:r>
          </a:p>
          <a:p>
            <a:pPr marL="114300" indent="0">
              <a:buNone/>
            </a:pPr>
            <a:r>
              <a:rPr lang="ru-RU" sz="1600" b="1" dirty="0" smtClean="0">
                <a:solidFill>
                  <a:srgbClr val="002060"/>
                </a:solidFill>
              </a:rPr>
              <a:t>Знаки препинания вместо длинных оборотов                                           </a:t>
            </a:r>
          </a:p>
          <a:p>
            <a:pPr marL="114300" indent="0">
              <a:buNone/>
            </a:pPr>
            <a:r>
              <a:rPr lang="ru-RU" sz="1600" b="1" dirty="0" smtClean="0">
                <a:solidFill>
                  <a:srgbClr val="002060"/>
                </a:solidFill>
              </a:rPr>
              <a:t>(«Вчера мы были у Никольских – что за вечеринка!»)</a:t>
            </a:r>
          </a:p>
          <a:p>
            <a:pPr marL="114300" indent="0">
              <a:buNone/>
            </a:pPr>
            <a:endParaRPr lang="ru-RU" sz="1600" b="1" dirty="0">
              <a:solidFill>
                <a:srgbClr val="002060"/>
              </a:solidFill>
            </a:endParaRPr>
          </a:p>
          <a:p>
            <a:pPr marL="114300" indent="0">
              <a:buNone/>
            </a:pPr>
            <a:r>
              <a:rPr lang="ru-RU" sz="1600" b="1" dirty="0" smtClean="0">
                <a:solidFill>
                  <a:srgbClr val="002060"/>
                </a:solidFill>
              </a:rPr>
              <a:t>Начало письма. Лучше начать с того, что хотите сказать в начале.</a:t>
            </a:r>
          </a:p>
          <a:p>
            <a:pPr marL="114300" indent="0">
              <a:buNone/>
            </a:pPr>
            <a:r>
              <a:rPr lang="ru-RU" sz="1600" b="1" u="sng" dirty="0" smtClean="0">
                <a:solidFill>
                  <a:srgbClr val="002060"/>
                </a:solidFill>
              </a:rPr>
              <a:t>Нельзя начинать так</a:t>
            </a:r>
            <a:r>
              <a:rPr lang="ru-RU" sz="1600" b="1" dirty="0" smtClean="0">
                <a:solidFill>
                  <a:srgbClr val="002060"/>
                </a:solidFill>
              </a:rPr>
              <a:t>: </a:t>
            </a:r>
          </a:p>
          <a:p>
            <a:pPr marL="114300" indent="0">
              <a:buNone/>
            </a:pPr>
            <a:r>
              <a:rPr lang="ru-RU" sz="1600" b="1" dirty="0" smtClean="0">
                <a:solidFill>
                  <a:srgbClr val="002060"/>
                </a:solidFill>
              </a:rPr>
              <a:t>«Я знаю, что мне следовало написать раньше, но…»</a:t>
            </a:r>
          </a:p>
          <a:p>
            <a:pPr marL="114300" indent="0">
              <a:buNone/>
            </a:pPr>
            <a:r>
              <a:rPr lang="ru-RU" sz="1600" b="1" dirty="0" smtClean="0">
                <a:solidFill>
                  <a:srgbClr val="002060"/>
                </a:solidFill>
              </a:rPr>
              <a:t>«Ты знаешь, как я не люблю писать письма…»</a:t>
            </a:r>
            <a:endParaRPr lang="en-US" sz="1600" b="1" dirty="0" smtClean="0">
              <a:solidFill>
                <a:srgbClr val="002060"/>
              </a:solidFill>
            </a:endParaRPr>
          </a:p>
          <a:p>
            <a:pPr marL="114300" indent="0">
              <a:buNone/>
            </a:pPr>
            <a:endParaRPr lang="ru-RU" sz="1600" b="1" dirty="0" smtClean="0">
              <a:solidFill>
                <a:srgbClr val="002060"/>
              </a:solidFill>
            </a:endParaRPr>
          </a:p>
          <a:p>
            <a:pPr marL="114300" indent="0">
              <a:buNone/>
            </a:pPr>
            <a:r>
              <a:rPr lang="ru-RU" sz="1600" b="1" u="sng" dirty="0" smtClean="0">
                <a:solidFill>
                  <a:srgbClr val="002060"/>
                </a:solidFill>
              </a:rPr>
              <a:t>Лучше так:</a:t>
            </a:r>
          </a:p>
          <a:p>
            <a:pPr marL="114300" indent="0">
              <a:buNone/>
            </a:pPr>
            <a:r>
              <a:rPr lang="ru-RU" sz="1600" b="1" dirty="0" smtClean="0">
                <a:solidFill>
                  <a:srgbClr val="002060"/>
                </a:solidFill>
              </a:rPr>
              <a:t>«Неужели ты думаешь, что я тебя забыл? Ты даже представить себе не можешь, сколько раз я собирался тебе написать!»    или</a:t>
            </a:r>
          </a:p>
          <a:p>
            <a:pPr marL="114300" indent="0">
              <a:buNone/>
            </a:pPr>
            <a:r>
              <a:rPr lang="ru-RU" sz="1600" b="1" dirty="0" smtClean="0">
                <a:solidFill>
                  <a:srgbClr val="002060"/>
                </a:solidFill>
              </a:rPr>
              <a:t>«Я много раз начинала тебе писать, но каждый раз…»</a:t>
            </a:r>
          </a:p>
          <a:p>
            <a:pPr marL="114300" indent="0">
              <a:buNone/>
            </a:pPr>
            <a:endParaRPr lang="ru-RU" sz="1600" b="1" dirty="0" smtClean="0">
              <a:solidFill>
                <a:srgbClr val="002060"/>
              </a:solidFill>
            </a:endParaRPr>
          </a:p>
          <a:p>
            <a:pPr marL="114300" indent="0">
              <a:buNone/>
            </a:pPr>
            <a:endParaRPr lang="ru-RU" sz="1800" b="1" dirty="0">
              <a:solidFill>
                <a:srgbClr val="002060"/>
              </a:solidFill>
            </a:endParaRPr>
          </a:p>
        </p:txBody>
      </p:sp>
    </p:spTree>
    <p:extLst>
      <p:ext uri="{BB962C8B-B14F-4D97-AF65-F5344CB8AC3E}">
        <p14:creationId xmlns:p14="http://schemas.microsoft.com/office/powerpoint/2010/main" val="1594106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a:solidFill>
                  <a:srgbClr val="002060"/>
                </a:solidFill>
              </a:rPr>
              <a:t>Искусство писать письма</a:t>
            </a:r>
            <a:br>
              <a:rPr lang="ru-RU" sz="2800" b="1" dirty="0">
                <a:solidFill>
                  <a:srgbClr val="002060"/>
                </a:solidFill>
              </a:rPr>
            </a:br>
            <a:r>
              <a:rPr lang="ru-RU" sz="1400" b="1" dirty="0">
                <a:solidFill>
                  <a:srgbClr val="002060"/>
                </a:solidFill>
              </a:rPr>
              <a:t>личные</a:t>
            </a:r>
            <a:endParaRPr lang="ru-RU" sz="2400" dirty="0"/>
          </a:p>
        </p:txBody>
      </p:sp>
      <p:sp>
        <p:nvSpPr>
          <p:cNvPr id="3" name="Объект 2"/>
          <p:cNvSpPr>
            <a:spLocks noGrp="1"/>
          </p:cNvSpPr>
          <p:nvPr>
            <p:ph idx="1"/>
          </p:nvPr>
        </p:nvSpPr>
        <p:spPr/>
        <p:txBody>
          <a:bodyPr>
            <a:normAutofit fontScale="92500" lnSpcReduction="10000"/>
          </a:bodyPr>
          <a:lstStyle/>
          <a:p>
            <a:pPr marL="114300" indent="0">
              <a:buNone/>
            </a:pPr>
            <a:r>
              <a:rPr lang="ru-RU" sz="1800" b="1" u="sng" dirty="0" smtClean="0">
                <a:solidFill>
                  <a:srgbClr val="002060"/>
                </a:solidFill>
              </a:rPr>
              <a:t>Содержание</a:t>
            </a:r>
          </a:p>
          <a:p>
            <a:pPr>
              <a:buFontTx/>
              <a:buChar char="-"/>
            </a:pPr>
            <a:r>
              <a:rPr lang="ru-RU" sz="1600" b="1" dirty="0" smtClean="0">
                <a:solidFill>
                  <a:srgbClr val="002060"/>
                </a:solidFill>
              </a:rPr>
              <a:t>Поделиться новостями</a:t>
            </a:r>
          </a:p>
          <a:p>
            <a:pPr>
              <a:buFontTx/>
              <a:buChar char="-"/>
            </a:pPr>
            <a:r>
              <a:rPr lang="ru-RU" sz="1600" b="1" dirty="0" smtClean="0">
                <a:solidFill>
                  <a:srgbClr val="002060"/>
                </a:solidFill>
              </a:rPr>
              <a:t>Чередовать хорошие новости с плохими</a:t>
            </a:r>
          </a:p>
          <a:p>
            <a:pPr>
              <a:buFontTx/>
              <a:buChar char="-"/>
            </a:pPr>
            <a:r>
              <a:rPr lang="ru-RU" sz="1600" b="1" dirty="0" smtClean="0">
                <a:solidFill>
                  <a:srgbClr val="002060"/>
                </a:solidFill>
              </a:rPr>
              <a:t>Желательно сообщать больше позитивной информации</a:t>
            </a:r>
          </a:p>
          <a:p>
            <a:pPr>
              <a:buFontTx/>
              <a:buChar char="-"/>
            </a:pPr>
            <a:r>
              <a:rPr lang="ru-RU" sz="1600" b="1" dirty="0" smtClean="0">
                <a:solidFill>
                  <a:srgbClr val="002060"/>
                </a:solidFill>
              </a:rPr>
              <a:t> Не забыть про вопросы, на которые надо ответить</a:t>
            </a:r>
          </a:p>
          <a:p>
            <a:pPr>
              <a:buFontTx/>
              <a:buChar char="-"/>
            </a:pPr>
            <a:r>
              <a:rPr lang="ru-RU" sz="1600" b="1" dirty="0" smtClean="0">
                <a:solidFill>
                  <a:srgbClr val="002060"/>
                </a:solidFill>
              </a:rPr>
              <a:t>Спросить про дела у адресата, прокомментировать его новости</a:t>
            </a:r>
          </a:p>
          <a:p>
            <a:pPr>
              <a:buFontTx/>
              <a:buChar char="-"/>
            </a:pPr>
            <a:r>
              <a:rPr lang="ru-RU" sz="1600" b="1" dirty="0" smtClean="0">
                <a:solidFill>
                  <a:srgbClr val="002060"/>
                </a:solidFill>
              </a:rPr>
              <a:t>Упоминать общих знакомых, особенно тех, кто ближе адресату</a:t>
            </a:r>
          </a:p>
          <a:p>
            <a:pPr marL="114300" indent="0">
              <a:buNone/>
            </a:pPr>
            <a:endParaRPr lang="ru-RU" sz="1800" b="1" dirty="0">
              <a:solidFill>
                <a:srgbClr val="002060"/>
              </a:solidFill>
            </a:endParaRPr>
          </a:p>
          <a:p>
            <a:pPr marL="114300" indent="0">
              <a:buNone/>
            </a:pPr>
            <a:r>
              <a:rPr lang="ru-RU" sz="1800" b="1" u="sng" dirty="0" smtClean="0">
                <a:solidFill>
                  <a:srgbClr val="002060"/>
                </a:solidFill>
              </a:rPr>
              <a:t>Окончание письма</a:t>
            </a:r>
          </a:p>
          <a:p>
            <a:pPr marL="114300" indent="0">
              <a:buNone/>
            </a:pPr>
            <a:r>
              <a:rPr lang="ru-RU" sz="1600" b="1" dirty="0" smtClean="0">
                <a:solidFill>
                  <a:srgbClr val="002060"/>
                </a:solidFill>
              </a:rPr>
              <a:t>В личной переписке нет необходимости использовать стандартные формы вежливости в конце:   «Искренне ваш» и пр.</a:t>
            </a:r>
          </a:p>
          <a:p>
            <a:pPr marL="114300" indent="0">
              <a:buNone/>
            </a:pPr>
            <a:r>
              <a:rPr lang="ru-RU" sz="1600" b="1" dirty="0" smtClean="0">
                <a:solidFill>
                  <a:srgbClr val="002060"/>
                </a:solidFill>
              </a:rPr>
              <a:t>Если письмо на бумаге, имя в конце надо написать от руки</a:t>
            </a:r>
          </a:p>
          <a:p>
            <a:pPr marL="114300" indent="0">
              <a:buNone/>
            </a:pPr>
            <a:endParaRPr lang="ru-RU" sz="1600" b="1" dirty="0" smtClean="0">
              <a:solidFill>
                <a:srgbClr val="002060"/>
              </a:solidFill>
            </a:endParaRPr>
          </a:p>
          <a:p>
            <a:pPr marL="114300" indent="0">
              <a:buNone/>
            </a:pPr>
            <a:r>
              <a:rPr lang="ru-RU" sz="1600" b="1" dirty="0" smtClean="0">
                <a:solidFill>
                  <a:srgbClr val="002060"/>
                </a:solidFill>
              </a:rPr>
              <a:t>Если это эл. письмо, то :  «Твой Владимир»</a:t>
            </a:r>
          </a:p>
          <a:p>
            <a:pPr marL="114300" indent="0">
              <a:buNone/>
            </a:pPr>
            <a:r>
              <a:rPr lang="ru-RU" sz="1600" b="1" dirty="0">
                <a:solidFill>
                  <a:srgbClr val="002060"/>
                </a:solidFill>
              </a:rPr>
              <a:t> </a:t>
            </a:r>
            <a:r>
              <a:rPr lang="ru-RU" sz="1600" b="1" dirty="0" smtClean="0">
                <a:solidFill>
                  <a:srgbClr val="002060"/>
                </a:solidFill>
              </a:rPr>
              <a:t>                                              «Жму руку, Петр» /мужчине/</a:t>
            </a:r>
          </a:p>
          <a:p>
            <a:pPr marL="114300" indent="0">
              <a:buNone/>
            </a:pPr>
            <a:r>
              <a:rPr lang="ru-RU" sz="1600" b="1" dirty="0">
                <a:solidFill>
                  <a:srgbClr val="002060"/>
                </a:solidFill>
              </a:rPr>
              <a:t> </a:t>
            </a:r>
            <a:r>
              <a:rPr lang="ru-RU" sz="1600" b="1" dirty="0" smtClean="0">
                <a:solidFill>
                  <a:srgbClr val="002060"/>
                </a:solidFill>
              </a:rPr>
              <a:t>                                              «Обнимаю, Андрей»</a:t>
            </a:r>
            <a:endParaRPr lang="ru-RU" sz="1600" b="1" dirty="0">
              <a:solidFill>
                <a:srgbClr val="002060"/>
              </a:solidFill>
            </a:endParaRPr>
          </a:p>
        </p:txBody>
      </p:sp>
    </p:spTree>
    <p:extLst>
      <p:ext uri="{BB962C8B-B14F-4D97-AF65-F5344CB8AC3E}">
        <p14:creationId xmlns:p14="http://schemas.microsoft.com/office/powerpoint/2010/main" val="3433840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solidFill>
                  <a:srgbClr val="002060"/>
                </a:solidFill>
              </a:rPr>
              <a:t>Сферы/Поводы  для  письма</a:t>
            </a:r>
            <a:endParaRPr lang="ru-RU" sz="2400" b="1" dirty="0">
              <a:solidFill>
                <a:srgbClr val="002060"/>
              </a:solidFill>
            </a:endParaRPr>
          </a:p>
        </p:txBody>
      </p:sp>
      <p:sp>
        <p:nvSpPr>
          <p:cNvPr id="3" name="Объект 2"/>
          <p:cNvSpPr>
            <a:spLocks noGrp="1"/>
          </p:cNvSpPr>
          <p:nvPr>
            <p:ph idx="1"/>
          </p:nvPr>
        </p:nvSpPr>
        <p:spPr/>
        <p:txBody>
          <a:bodyPr>
            <a:normAutofit/>
          </a:bodyPr>
          <a:lstStyle/>
          <a:p>
            <a:r>
              <a:rPr lang="ru-RU" sz="1800" b="1" dirty="0" smtClean="0">
                <a:solidFill>
                  <a:srgbClr val="002060"/>
                </a:solidFill>
              </a:rPr>
              <a:t>Рождение</a:t>
            </a:r>
          </a:p>
          <a:p>
            <a:r>
              <a:rPr lang="ru-RU" sz="1800" b="1" dirty="0" smtClean="0">
                <a:solidFill>
                  <a:srgbClr val="002060"/>
                </a:solidFill>
              </a:rPr>
              <a:t>Первое причастие</a:t>
            </a:r>
          </a:p>
          <a:p>
            <a:r>
              <a:rPr lang="ru-RU" sz="1800" b="1" dirty="0" smtClean="0">
                <a:solidFill>
                  <a:srgbClr val="002060"/>
                </a:solidFill>
              </a:rPr>
              <a:t>Образование, воспитание</a:t>
            </a:r>
          </a:p>
          <a:p>
            <a:r>
              <a:rPr lang="ru-RU" sz="1800" b="1" dirty="0" smtClean="0">
                <a:solidFill>
                  <a:srgbClr val="002060"/>
                </a:solidFill>
              </a:rPr>
              <a:t>Экзамены</a:t>
            </a:r>
          </a:p>
          <a:p>
            <a:r>
              <a:rPr lang="ru-RU" sz="1800" b="1" dirty="0" smtClean="0">
                <a:solidFill>
                  <a:srgbClr val="002060"/>
                </a:solidFill>
              </a:rPr>
              <a:t>Каникулы, отель, путешествие</a:t>
            </a:r>
          </a:p>
          <a:p>
            <a:r>
              <a:rPr lang="ru-RU" sz="1800" b="1" dirty="0" smtClean="0">
                <a:solidFill>
                  <a:srgbClr val="002060"/>
                </a:solidFill>
              </a:rPr>
              <a:t>Бракосочетание</a:t>
            </a:r>
          </a:p>
          <a:p>
            <a:r>
              <a:rPr lang="ru-RU" sz="1800" b="1" dirty="0" smtClean="0">
                <a:solidFill>
                  <a:srgbClr val="002060"/>
                </a:solidFill>
              </a:rPr>
              <a:t>Приглашения</a:t>
            </a:r>
          </a:p>
          <a:p>
            <a:r>
              <a:rPr lang="ru-RU" sz="1800" b="1" dirty="0" smtClean="0">
                <a:solidFill>
                  <a:srgbClr val="002060"/>
                </a:solidFill>
              </a:rPr>
              <a:t>Услуги и рекомендации</a:t>
            </a:r>
          </a:p>
          <a:p>
            <a:r>
              <a:rPr lang="ru-RU" sz="1800" b="1" dirty="0" smtClean="0">
                <a:solidFill>
                  <a:srgbClr val="002060"/>
                </a:solidFill>
              </a:rPr>
              <a:t>Праздники и пожелания</a:t>
            </a:r>
          </a:p>
          <a:p>
            <a:r>
              <a:rPr lang="ru-RU" sz="1800" b="1" dirty="0" smtClean="0">
                <a:solidFill>
                  <a:srgbClr val="002060"/>
                </a:solidFill>
              </a:rPr>
              <a:t>Кончина, похороны</a:t>
            </a:r>
          </a:p>
          <a:p>
            <a:r>
              <a:rPr lang="ru-RU" sz="1800" b="1" dirty="0" smtClean="0">
                <a:solidFill>
                  <a:srgbClr val="002060"/>
                </a:solidFill>
              </a:rPr>
              <a:t>Деловая корреспонденция</a:t>
            </a:r>
            <a:endParaRPr lang="ru-RU" sz="1800" b="1" dirty="0">
              <a:solidFill>
                <a:srgbClr val="002060"/>
              </a:solidFill>
            </a:endParaRPr>
          </a:p>
        </p:txBody>
      </p:sp>
    </p:spTree>
    <p:extLst>
      <p:ext uri="{BB962C8B-B14F-4D97-AF65-F5344CB8AC3E}">
        <p14:creationId xmlns:p14="http://schemas.microsoft.com/office/powerpoint/2010/main" val="2423331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solidFill>
                  <a:srgbClr val="002060"/>
                </a:solidFill>
              </a:rPr>
              <a:t>Деловая  </a:t>
            </a:r>
            <a:r>
              <a:rPr lang="ru-RU" sz="2800" b="1" dirty="0">
                <a:solidFill>
                  <a:srgbClr val="002060"/>
                </a:solidFill>
              </a:rPr>
              <a:t>корреспонденция</a:t>
            </a:r>
            <a:br>
              <a:rPr lang="ru-RU" sz="2800" b="1" dirty="0">
                <a:solidFill>
                  <a:srgbClr val="002060"/>
                </a:solidFill>
              </a:rPr>
            </a:br>
            <a:endParaRPr lang="ru-RU" sz="2800" dirty="0"/>
          </a:p>
        </p:txBody>
      </p:sp>
      <p:sp>
        <p:nvSpPr>
          <p:cNvPr id="3" name="Объект 2"/>
          <p:cNvSpPr>
            <a:spLocks noGrp="1"/>
          </p:cNvSpPr>
          <p:nvPr>
            <p:ph idx="1"/>
          </p:nvPr>
        </p:nvSpPr>
        <p:spPr/>
        <p:txBody>
          <a:bodyPr>
            <a:normAutofit/>
          </a:bodyPr>
          <a:lstStyle/>
          <a:p>
            <a:pPr marL="114300" indent="0">
              <a:buNone/>
            </a:pPr>
            <a:r>
              <a:rPr lang="ru-RU" sz="1800" b="1" dirty="0" smtClean="0">
                <a:solidFill>
                  <a:srgbClr val="002060"/>
                </a:solidFill>
              </a:rPr>
              <a:t>На деловое письмо распространяются общие принципы письма.</a:t>
            </a:r>
          </a:p>
          <a:p>
            <a:pPr marL="114300" indent="0">
              <a:buNone/>
            </a:pPr>
            <a:r>
              <a:rPr lang="ru-RU" sz="1800" b="1" dirty="0" smtClean="0">
                <a:solidFill>
                  <a:srgbClr val="002060"/>
                </a:solidFill>
              </a:rPr>
              <a:t>Однако здесь больше формальных правил</a:t>
            </a:r>
          </a:p>
          <a:p>
            <a:pPr marL="114300" indent="0">
              <a:buNone/>
            </a:pPr>
            <a:endParaRPr lang="ru-RU" sz="1800" b="1" dirty="0">
              <a:solidFill>
                <a:srgbClr val="002060"/>
              </a:solidFill>
            </a:endParaRPr>
          </a:p>
          <a:p>
            <a:pPr marL="114300" indent="0">
              <a:buNone/>
            </a:pPr>
            <a:r>
              <a:rPr lang="ru-RU" sz="1800" b="1" dirty="0" smtClean="0">
                <a:solidFill>
                  <a:srgbClr val="002060"/>
                </a:solidFill>
              </a:rPr>
              <a:t>Проблема  определяет содержание.</a:t>
            </a:r>
          </a:p>
          <a:p>
            <a:pPr marL="114300" indent="0">
              <a:buNone/>
            </a:pPr>
            <a:r>
              <a:rPr lang="ru-RU" sz="1800" b="1" dirty="0" smtClean="0">
                <a:solidFill>
                  <a:srgbClr val="002060"/>
                </a:solidFill>
              </a:rPr>
              <a:t>Ясность, лаконичность, отражение сути вопроса, точность.</a:t>
            </a:r>
          </a:p>
          <a:p>
            <a:pPr marL="114300" indent="0">
              <a:buNone/>
            </a:pPr>
            <a:endParaRPr lang="ru-RU" sz="1800" b="1" dirty="0" smtClean="0">
              <a:solidFill>
                <a:srgbClr val="002060"/>
              </a:solidFill>
            </a:endParaRPr>
          </a:p>
          <a:p>
            <a:pPr marL="114300" indent="0">
              <a:buNone/>
            </a:pPr>
            <a:r>
              <a:rPr lang="ru-RU" sz="1800" b="1" dirty="0" smtClean="0">
                <a:solidFill>
                  <a:srgbClr val="002060"/>
                </a:solidFill>
              </a:rPr>
              <a:t>Поэтому сначала следует продумать, что именно вы хотите сказать в вашем письме</a:t>
            </a:r>
            <a:endParaRPr lang="ru-RU" sz="1800" b="1" dirty="0">
              <a:solidFill>
                <a:srgbClr val="002060"/>
              </a:solidFill>
            </a:endParaRPr>
          </a:p>
        </p:txBody>
      </p:sp>
    </p:spTree>
    <p:extLst>
      <p:ext uri="{BB962C8B-B14F-4D97-AF65-F5344CB8AC3E}">
        <p14:creationId xmlns:p14="http://schemas.microsoft.com/office/powerpoint/2010/main" val="1621137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a:solidFill>
                  <a:srgbClr val="002060"/>
                </a:solidFill>
              </a:rPr>
              <a:t>Деловая  </a:t>
            </a:r>
            <a:r>
              <a:rPr lang="ru-RU" sz="2800" b="1" dirty="0" smtClean="0">
                <a:solidFill>
                  <a:srgbClr val="002060"/>
                </a:solidFill>
              </a:rPr>
              <a:t>корреспонденция   </a:t>
            </a:r>
            <a:r>
              <a:rPr lang="ru-RU" sz="2000" b="1" dirty="0" smtClean="0">
                <a:solidFill>
                  <a:srgbClr val="002060"/>
                </a:solidFill>
              </a:rPr>
              <a:t>оперативность  и лаконичность</a:t>
            </a:r>
            <a:endParaRPr lang="ru-RU" sz="2000" b="1" dirty="0">
              <a:solidFill>
                <a:srgbClr val="002060"/>
              </a:solidFill>
            </a:endParaRPr>
          </a:p>
        </p:txBody>
      </p:sp>
      <p:sp>
        <p:nvSpPr>
          <p:cNvPr id="3" name="Объект 2"/>
          <p:cNvSpPr>
            <a:spLocks noGrp="1"/>
          </p:cNvSpPr>
          <p:nvPr>
            <p:ph idx="1"/>
          </p:nvPr>
        </p:nvSpPr>
        <p:spPr/>
        <p:txBody>
          <a:bodyPr>
            <a:normAutofit/>
          </a:bodyPr>
          <a:lstStyle/>
          <a:p>
            <a:pPr marL="114300" indent="0">
              <a:buNone/>
            </a:pPr>
            <a:endParaRPr lang="ru-RU" sz="1800" dirty="0" smtClean="0"/>
          </a:p>
          <a:p>
            <a:pPr marL="114300" indent="0">
              <a:buNone/>
            </a:pPr>
            <a:r>
              <a:rPr lang="ru-RU" sz="1800" b="1" dirty="0" smtClean="0">
                <a:solidFill>
                  <a:srgbClr val="002060"/>
                </a:solidFill>
              </a:rPr>
              <a:t>Телеграф – телефон – телетайп – электронная  почта</a:t>
            </a:r>
          </a:p>
          <a:p>
            <a:pPr marL="114300" indent="0">
              <a:buNone/>
            </a:pPr>
            <a:r>
              <a:rPr lang="ru-RU" sz="1800" b="1" dirty="0" smtClean="0">
                <a:solidFill>
                  <a:srgbClr val="002060"/>
                </a:solidFill>
              </a:rPr>
              <a:t>Все эти технические достижения позволяли выиграть время в передаче информации.</a:t>
            </a:r>
          </a:p>
          <a:p>
            <a:pPr marL="114300" indent="0">
              <a:buNone/>
            </a:pPr>
            <a:r>
              <a:rPr lang="ru-RU" sz="1800" dirty="0" smtClean="0">
                <a:solidFill>
                  <a:srgbClr val="002060"/>
                </a:solidFill>
              </a:rPr>
              <a:t>(Крымская война. Освоение Дальнего Востока. Отставание России в средствах связи).</a:t>
            </a:r>
          </a:p>
          <a:p>
            <a:pPr marL="114300" indent="0">
              <a:buNone/>
            </a:pPr>
            <a:endParaRPr lang="ru-RU" sz="1800" dirty="0">
              <a:solidFill>
                <a:srgbClr val="002060"/>
              </a:solidFill>
            </a:endParaRPr>
          </a:p>
          <a:p>
            <a:pPr marL="114300" indent="0">
              <a:buNone/>
            </a:pPr>
            <a:r>
              <a:rPr lang="ru-RU" sz="1800" b="1" dirty="0" smtClean="0">
                <a:solidFill>
                  <a:srgbClr val="002060"/>
                </a:solidFill>
              </a:rPr>
              <a:t>Одновременно эти средства способствовали укреплению </a:t>
            </a:r>
            <a:r>
              <a:rPr lang="ru-RU" sz="1800" b="1" u="sng" dirty="0" smtClean="0">
                <a:solidFill>
                  <a:srgbClr val="002060"/>
                </a:solidFill>
              </a:rPr>
              <a:t>лаконичности</a:t>
            </a:r>
            <a:r>
              <a:rPr lang="ru-RU" sz="1800" b="1" dirty="0" smtClean="0">
                <a:solidFill>
                  <a:srgbClr val="002060"/>
                </a:solidFill>
              </a:rPr>
              <a:t>  сообщения/делового письма</a:t>
            </a:r>
          </a:p>
          <a:p>
            <a:pPr marL="114300" indent="0">
              <a:buNone/>
            </a:pPr>
            <a:endParaRPr lang="ru-RU" sz="1800" b="1" dirty="0">
              <a:solidFill>
                <a:srgbClr val="002060"/>
              </a:solidFill>
            </a:endParaRPr>
          </a:p>
          <a:p>
            <a:pPr marL="114300" indent="0">
              <a:buNone/>
            </a:pPr>
            <a:r>
              <a:rPr lang="ru-RU" sz="1800" b="1" dirty="0" smtClean="0">
                <a:solidFill>
                  <a:srgbClr val="002060"/>
                </a:solidFill>
              </a:rPr>
              <a:t>Деловое письмо не может содержать лишние сведения.</a:t>
            </a:r>
          </a:p>
          <a:p>
            <a:pPr marL="114300" indent="0">
              <a:buNone/>
            </a:pPr>
            <a:r>
              <a:rPr lang="ru-RU" sz="1800" b="1" dirty="0" smtClean="0">
                <a:solidFill>
                  <a:srgbClr val="002060"/>
                </a:solidFill>
              </a:rPr>
              <a:t>Деловое письмо, как правило, пишется на одну тему.</a:t>
            </a:r>
            <a:endParaRPr lang="ru-RU" sz="1800" b="1" dirty="0">
              <a:solidFill>
                <a:srgbClr val="002060"/>
              </a:solidFill>
            </a:endParaRPr>
          </a:p>
        </p:txBody>
      </p:sp>
    </p:spTree>
    <p:extLst>
      <p:ext uri="{BB962C8B-B14F-4D97-AF65-F5344CB8AC3E}">
        <p14:creationId xmlns:p14="http://schemas.microsoft.com/office/powerpoint/2010/main" val="210666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solidFill>
                  <a:srgbClr val="002060"/>
                </a:solidFill>
              </a:rPr>
              <a:t>Влияние электронной переписки на характер и структуру письма</a:t>
            </a:r>
            <a:endParaRPr lang="ru-RU" sz="2400" b="1" dirty="0">
              <a:solidFill>
                <a:srgbClr val="002060"/>
              </a:solidFill>
            </a:endParaRPr>
          </a:p>
        </p:txBody>
      </p:sp>
      <p:sp>
        <p:nvSpPr>
          <p:cNvPr id="3" name="Объект 2"/>
          <p:cNvSpPr>
            <a:spLocks noGrp="1"/>
          </p:cNvSpPr>
          <p:nvPr>
            <p:ph idx="1"/>
          </p:nvPr>
        </p:nvSpPr>
        <p:spPr/>
        <p:txBody>
          <a:bodyPr>
            <a:normAutofit/>
          </a:bodyPr>
          <a:lstStyle/>
          <a:p>
            <a:pPr marL="114300" indent="0">
              <a:buNone/>
            </a:pPr>
            <a:r>
              <a:rPr lang="ru-RU" sz="1800" b="1" dirty="0" smtClean="0">
                <a:solidFill>
                  <a:srgbClr val="002060"/>
                </a:solidFill>
              </a:rPr>
              <a:t>Усиление лаконичности, экономности в словах и выражениях</a:t>
            </a:r>
          </a:p>
          <a:p>
            <a:pPr marL="114300" indent="0">
              <a:buNone/>
            </a:pPr>
            <a:endParaRPr lang="ru-RU" sz="1800" b="1" dirty="0" smtClean="0">
              <a:solidFill>
                <a:srgbClr val="002060"/>
              </a:solidFill>
            </a:endParaRPr>
          </a:p>
          <a:p>
            <a:pPr marL="114300" indent="0">
              <a:buNone/>
            </a:pPr>
            <a:r>
              <a:rPr lang="ru-RU" sz="1800" b="1" dirty="0" smtClean="0">
                <a:solidFill>
                  <a:srgbClr val="002060"/>
                </a:solidFill>
              </a:rPr>
              <a:t>Быстрота</a:t>
            </a:r>
          </a:p>
          <a:p>
            <a:pPr marL="114300" indent="0">
              <a:buNone/>
            </a:pPr>
            <a:endParaRPr lang="ru-RU" sz="1800" b="1" dirty="0" smtClean="0">
              <a:solidFill>
                <a:srgbClr val="002060"/>
              </a:solidFill>
            </a:endParaRPr>
          </a:p>
          <a:p>
            <a:pPr marL="114300" indent="0">
              <a:buNone/>
            </a:pPr>
            <a:r>
              <a:rPr lang="ru-RU" sz="1800" b="1" dirty="0" smtClean="0">
                <a:solidFill>
                  <a:srgbClr val="002060"/>
                </a:solidFill>
              </a:rPr>
              <a:t>Краткость</a:t>
            </a:r>
          </a:p>
          <a:p>
            <a:pPr marL="114300" indent="0">
              <a:buNone/>
            </a:pPr>
            <a:endParaRPr lang="ru-RU" sz="1800" b="1" dirty="0" smtClean="0">
              <a:solidFill>
                <a:srgbClr val="002060"/>
              </a:solidFill>
            </a:endParaRPr>
          </a:p>
          <a:p>
            <a:pPr marL="114300" indent="0">
              <a:buNone/>
            </a:pPr>
            <a:r>
              <a:rPr lang="ru-RU" sz="1800" b="1" dirty="0" smtClean="0">
                <a:solidFill>
                  <a:srgbClr val="002060"/>
                </a:solidFill>
              </a:rPr>
              <a:t>Удобство хранения, поиска, обработки</a:t>
            </a:r>
          </a:p>
          <a:p>
            <a:pPr marL="114300" indent="0">
              <a:buNone/>
            </a:pPr>
            <a:endParaRPr lang="ru-RU" sz="1800" b="1" dirty="0" smtClean="0">
              <a:solidFill>
                <a:srgbClr val="002060"/>
              </a:solidFill>
            </a:endParaRPr>
          </a:p>
          <a:p>
            <a:pPr marL="114300" indent="0">
              <a:buNone/>
            </a:pPr>
            <a:r>
              <a:rPr lang="ru-RU" sz="1800" b="1" dirty="0" smtClean="0">
                <a:solidFill>
                  <a:srgbClr val="002060"/>
                </a:solidFill>
              </a:rPr>
              <a:t>Возможность одновременной переписки со многими адресатами</a:t>
            </a:r>
          </a:p>
          <a:p>
            <a:pPr marL="114300" indent="0">
              <a:buNone/>
            </a:pPr>
            <a:endParaRPr lang="ru-RU" sz="1800" b="1" dirty="0" smtClean="0">
              <a:solidFill>
                <a:srgbClr val="002060"/>
              </a:solidFill>
            </a:endParaRPr>
          </a:p>
          <a:p>
            <a:pPr marL="114300" indent="0">
              <a:buNone/>
            </a:pPr>
            <a:r>
              <a:rPr lang="ru-RU" sz="1800" b="1" dirty="0" smtClean="0">
                <a:solidFill>
                  <a:srgbClr val="002060"/>
                </a:solidFill>
              </a:rPr>
              <a:t>Основное «тело» письма и приложение</a:t>
            </a:r>
            <a:endParaRPr lang="ru-RU" sz="1800" b="1" dirty="0">
              <a:solidFill>
                <a:srgbClr val="002060"/>
              </a:solidFill>
            </a:endParaRPr>
          </a:p>
        </p:txBody>
      </p:sp>
    </p:spTree>
    <p:extLst>
      <p:ext uri="{BB962C8B-B14F-4D97-AF65-F5344CB8AC3E}">
        <p14:creationId xmlns:p14="http://schemas.microsoft.com/office/powerpoint/2010/main" val="1184782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solidFill>
                  <a:srgbClr val="002060"/>
                </a:solidFill>
              </a:rPr>
              <a:t>Культура  переписки по </a:t>
            </a:r>
            <a:r>
              <a:rPr lang="ru-RU" sz="2800" b="1" dirty="0" err="1" smtClean="0">
                <a:solidFill>
                  <a:srgbClr val="002060"/>
                </a:solidFill>
              </a:rPr>
              <a:t>эл.почте</a:t>
            </a:r>
            <a:endParaRPr lang="ru-RU" sz="2800" b="1" dirty="0">
              <a:solidFill>
                <a:srgbClr val="002060"/>
              </a:solidFill>
            </a:endParaRPr>
          </a:p>
        </p:txBody>
      </p:sp>
      <p:sp>
        <p:nvSpPr>
          <p:cNvPr id="3" name="Объект 2"/>
          <p:cNvSpPr>
            <a:spLocks noGrp="1"/>
          </p:cNvSpPr>
          <p:nvPr>
            <p:ph idx="1"/>
          </p:nvPr>
        </p:nvSpPr>
        <p:spPr/>
        <p:txBody>
          <a:bodyPr>
            <a:normAutofit/>
          </a:bodyPr>
          <a:lstStyle/>
          <a:p>
            <a:r>
              <a:rPr lang="ru-RU" sz="1600" b="1" dirty="0" smtClean="0">
                <a:solidFill>
                  <a:srgbClr val="002060"/>
                </a:solidFill>
              </a:rPr>
              <a:t>Регулярная проверка почты – несколько раз в день. </a:t>
            </a:r>
            <a:r>
              <a:rPr lang="ru-RU" sz="1600" b="1" dirty="0">
                <a:solidFill>
                  <a:srgbClr val="002060"/>
                </a:solidFill>
              </a:rPr>
              <a:t>Иначе </a:t>
            </a:r>
            <a:r>
              <a:rPr lang="ru-RU" sz="1600" b="1" dirty="0" smtClean="0">
                <a:solidFill>
                  <a:srgbClr val="002060"/>
                </a:solidFill>
              </a:rPr>
              <a:t>вы </a:t>
            </a:r>
            <a:r>
              <a:rPr lang="ru-RU" sz="1600" b="1" dirty="0">
                <a:solidFill>
                  <a:srgbClr val="002060"/>
                </a:solidFill>
              </a:rPr>
              <a:t>можете </a:t>
            </a:r>
            <a:r>
              <a:rPr lang="ru-RU" sz="1600" b="1" dirty="0" smtClean="0">
                <a:solidFill>
                  <a:srgbClr val="002060"/>
                </a:solidFill>
              </a:rPr>
              <a:t>создать проблемы в решении деловых  </a:t>
            </a:r>
            <a:r>
              <a:rPr lang="ru-RU" sz="1600" b="1" dirty="0">
                <a:solidFill>
                  <a:srgbClr val="002060"/>
                </a:solidFill>
              </a:rPr>
              <a:t>вопросов</a:t>
            </a:r>
            <a:r>
              <a:rPr lang="ru-RU" sz="1600" b="1" dirty="0" smtClean="0">
                <a:solidFill>
                  <a:srgbClr val="002060"/>
                </a:solidFill>
              </a:rPr>
              <a:t>;</a:t>
            </a:r>
          </a:p>
          <a:p>
            <a:endParaRPr lang="ru-RU" sz="1600" b="1" dirty="0" smtClean="0">
              <a:solidFill>
                <a:srgbClr val="002060"/>
              </a:solidFill>
            </a:endParaRPr>
          </a:p>
          <a:p>
            <a:r>
              <a:rPr lang="ru-RU" sz="1600" b="1" dirty="0">
                <a:solidFill>
                  <a:srgbClr val="002060"/>
                </a:solidFill>
              </a:rPr>
              <a:t>Это нормально, если ваш рабочий день начинается с просмотра поступившей почты</a:t>
            </a:r>
            <a:r>
              <a:rPr lang="ru-RU" sz="1600" b="1" dirty="0" smtClean="0">
                <a:solidFill>
                  <a:srgbClr val="002060"/>
                </a:solidFill>
              </a:rPr>
              <a:t>. Настройте </a:t>
            </a:r>
            <a:r>
              <a:rPr lang="ru-RU" sz="1600" b="1" dirty="0">
                <a:solidFill>
                  <a:srgbClr val="002060"/>
                </a:solidFill>
              </a:rPr>
              <a:t>автоматическую доставку/получение почты хотя бы каждые 10 (а лучше 2 — 3) минуты;</a:t>
            </a:r>
          </a:p>
          <a:p>
            <a:endParaRPr lang="ru-RU" sz="1600" b="1" dirty="0">
              <a:solidFill>
                <a:srgbClr val="002060"/>
              </a:solidFill>
            </a:endParaRPr>
          </a:p>
          <a:p>
            <a:r>
              <a:rPr lang="ru-RU" sz="1600" b="1" dirty="0" smtClean="0">
                <a:solidFill>
                  <a:srgbClr val="002060"/>
                </a:solidFill>
              </a:rPr>
              <a:t>Полученное письмо достойно внимания. Научиться сортировать письма. Сразу выделять приоритетность в ответах; </a:t>
            </a:r>
          </a:p>
          <a:p>
            <a:endParaRPr lang="ru-RU" sz="1600" b="1" dirty="0">
              <a:solidFill>
                <a:srgbClr val="002060"/>
              </a:solidFill>
            </a:endParaRPr>
          </a:p>
          <a:p>
            <a:r>
              <a:rPr lang="ru-RU" sz="1600" b="1" dirty="0" smtClean="0">
                <a:solidFill>
                  <a:srgbClr val="002060"/>
                </a:solidFill>
              </a:rPr>
              <a:t>В интересах дела лучше не устраивать в своем п/я завалы писем, а  </a:t>
            </a:r>
            <a:r>
              <a:rPr lang="ru-RU" sz="1600" b="1" dirty="0">
                <a:solidFill>
                  <a:srgbClr val="002060"/>
                </a:solidFill>
              </a:rPr>
              <a:t>сразу отвечать на </a:t>
            </a:r>
            <a:r>
              <a:rPr lang="ru-RU" sz="1600" b="1" dirty="0" smtClean="0">
                <a:solidFill>
                  <a:srgbClr val="002060"/>
                </a:solidFill>
              </a:rPr>
              <a:t>них. Но для этого необходимо выработать соответствующий стиль и темп написания письма.</a:t>
            </a:r>
            <a:endParaRPr lang="ru-RU" sz="1600" b="1" dirty="0">
              <a:solidFill>
                <a:srgbClr val="002060"/>
              </a:solidFill>
            </a:endParaRPr>
          </a:p>
        </p:txBody>
      </p:sp>
    </p:spTree>
    <p:extLst>
      <p:ext uri="{BB962C8B-B14F-4D97-AF65-F5344CB8AC3E}">
        <p14:creationId xmlns:p14="http://schemas.microsoft.com/office/powerpoint/2010/main" val="509739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a:solidFill>
                  <a:srgbClr val="002060"/>
                </a:solidFill>
              </a:rPr>
              <a:t>Культура  переписки по </a:t>
            </a:r>
            <a:r>
              <a:rPr lang="ru-RU" sz="2800" b="1" dirty="0" err="1" smtClean="0">
                <a:solidFill>
                  <a:srgbClr val="002060"/>
                </a:solidFill>
              </a:rPr>
              <a:t>эл.почте</a:t>
            </a:r>
            <a:r>
              <a:rPr lang="ru-RU" sz="2800" b="1" dirty="0" smtClean="0">
                <a:solidFill>
                  <a:srgbClr val="002060"/>
                </a:solidFill>
              </a:rPr>
              <a:t>    </a:t>
            </a:r>
            <a:r>
              <a:rPr lang="ru-RU" sz="2000" b="1" dirty="0" smtClean="0">
                <a:solidFill>
                  <a:srgbClr val="002060"/>
                </a:solidFill>
              </a:rPr>
              <a:t>точность, конкретность, лаконичность</a:t>
            </a:r>
            <a:endParaRPr lang="ru-RU" sz="2000" dirty="0"/>
          </a:p>
        </p:txBody>
      </p:sp>
      <p:sp>
        <p:nvSpPr>
          <p:cNvPr id="3" name="Объект 2"/>
          <p:cNvSpPr>
            <a:spLocks noGrp="1"/>
          </p:cNvSpPr>
          <p:nvPr>
            <p:ph idx="1"/>
          </p:nvPr>
        </p:nvSpPr>
        <p:spPr/>
        <p:txBody>
          <a:bodyPr>
            <a:normAutofit/>
          </a:bodyPr>
          <a:lstStyle/>
          <a:p>
            <a:r>
              <a:rPr lang="ru-RU" sz="1800" b="1" u="sng" dirty="0">
                <a:solidFill>
                  <a:srgbClr val="002060"/>
                </a:solidFill>
              </a:rPr>
              <a:t>Точность</a:t>
            </a:r>
            <a:r>
              <a:rPr lang="ru-RU" sz="1800" b="1" dirty="0">
                <a:solidFill>
                  <a:srgbClr val="002060"/>
                </a:solidFill>
              </a:rPr>
              <a:t> </a:t>
            </a:r>
            <a:r>
              <a:rPr lang="ru-RU" sz="1800" b="1" dirty="0" smtClean="0">
                <a:solidFill>
                  <a:srgbClr val="002060"/>
                </a:solidFill>
              </a:rPr>
              <a:t>. Указывать </a:t>
            </a:r>
            <a:r>
              <a:rPr lang="ru-RU" sz="1800" b="1" dirty="0">
                <a:solidFill>
                  <a:srgbClr val="002060"/>
                </a:solidFill>
              </a:rPr>
              <a:t>точные данные, на которые вы ссылаетесь </a:t>
            </a:r>
            <a:r>
              <a:rPr lang="ru-RU" sz="1800" b="1" dirty="0" smtClean="0">
                <a:solidFill>
                  <a:srgbClr val="002060"/>
                </a:solidFill>
              </a:rPr>
              <a:t>(</a:t>
            </a:r>
            <a:r>
              <a:rPr lang="ru-RU" sz="1800" dirty="0" smtClean="0">
                <a:solidFill>
                  <a:srgbClr val="002060"/>
                </a:solidFill>
              </a:rPr>
              <a:t>дата </a:t>
            </a:r>
            <a:r>
              <a:rPr lang="ru-RU" sz="1800" dirty="0">
                <a:solidFill>
                  <a:srgbClr val="002060"/>
                </a:solidFill>
              </a:rPr>
              <a:t>встречи, </a:t>
            </a:r>
            <a:r>
              <a:rPr lang="ru-RU" sz="1800" dirty="0" smtClean="0">
                <a:solidFill>
                  <a:srgbClr val="002060"/>
                </a:solidFill>
              </a:rPr>
              <a:t>пункт </a:t>
            </a:r>
            <a:r>
              <a:rPr lang="ru-RU" sz="1800" dirty="0">
                <a:solidFill>
                  <a:srgbClr val="002060"/>
                </a:solidFill>
              </a:rPr>
              <a:t>встречи</a:t>
            </a:r>
            <a:r>
              <a:rPr lang="ru-RU" sz="1800" dirty="0" smtClean="0">
                <a:solidFill>
                  <a:srgbClr val="002060"/>
                </a:solidFill>
              </a:rPr>
              <a:t>, тема, ссылка на дату </a:t>
            </a:r>
            <a:r>
              <a:rPr lang="ru-RU" sz="1800" dirty="0">
                <a:solidFill>
                  <a:srgbClr val="002060"/>
                </a:solidFill>
              </a:rPr>
              <a:t>и тему другого письма или имя файла</a:t>
            </a:r>
            <a:r>
              <a:rPr lang="ru-RU" sz="1800" b="1" dirty="0" smtClean="0">
                <a:solidFill>
                  <a:srgbClr val="002060"/>
                </a:solidFill>
              </a:rPr>
              <a:t>).</a:t>
            </a:r>
          </a:p>
          <a:p>
            <a:endParaRPr lang="ru-RU" sz="1800" b="1" dirty="0">
              <a:solidFill>
                <a:srgbClr val="002060"/>
              </a:solidFill>
            </a:endParaRPr>
          </a:p>
          <a:p>
            <a:r>
              <a:rPr lang="ru-RU" sz="1800" b="1" u="sng" dirty="0" smtClean="0">
                <a:solidFill>
                  <a:srgbClr val="002060"/>
                </a:solidFill>
              </a:rPr>
              <a:t>Конкретность</a:t>
            </a:r>
            <a:r>
              <a:rPr lang="ru-RU" sz="1800" b="1" dirty="0" smtClean="0">
                <a:solidFill>
                  <a:srgbClr val="002060"/>
                </a:solidFill>
              </a:rPr>
              <a:t>.  Из </a:t>
            </a:r>
            <a:r>
              <a:rPr lang="ru-RU" sz="1800" b="1" dirty="0">
                <a:solidFill>
                  <a:srgbClr val="002060"/>
                </a:solidFill>
              </a:rPr>
              <a:t>письма должно быть </a:t>
            </a:r>
            <a:r>
              <a:rPr lang="ru-RU" sz="1800" b="1" dirty="0" smtClean="0">
                <a:solidFill>
                  <a:srgbClr val="002060"/>
                </a:solidFill>
              </a:rPr>
              <a:t> </a:t>
            </a:r>
            <a:r>
              <a:rPr lang="ru-RU" sz="1800" b="1" dirty="0">
                <a:solidFill>
                  <a:srgbClr val="002060"/>
                </a:solidFill>
              </a:rPr>
              <a:t>понятно, ЧТО ИМЕННО требуется от получателя</a:t>
            </a:r>
            <a:r>
              <a:rPr lang="ru-RU" sz="1800" b="1" dirty="0" smtClean="0">
                <a:solidFill>
                  <a:srgbClr val="002060"/>
                </a:solidFill>
              </a:rPr>
              <a:t>.</a:t>
            </a:r>
          </a:p>
          <a:p>
            <a:endParaRPr lang="ru-RU" sz="1800" b="1" dirty="0">
              <a:solidFill>
                <a:srgbClr val="002060"/>
              </a:solidFill>
            </a:endParaRPr>
          </a:p>
          <a:p>
            <a:r>
              <a:rPr lang="ru-RU" sz="1800" b="1" u="sng" dirty="0">
                <a:solidFill>
                  <a:srgbClr val="002060"/>
                </a:solidFill>
              </a:rPr>
              <a:t>Лаконичность</a:t>
            </a:r>
            <a:r>
              <a:rPr lang="ru-RU" sz="1800" b="1" dirty="0">
                <a:solidFill>
                  <a:srgbClr val="002060"/>
                </a:solidFill>
              </a:rPr>
              <a:t>. </a:t>
            </a:r>
            <a:r>
              <a:rPr lang="ru-RU" sz="1800" b="1" dirty="0" smtClean="0">
                <a:solidFill>
                  <a:srgbClr val="002060"/>
                </a:solidFill>
              </a:rPr>
              <a:t> За ясностью м мысли следует ясность изложения, </a:t>
            </a:r>
            <a:r>
              <a:rPr lang="ru-RU" sz="1800" b="1" dirty="0">
                <a:solidFill>
                  <a:srgbClr val="002060"/>
                </a:solidFill>
              </a:rPr>
              <a:t>и это </a:t>
            </a:r>
            <a:r>
              <a:rPr lang="ru-RU" sz="1800" b="1" dirty="0" smtClean="0">
                <a:solidFill>
                  <a:srgbClr val="002060"/>
                </a:solidFill>
              </a:rPr>
              <a:t>видит </a:t>
            </a:r>
            <a:r>
              <a:rPr lang="ru-RU" sz="1800" b="1" dirty="0">
                <a:solidFill>
                  <a:srgbClr val="002060"/>
                </a:solidFill>
              </a:rPr>
              <a:t>ваш адресат. </a:t>
            </a:r>
            <a:r>
              <a:rPr lang="ru-RU" sz="1600" dirty="0" smtClean="0">
                <a:solidFill>
                  <a:srgbClr val="002060"/>
                </a:solidFill>
              </a:rPr>
              <a:t>(Не </a:t>
            </a:r>
            <a:r>
              <a:rPr lang="ru-RU" sz="1600" dirty="0">
                <a:solidFill>
                  <a:srgbClr val="002060"/>
                </a:solidFill>
              </a:rPr>
              <a:t>стоит излагать на трёх страницах то, что можно было бы написать в трёх </a:t>
            </a:r>
            <a:r>
              <a:rPr lang="ru-RU" sz="1600" dirty="0" smtClean="0">
                <a:solidFill>
                  <a:srgbClr val="002060"/>
                </a:solidFill>
              </a:rPr>
              <a:t>абзацах. </a:t>
            </a:r>
            <a:r>
              <a:rPr lang="ru-RU" sz="1600" dirty="0">
                <a:solidFill>
                  <a:srgbClr val="002060"/>
                </a:solidFill>
              </a:rPr>
              <a:t>Лаконичный деловой текст – это не сухость, а экономия времени и точность </a:t>
            </a:r>
            <a:r>
              <a:rPr lang="ru-RU" sz="1600" dirty="0" smtClean="0">
                <a:solidFill>
                  <a:srgbClr val="002060"/>
                </a:solidFill>
              </a:rPr>
              <a:t>мысли).</a:t>
            </a:r>
            <a:endParaRPr lang="ru-RU" sz="1600" dirty="0">
              <a:solidFill>
                <a:srgbClr val="002060"/>
              </a:solidFill>
            </a:endParaRPr>
          </a:p>
          <a:p>
            <a:pPr marL="114300" indent="0">
              <a:buNone/>
            </a:pPr>
            <a:endParaRPr lang="ru-RU" sz="1800" dirty="0"/>
          </a:p>
        </p:txBody>
      </p:sp>
    </p:spTree>
    <p:extLst>
      <p:ext uri="{BB962C8B-B14F-4D97-AF65-F5344CB8AC3E}">
        <p14:creationId xmlns:p14="http://schemas.microsoft.com/office/powerpoint/2010/main" val="3349891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a:solidFill>
                  <a:srgbClr val="C00000"/>
                </a:solidFill>
              </a:rPr>
              <a:t>использование </a:t>
            </a:r>
            <a:r>
              <a:rPr lang="ru-RU" sz="2800" b="1" dirty="0" err="1">
                <a:solidFill>
                  <a:srgbClr val="C00000"/>
                </a:solidFill>
              </a:rPr>
              <a:t>феминитивов</a:t>
            </a:r>
            <a:r>
              <a:rPr lang="ru-RU" sz="2800" b="1" dirty="0">
                <a:solidFill>
                  <a:srgbClr val="C00000"/>
                </a:solidFill>
              </a:rPr>
              <a:t> в названиях профессий</a:t>
            </a:r>
          </a:p>
        </p:txBody>
      </p:sp>
      <p:sp>
        <p:nvSpPr>
          <p:cNvPr id="3" name="Объект 2"/>
          <p:cNvSpPr>
            <a:spLocks noGrp="1"/>
          </p:cNvSpPr>
          <p:nvPr>
            <p:ph idx="1"/>
          </p:nvPr>
        </p:nvSpPr>
        <p:spPr/>
        <p:txBody>
          <a:bodyPr>
            <a:normAutofit/>
          </a:bodyPr>
          <a:lstStyle/>
          <a:p>
            <a:pPr marL="114300" indent="0">
              <a:buNone/>
            </a:pPr>
            <a:r>
              <a:rPr lang="ru-RU" sz="1800" b="1" dirty="0" smtClean="0">
                <a:solidFill>
                  <a:srgbClr val="002060"/>
                </a:solidFill>
              </a:rPr>
              <a:t>Художник  - художница</a:t>
            </a:r>
          </a:p>
          <a:p>
            <a:pPr marL="114300" indent="0">
              <a:buNone/>
            </a:pPr>
            <a:endParaRPr lang="ru-RU" sz="1800" b="1" dirty="0">
              <a:solidFill>
                <a:srgbClr val="002060"/>
              </a:solidFill>
            </a:endParaRPr>
          </a:p>
          <a:p>
            <a:pPr marL="114300" indent="0">
              <a:buNone/>
            </a:pPr>
            <a:r>
              <a:rPr lang="ru-RU" sz="1800" b="1" dirty="0">
                <a:solidFill>
                  <a:srgbClr val="002060"/>
                </a:solidFill>
              </a:rPr>
              <a:t>«</a:t>
            </a:r>
            <a:r>
              <a:rPr lang="ru-RU" sz="1800" b="1" dirty="0" err="1">
                <a:solidFill>
                  <a:srgbClr val="002060"/>
                </a:solidFill>
              </a:rPr>
              <a:t>директорка</a:t>
            </a:r>
            <a:r>
              <a:rPr lang="ru-RU" sz="1800" b="1" dirty="0">
                <a:solidFill>
                  <a:srgbClr val="002060"/>
                </a:solidFill>
              </a:rPr>
              <a:t>», «</a:t>
            </a:r>
            <a:r>
              <a:rPr lang="ru-RU" sz="1800" b="1" dirty="0" err="1">
                <a:solidFill>
                  <a:srgbClr val="002060"/>
                </a:solidFill>
              </a:rPr>
              <a:t>авторка</a:t>
            </a:r>
            <a:r>
              <a:rPr lang="ru-RU" sz="1800" b="1" dirty="0">
                <a:solidFill>
                  <a:srgbClr val="002060"/>
                </a:solidFill>
              </a:rPr>
              <a:t>» или «</a:t>
            </a:r>
            <a:r>
              <a:rPr lang="ru-RU" sz="1800" b="1" dirty="0" err="1">
                <a:solidFill>
                  <a:srgbClr val="002060"/>
                </a:solidFill>
              </a:rPr>
              <a:t>режиссёрка</a:t>
            </a:r>
            <a:r>
              <a:rPr lang="ru-RU" sz="1800" b="1" dirty="0" smtClean="0">
                <a:solidFill>
                  <a:srgbClr val="002060"/>
                </a:solidFill>
              </a:rPr>
              <a:t>»</a:t>
            </a:r>
          </a:p>
          <a:p>
            <a:pPr marL="114300" indent="0">
              <a:buNone/>
            </a:pPr>
            <a:endParaRPr lang="ru-RU" sz="1800" b="1" dirty="0">
              <a:solidFill>
                <a:srgbClr val="002060"/>
              </a:solidFill>
            </a:endParaRPr>
          </a:p>
        </p:txBody>
      </p:sp>
    </p:spTree>
    <p:extLst>
      <p:ext uri="{BB962C8B-B14F-4D97-AF65-F5344CB8AC3E}">
        <p14:creationId xmlns:p14="http://schemas.microsoft.com/office/powerpoint/2010/main" val="1934229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solidFill>
                  <a:srgbClr val="002060"/>
                </a:solidFill>
              </a:rPr>
              <a:t>Заполнение полей  </a:t>
            </a:r>
            <a:r>
              <a:rPr lang="ru-RU" sz="2400" b="1" dirty="0" err="1" smtClean="0">
                <a:solidFill>
                  <a:srgbClr val="002060"/>
                </a:solidFill>
              </a:rPr>
              <a:t>эл.письма</a:t>
            </a:r>
            <a:endParaRPr lang="ru-RU" sz="2400" b="1" dirty="0">
              <a:solidFill>
                <a:srgbClr val="002060"/>
              </a:solidFill>
            </a:endParaRPr>
          </a:p>
        </p:txBody>
      </p:sp>
      <p:sp>
        <p:nvSpPr>
          <p:cNvPr id="3" name="Объект 2"/>
          <p:cNvSpPr>
            <a:spLocks noGrp="1"/>
          </p:cNvSpPr>
          <p:nvPr>
            <p:ph idx="1"/>
          </p:nvPr>
        </p:nvSpPr>
        <p:spPr/>
        <p:txBody>
          <a:bodyPr>
            <a:normAutofit lnSpcReduction="10000"/>
          </a:bodyPr>
          <a:lstStyle/>
          <a:p>
            <a:r>
              <a:rPr lang="ru-RU" sz="1400" b="1" dirty="0">
                <a:solidFill>
                  <a:srgbClr val="002060"/>
                </a:solidFill>
              </a:rPr>
              <a:t>«Кому». Если Вы отправляете вопрос, Вы ждете ответ именно от адресата, указанного в поле «Кому». </a:t>
            </a:r>
            <a:r>
              <a:rPr lang="en-US" sz="1400" b="1" dirty="0" smtClean="0">
                <a:solidFill>
                  <a:srgbClr val="002060"/>
                </a:solidFill>
              </a:rPr>
              <a:t>                                                                                                             </a:t>
            </a:r>
            <a:r>
              <a:rPr lang="ru-RU" sz="1400" b="1" dirty="0" smtClean="0">
                <a:solidFill>
                  <a:srgbClr val="002060"/>
                </a:solidFill>
              </a:rPr>
              <a:t>Если </a:t>
            </a:r>
            <a:r>
              <a:rPr lang="ru-RU" sz="1400" b="1" dirty="0">
                <a:solidFill>
                  <a:srgbClr val="002060"/>
                </a:solidFill>
              </a:rPr>
              <a:t>Вы получатель, ответить должны именно Вы. То есть, письмо и содержащиеся в нем сведения или вопросы адресованы непосредственно получателю, указанному в данном поле</a:t>
            </a:r>
            <a:r>
              <a:rPr lang="ru-RU" sz="1400" b="1" dirty="0" smtClean="0">
                <a:solidFill>
                  <a:srgbClr val="002060"/>
                </a:solidFill>
              </a:rPr>
              <a:t>. Если в этом поле стоит более двух адресатов…</a:t>
            </a:r>
          </a:p>
          <a:p>
            <a:endParaRPr lang="ru-RU" sz="1400" b="1" dirty="0">
              <a:solidFill>
                <a:srgbClr val="002060"/>
              </a:solidFill>
            </a:endParaRPr>
          </a:p>
          <a:p>
            <a:r>
              <a:rPr lang="ru-RU" sz="1400" b="1" dirty="0">
                <a:solidFill>
                  <a:srgbClr val="002060"/>
                </a:solidFill>
              </a:rPr>
              <a:t>«Копия». Получатели, стоящие в этом поле, получают письмо для информации или являются «приглашенными в свидетели». Получатель в копиях не должен в общем случае отвечать на письмо. Более того, вежливым считается при наличии такой необходимости начать с фразы «извините, что вмешиваюсь</a:t>
            </a:r>
            <a:r>
              <a:rPr lang="ru-RU" sz="1400" b="1" dirty="0" smtClean="0">
                <a:solidFill>
                  <a:srgbClr val="002060"/>
                </a:solidFill>
              </a:rPr>
              <a:t>».</a:t>
            </a:r>
          </a:p>
          <a:p>
            <a:endParaRPr lang="ru-RU" sz="1400" b="1" dirty="0">
              <a:solidFill>
                <a:srgbClr val="002060"/>
              </a:solidFill>
            </a:endParaRPr>
          </a:p>
          <a:p>
            <a:r>
              <a:rPr lang="ru-RU" sz="1400" b="1" dirty="0">
                <a:solidFill>
                  <a:srgbClr val="002060"/>
                </a:solidFill>
              </a:rPr>
              <a:t>«Скрытая копия». О факте отправки письма человеку, указанному в поле «Скрытая копия» не узнают основной получатель или стоящие в копиях. Также это поле используется для массовой рассылки, чтобы Вашу адресную книгу не знали все получатели</a:t>
            </a:r>
            <a:r>
              <a:rPr lang="ru-RU" sz="1400" b="1" dirty="0" smtClean="0">
                <a:solidFill>
                  <a:srgbClr val="002060"/>
                </a:solidFill>
              </a:rPr>
              <a:t>.</a:t>
            </a:r>
          </a:p>
          <a:p>
            <a:endParaRPr lang="ru-RU" sz="1400" b="1" dirty="0">
              <a:solidFill>
                <a:srgbClr val="002060"/>
              </a:solidFill>
            </a:endParaRPr>
          </a:p>
          <a:p>
            <a:r>
              <a:rPr lang="ru-RU" sz="1400" b="1" dirty="0">
                <a:solidFill>
                  <a:srgbClr val="002060"/>
                </a:solidFill>
              </a:rPr>
              <a:t>При ответах не забывайте о кнопке «Ответить всем» – это сохранит в копиях получателей начального письма и Ваш ответ не пройдет мимо них. </a:t>
            </a:r>
            <a:r>
              <a:rPr lang="en-US" sz="1400" b="1" dirty="0" smtClean="0">
                <a:solidFill>
                  <a:srgbClr val="002060"/>
                </a:solidFill>
              </a:rPr>
              <a:t>                          </a:t>
            </a:r>
            <a:r>
              <a:rPr lang="ru-RU" sz="1400" b="1" dirty="0" smtClean="0">
                <a:solidFill>
                  <a:srgbClr val="002060"/>
                </a:solidFill>
              </a:rPr>
              <a:t>Удалить </a:t>
            </a:r>
            <a:r>
              <a:rPr lang="ru-RU" sz="1400" b="1" dirty="0">
                <a:solidFill>
                  <a:srgbClr val="002060"/>
                </a:solidFill>
              </a:rPr>
              <a:t>нежелательных получателей или добавить других можно всегда.</a:t>
            </a:r>
          </a:p>
          <a:p>
            <a:pPr marL="114300" indent="0">
              <a:buNone/>
            </a:pPr>
            <a:endParaRPr lang="ru-RU" sz="1600" b="1" dirty="0">
              <a:solidFill>
                <a:srgbClr val="002060"/>
              </a:solidFill>
            </a:endParaRPr>
          </a:p>
        </p:txBody>
      </p:sp>
    </p:spTree>
    <p:extLst>
      <p:ext uri="{BB962C8B-B14F-4D97-AF65-F5344CB8AC3E}">
        <p14:creationId xmlns:p14="http://schemas.microsoft.com/office/powerpoint/2010/main" val="2913617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3"/>
            <a:ext cx="8260672" cy="788380"/>
          </a:xfrm>
        </p:spPr>
        <p:txBody>
          <a:bodyPr>
            <a:normAutofit/>
          </a:bodyPr>
          <a:lstStyle/>
          <a:p>
            <a:r>
              <a:rPr lang="ru-RU" sz="2800" b="1" dirty="0" smtClean="0">
                <a:solidFill>
                  <a:srgbClr val="002060"/>
                </a:solidFill>
              </a:rPr>
              <a:t>Тема письма</a:t>
            </a:r>
            <a:endParaRPr lang="ru-RU" sz="2800" b="1" dirty="0">
              <a:solidFill>
                <a:srgbClr val="002060"/>
              </a:solidFill>
            </a:endParaRPr>
          </a:p>
        </p:txBody>
      </p:sp>
      <p:sp>
        <p:nvSpPr>
          <p:cNvPr id="3" name="Объект 2"/>
          <p:cNvSpPr>
            <a:spLocks noGrp="1"/>
          </p:cNvSpPr>
          <p:nvPr>
            <p:ph idx="1"/>
          </p:nvPr>
        </p:nvSpPr>
        <p:spPr>
          <a:xfrm>
            <a:off x="457200" y="1484784"/>
            <a:ext cx="8229600" cy="4641379"/>
          </a:xfrm>
        </p:spPr>
        <p:txBody>
          <a:bodyPr>
            <a:normAutofit/>
          </a:bodyPr>
          <a:lstStyle/>
          <a:p>
            <a:pPr marL="114300" indent="0">
              <a:buNone/>
            </a:pPr>
            <a:r>
              <a:rPr lang="ru-RU" sz="1800" b="1" dirty="0">
                <a:solidFill>
                  <a:srgbClr val="002060"/>
                </a:solidFill>
              </a:rPr>
              <a:t>Не стоит оставлять это поле пустым. Люди, с которыми Вы переписываетесь, могут получать сотни писем в день и используют это поле для быстрой оценки важности содержания письма.</a:t>
            </a:r>
          </a:p>
          <a:p>
            <a:pPr marL="114300" indent="0">
              <a:buNone/>
            </a:pPr>
            <a:endParaRPr lang="ru-RU" sz="1800" b="1" dirty="0" smtClean="0">
              <a:solidFill>
                <a:srgbClr val="002060"/>
              </a:solidFill>
            </a:endParaRPr>
          </a:p>
          <a:p>
            <a:pPr marL="114300" indent="0">
              <a:buNone/>
            </a:pPr>
            <a:r>
              <a:rPr lang="ru-RU" sz="1800" b="1" dirty="0" smtClean="0">
                <a:solidFill>
                  <a:srgbClr val="002060"/>
                </a:solidFill>
              </a:rPr>
              <a:t>В этом поле должна быть </a:t>
            </a:r>
            <a:r>
              <a:rPr lang="ru-RU" sz="1800" b="1" dirty="0">
                <a:solidFill>
                  <a:srgbClr val="002060"/>
                </a:solidFill>
              </a:rPr>
              <a:t>кратко </a:t>
            </a:r>
            <a:r>
              <a:rPr lang="ru-RU" sz="1800" b="1" dirty="0" smtClean="0">
                <a:solidFill>
                  <a:srgbClr val="002060"/>
                </a:solidFill>
              </a:rPr>
              <a:t>отражена именно тема </a:t>
            </a:r>
            <a:r>
              <a:rPr lang="ru-RU" sz="1800" b="1" dirty="0">
                <a:solidFill>
                  <a:srgbClr val="002060"/>
                </a:solidFill>
              </a:rPr>
              <a:t>письма. Заголовки типа «Вопрос», «привет!» или пустые заголовки выдают в Вас или новичка, или отсутствие элементарных навыков владения деловой перепиской</a:t>
            </a:r>
            <a:r>
              <a:rPr lang="ru-RU" sz="1800" b="1" dirty="0" smtClean="0">
                <a:solidFill>
                  <a:srgbClr val="002060"/>
                </a:solidFill>
              </a:rPr>
              <a:t>.</a:t>
            </a:r>
            <a:endParaRPr lang="en-US" sz="1800" b="1" dirty="0" smtClean="0">
              <a:solidFill>
                <a:srgbClr val="002060"/>
              </a:solidFill>
            </a:endParaRPr>
          </a:p>
          <a:p>
            <a:pPr marL="114300" indent="0">
              <a:buNone/>
            </a:pPr>
            <a:endParaRPr lang="ru-RU" sz="1800" b="1" dirty="0">
              <a:solidFill>
                <a:srgbClr val="002060"/>
              </a:solidFill>
            </a:endParaRPr>
          </a:p>
          <a:p>
            <a:pPr marL="114300" indent="0">
              <a:buNone/>
            </a:pPr>
            <a:r>
              <a:rPr lang="ru-RU" sz="1800" b="1" dirty="0" smtClean="0">
                <a:solidFill>
                  <a:srgbClr val="002060"/>
                </a:solidFill>
              </a:rPr>
              <a:t>                                         </a:t>
            </a:r>
            <a:r>
              <a:rPr lang="ru-RU" sz="2000" b="1" dirty="0" smtClean="0">
                <a:solidFill>
                  <a:srgbClr val="002060"/>
                </a:solidFill>
              </a:rPr>
              <a:t>ВАЖНОСТЬ  ПИСЬМА</a:t>
            </a:r>
            <a:endParaRPr lang="ru-RU" sz="2000" b="1" dirty="0">
              <a:solidFill>
                <a:srgbClr val="002060"/>
              </a:solidFill>
            </a:endParaRPr>
          </a:p>
          <a:p>
            <a:pPr marL="114300" indent="0">
              <a:buNone/>
            </a:pPr>
            <a:r>
              <a:rPr lang="ru-RU" sz="1800" b="1" dirty="0">
                <a:solidFill>
                  <a:srgbClr val="002060"/>
                </a:solidFill>
              </a:rPr>
              <a:t>Если письмо содержит информацию о срочных изменениях, текст какого-либо договора или другую информацию, на которую надо обратить внимание в первую очередь, используйте важность «высокая», это выделит письмо в папке «Входящие».</a:t>
            </a:r>
          </a:p>
          <a:p>
            <a:pPr marL="114300" indent="0">
              <a:buNone/>
            </a:pPr>
            <a:endParaRPr lang="ru-RU" sz="1800" b="1" dirty="0">
              <a:solidFill>
                <a:srgbClr val="002060"/>
              </a:solidFill>
            </a:endParaRPr>
          </a:p>
        </p:txBody>
      </p:sp>
    </p:spTree>
    <p:extLst>
      <p:ext uri="{BB962C8B-B14F-4D97-AF65-F5344CB8AC3E}">
        <p14:creationId xmlns:p14="http://schemas.microsoft.com/office/powerpoint/2010/main" val="3480916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solidFill>
                  <a:srgbClr val="002060"/>
                </a:solidFill>
              </a:rPr>
              <a:t>Этическая сторона деловой переписки</a:t>
            </a:r>
            <a:endParaRPr lang="ru-RU" sz="2400" b="1" dirty="0">
              <a:solidFill>
                <a:srgbClr val="002060"/>
              </a:solidFill>
            </a:endParaRPr>
          </a:p>
        </p:txBody>
      </p:sp>
      <p:sp>
        <p:nvSpPr>
          <p:cNvPr id="3" name="Объект 2"/>
          <p:cNvSpPr>
            <a:spLocks noGrp="1"/>
          </p:cNvSpPr>
          <p:nvPr>
            <p:ph idx="1"/>
          </p:nvPr>
        </p:nvSpPr>
        <p:spPr/>
        <p:txBody>
          <a:bodyPr>
            <a:normAutofit/>
          </a:bodyPr>
          <a:lstStyle/>
          <a:p>
            <a:pPr marL="114300" indent="0">
              <a:buNone/>
            </a:pPr>
            <a:r>
              <a:rPr lang="ru-RU" sz="1800" b="1" dirty="0">
                <a:solidFill>
                  <a:srgbClr val="002060"/>
                </a:solidFill>
              </a:rPr>
              <a:t>Деловая переписка, как и любая другая форма взаимодействия людей, основана на своде этических правил и норм, главное из которых – </a:t>
            </a:r>
            <a:r>
              <a:rPr lang="ru-RU" sz="1800" b="1" dirty="0" smtClean="0">
                <a:solidFill>
                  <a:srgbClr val="002060"/>
                </a:solidFill>
              </a:rPr>
              <a:t>«ВЕЖЛИВОСТЬ </a:t>
            </a:r>
            <a:r>
              <a:rPr lang="ru-RU" sz="1800" b="1" dirty="0">
                <a:solidFill>
                  <a:srgbClr val="002060"/>
                </a:solidFill>
              </a:rPr>
              <a:t>И УВАЖЕНИЕ К ПАРТНЕРУ». </a:t>
            </a:r>
            <a:endParaRPr lang="ru-RU" sz="1800" b="1" dirty="0" smtClean="0">
              <a:solidFill>
                <a:srgbClr val="002060"/>
              </a:solidFill>
            </a:endParaRPr>
          </a:p>
          <a:p>
            <a:pPr marL="114300" indent="0">
              <a:buNone/>
            </a:pPr>
            <a:endParaRPr lang="ru-RU" sz="1800" b="1" dirty="0">
              <a:solidFill>
                <a:srgbClr val="002060"/>
              </a:solidFill>
            </a:endParaRPr>
          </a:p>
          <a:p>
            <a:pPr marL="114300" indent="0">
              <a:buNone/>
            </a:pPr>
            <a:r>
              <a:rPr lang="ru-RU" sz="1800" b="1" dirty="0" smtClean="0">
                <a:solidFill>
                  <a:srgbClr val="002060"/>
                </a:solidFill>
              </a:rPr>
              <a:t>Даже </a:t>
            </a:r>
            <a:r>
              <a:rPr lang="ru-RU" sz="1800" b="1" dirty="0">
                <a:solidFill>
                  <a:srgbClr val="002060"/>
                </a:solidFill>
              </a:rPr>
              <a:t>если целью письма является высказывание претензии, его текст </a:t>
            </a:r>
            <a:r>
              <a:rPr lang="ru-RU" sz="1800" b="1" dirty="0" smtClean="0">
                <a:solidFill>
                  <a:srgbClr val="002060"/>
                </a:solidFill>
              </a:rPr>
              <a:t> должен  быть составлен  в умеренной тональности, не  содержать слов и </a:t>
            </a:r>
            <a:r>
              <a:rPr lang="ru-RU" sz="1800" b="1" dirty="0">
                <a:solidFill>
                  <a:srgbClr val="002060"/>
                </a:solidFill>
              </a:rPr>
              <a:t>выражений, которые </a:t>
            </a:r>
            <a:r>
              <a:rPr lang="ru-RU" sz="1800" b="1" dirty="0" smtClean="0">
                <a:solidFill>
                  <a:srgbClr val="002060"/>
                </a:solidFill>
              </a:rPr>
              <a:t>могут быть восприняты вашим контрагентом  как грубые и некорректные, в результате чего ваши деловые отношения могут быть испорчены.</a:t>
            </a:r>
          </a:p>
          <a:p>
            <a:pPr marL="114300" indent="0">
              <a:buNone/>
            </a:pPr>
            <a:endParaRPr lang="ru-RU" sz="1800" b="1" dirty="0">
              <a:solidFill>
                <a:srgbClr val="002060"/>
              </a:solidFill>
            </a:endParaRPr>
          </a:p>
          <a:p>
            <a:pPr marL="114300" indent="0">
              <a:buNone/>
            </a:pPr>
            <a:r>
              <a:rPr lang="ru-RU" sz="1800" b="1" dirty="0" smtClean="0">
                <a:solidFill>
                  <a:srgbClr val="002060"/>
                </a:solidFill>
              </a:rPr>
              <a:t> </a:t>
            </a:r>
            <a:r>
              <a:rPr lang="ru-RU" sz="1800" b="1" dirty="0">
                <a:solidFill>
                  <a:srgbClr val="002060"/>
                </a:solidFill>
              </a:rPr>
              <a:t>Заботясь о поддержании достоинства своего адресата, вы, таким образом, сохраняете своё собственное.</a:t>
            </a:r>
          </a:p>
        </p:txBody>
      </p:sp>
    </p:spTree>
    <p:extLst>
      <p:ext uri="{BB962C8B-B14F-4D97-AF65-F5344CB8AC3E}">
        <p14:creationId xmlns:p14="http://schemas.microsoft.com/office/powerpoint/2010/main" val="3127879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a:solidFill>
                  <a:srgbClr val="002060"/>
                </a:solidFill>
              </a:rPr>
              <a:t>Деловая  корреспонденция </a:t>
            </a:r>
            <a:r>
              <a:rPr lang="ru-RU" sz="2400" b="1" dirty="0" smtClean="0">
                <a:solidFill>
                  <a:srgbClr val="002060"/>
                </a:solidFill>
              </a:rPr>
              <a:t>Написание  ответа</a:t>
            </a:r>
            <a:endParaRPr lang="ru-RU" sz="2400" b="1" dirty="0">
              <a:solidFill>
                <a:srgbClr val="002060"/>
              </a:solidFill>
            </a:endParaRPr>
          </a:p>
        </p:txBody>
      </p:sp>
      <p:sp>
        <p:nvSpPr>
          <p:cNvPr id="3" name="Объект 2"/>
          <p:cNvSpPr>
            <a:spLocks noGrp="1"/>
          </p:cNvSpPr>
          <p:nvPr>
            <p:ph idx="1"/>
          </p:nvPr>
        </p:nvSpPr>
        <p:spPr/>
        <p:txBody>
          <a:bodyPr>
            <a:normAutofit/>
          </a:bodyPr>
          <a:lstStyle/>
          <a:p>
            <a:r>
              <a:rPr lang="ru-RU" sz="1600" b="1" dirty="0" smtClean="0">
                <a:solidFill>
                  <a:srgbClr val="002060"/>
                </a:solidFill>
              </a:rPr>
              <a:t>Приветствие</a:t>
            </a:r>
          </a:p>
          <a:p>
            <a:endParaRPr lang="ru-RU" sz="1600" b="1" dirty="0">
              <a:solidFill>
                <a:srgbClr val="002060"/>
              </a:solidFill>
            </a:endParaRPr>
          </a:p>
          <a:p>
            <a:r>
              <a:rPr lang="ru-RU" sz="1600" b="1" dirty="0" smtClean="0">
                <a:solidFill>
                  <a:srgbClr val="002060"/>
                </a:solidFill>
              </a:rPr>
              <a:t>Понять, какого рода ответ требуется – формальный/неформальный. Неформальный </a:t>
            </a:r>
            <a:r>
              <a:rPr lang="ru-RU" sz="1600" b="1" dirty="0">
                <a:solidFill>
                  <a:srgbClr val="002060"/>
                </a:solidFill>
              </a:rPr>
              <a:t>ответ на формальное письмо – неуважение к респонденту и демонстрация собственной низкой культуры</a:t>
            </a:r>
            <a:r>
              <a:rPr lang="ru-RU" sz="1600" b="1" dirty="0" smtClean="0">
                <a:solidFill>
                  <a:srgbClr val="002060"/>
                </a:solidFill>
              </a:rPr>
              <a:t>.</a:t>
            </a:r>
          </a:p>
          <a:p>
            <a:endParaRPr lang="ru-RU" sz="1600" b="1" dirty="0">
              <a:solidFill>
                <a:srgbClr val="002060"/>
              </a:solidFill>
            </a:endParaRPr>
          </a:p>
          <a:p>
            <a:r>
              <a:rPr lang="ru-RU" sz="1600" b="1" dirty="0" err="1" smtClean="0">
                <a:solidFill>
                  <a:srgbClr val="002060"/>
                </a:solidFill>
              </a:rPr>
              <a:t>Транслит</a:t>
            </a:r>
            <a:r>
              <a:rPr lang="ru-RU" sz="1600" b="1" dirty="0" smtClean="0">
                <a:solidFill>
                  <a:srgbClr val="002060"/>
                </a:solidFill>
              </a:rPr>
              <a:t> можно использовать, если ваше устройство или гаджет вашего адресата не поддерживает русский </a:t>
            </a:r>
            <a:r>
              <a:rPr lang="ru-RU" sz="1600" b="1" dirty="0">
                <a:solidFill>
                  <a:srgbClr val="002060"/>
                </a:solidFill>
              </a:rPr>
              <a:t>язык </a:t>
            </a:r>
            <a:r>
              <a:rPr lang="ru-RU" sz="1600" b="1" dirty="0" smtClean="0">
                <a:solidFill>
                  <a:srgbClr val="002060"/>
                </a:solidFill>
              </a:rPr>
              <a:t>либо </a:t>
            </a:r>
            <a:r>
              <a:rPr lang="ru-RU" sz="1600" b="1" dirty="0">
                <a:solidFill>
                  <a:srgbClr val="002060"/>
                </a:solidFill>
              </a:rPr>
              <a:t>портит </a:t>
            </a:r>
            <a:r>
              <a:rPr lang="ru-RU" sz="1600" b="1" dirty="0" smtClean="0">
                <a:solidFill>
                  <a:srgbClr val="002060"/>
                </a:solidFill>
              </a:rPr>
              <a:t>кодировки. Другой вариант - прилагать </a:t>
            </a:r>
            <a:r>
              <a:rPr lang="ru-RU" sz="1600" b="1" dirty="0">
                <a:solidFill>
                  <a:srgbClr val="002060"/>
                </a:solidFill>
              </a:rPr>
              <a:t>текст ответа в приложении</a:t>
            </a:r>
            <a:r>
              <a:rPr lang="ru-RU" sz="1600" b="1" dirty="0" smtClean="0">
                <a:solidFill>
                  <a:srgbClr val="002060"/>
                </a:solidFill>
              </a:rPr>
              <a:t>.</a:t>
            </a:r>
          </a:p>
          <a:p>
            <a:endParaRPr lang="ru-RU" sz="1600" b="1" dirty="0">
              <a:solidFill>
                <a:srgbClr val="002060"/>
              </a:solidFill>
            </a:endParaRPr>
          </a:p>
          <a:p>
            <a:r>
              <a:rPr lang="ru-RU" sz="1600" b="1" dirty="0">
                <a:solidFill>
                  <a:srgbClr val="002060"/>
                </a:solidFill>
              </a:rPr>
              <a:t>Деловое письмо должно быть точным, конкретным и лаконичным</a:t>
            </a:r>
            <a:r>
              <a:rPr lang="ru-RU" sz="1600" b="1" dirty="0" smtClean="0">
                <a:solidFill>
                  <a:srgbClr val="002060"/>
                </a:solidFill>
              </a:rPr>
              <a:t>. При этом следует стремиться  </a:t>
            </a:r>
            <a:r>
              <a:rPr lang="ru-RU" sz="1600" b="1" dirty="0">
                <a:solidFill>
                  <a:srgbClr val="002060"/>
                </a:solidFill>
              </a:rPr>
              <a:t>к</a:t>
            </a:r>
            <a:r>
              <a:rPr lang="ru-RU" sz="1600" b="1" dirty="0" smtClean="0">
                <a:solidFill>
                  <a:srgbClr val="002060"/>
                </a:solidFill>
              </a:rPr>
              <a:t>ак </a:t>
            </a:r>
            <a:r>
              <a:rPr lang="ru-RU" sz="1600" b="1" dirty="0">
                <a:solidFill>
                  <a:srgbClr val="002060"/>
                </a:solidFill>
              </a:rPr>
              <a:t>можно точнее отвечайте на просьбы, изложенные в письме. </a:t>
            </a:r>
            <a:r>
              <a:rPr lang="ru-RU" sz="1600" b="1" dirty="0" smtClean="0">
                <a:solidFill>
                  <a:srgbClr val="002060"/>
                </a:solidFill>
              </a:rPr>
              <a:t> </a:t>
            </a:r>
            <a:r>
              <a:rPr lang="en-US" sz="1600" b="1" dirty="0" smtClean="0">
                <a:solidFill>
                  <a:srgbClr val="002060"/>
                </a:solidFill>
              </a:rPr>
              <a:t>                                                                                            </a:t>
            </a:r>
            <a:r>
              <a:rPr lang="ru-RU" sz="1600" b="1" dirty="0" smtClean="0">
                <a:solidFill>
                  <a:srgbClr val="002060"/>
                </a:solidFill>
              </a:rPr>
              <a:t> </a:t>
            </a:r>
            <a:r>
              <a:rPr lang="ru-RU" sz="1600" dirty="0" smtClean="0">
                <a:solidFill>
                  <a:srgbClr val="002060"/>
                </a:solidFill>
              </a:rPr>
              <a:t>(Ответ </a:t>
            </a:r>
            <a:r>
              <a:rPr lang="ru-RU" sz="1600" dirty="0">
                <a:solidFill>
                  <a:srgbClr val="002060"/>
                </a:solidFill>
              </a:rPr>
              <a:t>на просьбу или задачу «Сделаем!» неполон. «Сделаем к такой-то дате», «через столько-то дней», «после такого-то события» — это более определенный и точный </a:t>
            </a:r>
            <a:r>
              <a:rPr lang="ru-RU" sz="1600" dirty="0" smtClean="0">
                <a:solidFill>
                  <a:srgbClr val="002060"/>
                </a:solidFill>
              </a:rPr>
              <a:t>ответ).</a:t>
            </a:r>
            <a:endParaRPr lang="ru-RU" sz="1600" dirty="0">
              <a:solidFill>
                <a:srgbClr val="002060"/>
              </a:solidFill>
            </a:endParaRPr>
          </a:p>
          <a:p>
            <a:endParaRPr lang="ru-RU" sz="1600" b="1" dirty="0">
              <a:solidFill>
                <a:srgbClr val="002060"/>
              </a:solidFill>
            </a:endParaRPr>
          </a:p>
          <a:p>
            <a:pPr marL="114300" indent="0">
              <a:buNone/>
            </a:pPr>
            <a:endParaRPr lang="ru-RU" sz="1600" b="1" dirty="0">
              <a:solidFill>
                <a:srgbClr val="002060"/>
              </a:solidFill>
            </a:endParaRPr>
          </a:p>
        </p:txBody>
      </p:sp>
    </p:spTree>
    <p:extLst>
      <p:ext uri="{BB962C8B-B14F-4D97-AF65-F5344CB8AC3E}">
        <p14:creationId xmlns:p14="http://schemas.microsoft.com/office/powerpoint/2010/main" val="2906365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a:solidFill>
                  <a:srgbClr val="002060"/>
                </a:solidFill>
              </a:rPr>
              <a:t>Деловая  корреспонденция </a:t>
            </a:r>
            <a:r>
              <a:rPr lang="ru-RU" sz="2400" b="1" dirty="0">
                <a:solidFill>
                  <a:srgbClr val="002060"/>
                </a:solidFill>
              </a:rPr>
              <a:t>Написание  ответа</a:t>
            </a:r>
            <a:endParaRPr lang="ru-RU" sz="2800" dirty="0"/>
          </a:p>
        </p:txBody>
      </p:sp>
      <p:sp>
        <p:nvSpPr>
          <p:cNvPr id="3" name="Объект 2"/>
          <p:cNvSpPr>
            <a:spLocks noGrp="1"/>
          </p:cNvSpPr>
          <p:nvPr>
            <p:ph idx="1"/>
          </p:nvPr>
        </p:nvSpPr>
        <p:spPr/>
        <p:txBody>
          <a:bodyPr>
            <a:normAutofit lnSpcReduction="10000"/>
          </a:bodyPr>
          <a:lstStyle/>
          <a:p>
            <a:r>
              <a:rPr lang="ru-RU" sz="1600" b="1" dirty="0">
                <a:solidFill>
                  <a:srgbClr val="002060"/>
                </a:solidFill>
              </a:rPr>
              <a:t>Если письмо содержит несколько вопросов, тем или задач, структурируйте их и отделяйте. Сплошной «поток </a:t>
            </a:r>
            <a:r>
              <a:rPr lang="ru-RU" sz="1600" b="1" dirty="0" smtClean="0">
                <a:solidFill>
                  <a:srgbClr val="002060"/>
                </a:solidFill>
              </a:rPr>
              <a:t>мысли</a:t>
            </a:r>
            <a:r>
              <a:rPr lang="ru-RU" sz="1600" b="1" dirty="0">
                <a:solidFill>
                  <a:srgbClr val="002060"/>
                </a:solidFill>
              </a:rPr>
              <a:t>» сложно читать и можно пропустить, собственно, основной вопрос письма</a:t>
            </a:r>
            <a:r>
              <a:rPr lang="ru-RU" sz="1600" b="1" dirty="0" smtClean="0">
                <a:solidFill>
                  <a:srgbClr val="002060"/>
                </a:solidFill>
              </a:rPr>
              <a:t>.</a:t>
            </a:r>
          </a:p>
          <a:p>
            <a:endParaRPr lang="ru-RU" sz="1600" b="1" dirty="0">
              <a:solidFill>
                <a:srgbClr val="002060"/>
              </a:solidFill>
            </a:endParaRPr>
          </a:p>
          <a:p>
            <a:r>
              <a:rPr lang="ru-RU" sz="1600" b="1" dirty="0" smtClean="0">
                <a:solidFill>
                  <a:srgbClr val="002060"/>
                </a:solidFill>
              </a:rPr>
              <a:t>Опечатки не так </a:t>
            </a:r>
            <a:r>
              <a:rPr lang="ru-RU" sz="1600" b="1" dirty="0">
                <a:solidFill>
                  <a:srgbClr val="002060"/>
                </a:solidFill>
              </a:rPr>
              <a:t>страшны</a:t>
            </a:r>
            <a:r>
              <a:rPr lang="ru-RU" sz="1600" b="1" dirty="0" smtClean="0">
                <a:solidFill>
                  <a:srgbClr val="002060"/>
                </a:solidFill>
              </a:rPr>
              <a:t>, как ошибки </a:t>
            </a:r>
            <a:r>
              <a:rPr lang="ru-RU" sz="1600" dirty="0" smtClean="0">
                <a:solidFill>
                  <a:srgbClr val="002060"/>
                </a:solidFill>
              </a:rPr>
              <a:t>(Если Вы </a:t>
            </a:r>
            <a:r>
              <a:rPr lang="ru-RU" sz="1600" dirty="0">
                <a:solidFill>
                  <a:srgbClr val="002060"/>
                </a:solidFill>
              </a:rPr>
              <a:t>в каждом письме пишете слова неверно, это </a:t>
            </a:r>
            <a:r>
              <a:rPr lang="ru-RU" sz="1600" dirty="0" smtClean="0">
                <a:solidFill>
                  <a:srgbClr val="002060"/>
                </a:solidFill>
              </a:rPr>
              <a:t>быстро становится заметно и неизбежно портит ваш имидж в глазах вашего партнёра).</a:t>
            </a:r>
          </a:p>
          <a:p>
            <a:endParaRPr lang="ru-RU" sz="1600" dirty="0">
              <a:solidFill>
                <a:srgbClr val="002060"/>
              </a:solidFill>
            </a:endParaRPr>
          </a:p>
          <a:p>
            <a:r>
              <a:rPr lang="ru-RU" sz="1600" b="1" dirty="0">
                <a:solidFill>
                  <a:srgbClr val="002060"/>
                </a:solidFill>
              </a:rPr>
              <a:t>Никогда не отправляйте письмо, не прочитав </a:t>
            </a:r>
            <a:r>
              <a:rPr lang="ru-RU" sz="1600" b="1" dirty="0" smtClean="0">
                <a:solidFill>
                  <a:srgbClr val="002060"/>
                </a:solidFill>
              </a:rPr>
              <a:t>написанное!.. Проверить также все адресаты </a:t>
            </a:r>
            <a:r>
              <a:rPr lang="ru-RU" sz="1600" b="1" dirty="0">
                <a:solidFill>
                  <a:srgbClr val="002060"/>
                </a:solidFill>
              </a:rPr>
              <a:t>указаны, правильно ли они расставлены в полях «Кому» и «Копия». </a:t>
            </a:r>
            <a:endParaRPr lang="ru-RU" sz="1600" b="1" dirty="0" smtClean="0">
              <a:solidFill>
                <a:srgbClr val="002060"/>
              </a:solidFill>
            </a:endParaRPr>
          </a:p>
          <a:p>
            <a:endParaRPr lang="ru-RU" sz="1600" b="1" dirty="0">
              <a:solidFill>
                <a:srgbClr val="002060"/>
              </a:solidFill>
            </a:endParaRPr>
          </a:p>
          <a:p>
            <a:r>
              <a:rPr lang="ru-RU" sz="1600" b="1" dirty="0">
                <a:solidFill>
                  <a:srgbClr val="002060"/>
                </a:solidFill>
              </a:rPr>
              <a:t>Цитируйте текст оригинального письма</a:t>
            </a:r>
            <a:r>
              <a:rPr lang="ru-RU" sz="1600" b="1" dirty="0" smtClean="0">
                <a:solidFill>
                  <a:srgbClr val="002060"/>
                </a:solidFill>
              </a:rPr>
              <a:t>.</a:t>
            </a:r>
          </a:p>
          <a:p>
            <a:endParaRPr lang="ru-RU" sz="1600" b="1" dirty="0">
              <a:solidFill>
                <a:srgbClr val="002060"/>
              </a:solidFill>
            </a:endParaRPr>
          </a:p>
          <a:p>
            <a:r>
              <a:rPr lang="ru-RU" sz="1600" b="1" dirty="0" smtClean="0">
                <a:solidFill>
                  <a:srgbClr val="002060"/>
                </a:solidFill>
              </a:rPr>
              <a:t>Если </a:t>
            </a:r>
            <a:r>
              <a:rPr lang="ru-RU" sz="1600" b="1" dirty="0">
                <a:solidFill>
                  <a:srgbClr val="002060"/>
                </a:solidFill>
              </a:rPr>
              <a:t>Ваши ответы </a:t>
            </a:r>
            <a:r>
              <a:rPr lang="ru-RU" sz="1600" b="1" dirty="0" smtClean="0">
                <a:solidFill>
                  <a:srgbClr val="002060"/>
                </a:solidFill>
              </a:rPr>
              <a:t>следуют по </a:t>
            </a:r>
            <a:r>
              <a:rPr lang="ru-RU" sz="1600" b="1" dirty="0">
                <a:solidFill>
                  <a:srgbClr val="002060"/>
                </a:solidFill>
              </a:rPr>
              <a:t>пунктам, </a:t>
            </a:r>
            <a:r>
              <a:rPr lang="ru-RU" sz="1600" b="1" dirty="0" smtClean="0">
                <a:solidFill>
                  <a:srgbClr val="002060"/>
                </a:solidFill>
              </a:rPr>
              <a:t>то желательно разделять (шрифтом, цветом) </a:t>
            </a:r>
            <a:r>
              <a:rPr lang="ru-RU" sz="1600" b="1" dirty="0">
                <a:solidFill>
                  <a:srgbClr val="002060"/>
                </a:solidFill>
              </a:rPr>
              <a:t>цитату </a:t>
            </a:r>
            <a:r>
              <a:rPr lang="ru-RU" sz="1600" b="1" dirty="0" smtClean="0">
                <a:solidFill>
                  <a:srgbClr val="002060"/>
                </a:solidFill>
              </a:rPr>
              <a:t>и ответ.</a:t>
            </a:r>
            <a:endParaRPr lang="ru-RU" sz="1600" b="1" dirty="0">
              <a:solidFill>
                <a:srgbClr val="002060"/>
              </a:solidFill>
            </a:endParaRPr>
          </a:p>
          <a:p>
            <a:endParaRPr lang="ru-RU" sz="1600" dirty="0"/>
          </a:p>
        </p:txBody>
      </p:sp>
    </p:spTree>
    <p:extLst>
      <p:ext uri="{BB962C8B-B14F-4D97-AF65-F5344CB8AC3E}">
        <p14:creationId xmlns:p14="http://schemas.microsoft.com/office/powerpoint/2010/main" val="589175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a:solidFill>
                  <a:srgbClr val="002060"/>
                </a:solidFill>
              </a:rPr>
              <a:t>Деловая  корреспонденция </a:t>
            </a:r>
            <a:r>
              <a:rPr lang="ru-RU" sz="2400" b="1" dirty="0">
                <a:solidFill>
                  <a:srgbClr val="002060"/>
                </a:solidFill>
              </a:rPr>
              <a:t>Написание  ответа</a:t>
            </a:r>
            <a:endParaRPr lang="ru-RU" sz="2800" dirty="0"/>
          </a:p>
        </p:txBody>
      </p:sp>
      <p:sp>
        <p:nvSpPr>
          <p:cNvPr id="3" name="Объект 2"/>
          <p:cNvSpPr>
            <a:spLocks noGrp="1"/>
          </p:cNvSpPr>
          <p:nvPr>
            <p:ph idx="1"/>
          </p:nvPr>
        </p:nvSpPr>
        <p:spPr/>
        <p:txBody>
          <a:bodyPr>
            <a:normAutofit/>
          </a:bodyPr>
          <a:lstStyle/>
          <a:p>
            <a:r>
              <a:rPr lang="ru-RU" sz="1600" b="1" dirty="0">
                <a:solidFill>
                  <a:srgbClr val="002060"/>
                </a:solidFill>
              </a:rPr>
              <a:t>Не вкладывайте в письма файлы </a:t>
            </a:r>
            <a:r>
              <a:rPr lang="ru-RU" sz="1600" b="1" dirty="0" smtClean="0">
                <a:solidFill>
                  <a:srgbClr val="002060"/>
                </a:solidFill>
              </a:rPr>
              <a:t>редко употребляемых форматов (</a:t>
            </a:r>
            <a:r>
              <a:rPr lang="ru-RU" sz="1600" dirty="0" smtClean="0">
                <a:solidFill>
                  <a:srgbClr val="002060"/>
                </a:solidFill>
              </a:rPr>
              <a:t>EXE</a:t>
            </a:r>
            <a:r>
              <a:rPr lang="ru-RU" sz="1600" dirty="0">
                <a:solidFill>
                  <a:srgbClr val="002060"/>
                </a:solidFill>
              </a:rPr>
              <a:t>, PIF, BAT, COM, CMD, </a:t>
            </a:r>
            <a:r>
              <a:rPr lang="ru-RU" sz="1600" dirty="0" smtClean="0">
                <a:solidFill>
                  <a:srgbClr val="002060"/>
                </a:solidFill>
              </a:rPr>
              <a:t>SCR</a:t>
            </a:r>
            <a:r>
              <a:rPr lang="ru-RU" sz="1600" b="1" dirty="0" smtClean="0">
                <a:solidFill>
                  <a:srgbClr val="002060"/>
                </a:solidFill>
              </a:rPr>
              <a:t>) </a:t>
            </a:r>
            <a:r>
              <a:rPr lang="ru-RU" sz="1600" b="1" dirty="0">
                <a:solidFill>
                  <a:srgbClr val="002060"/>
                </a:solidFill>
              </a:rPr>
              <a:t>– многие почтовые клиенты или сервера намертво блокируют такие вложения, и адресат их никогда не прочтет. </a:t>
            </a:r>
            <a:r>
              <a:rPr lang="ru-RU" sz="1600" b="1" dirty="0" smtClean="0">
                <a:solidFill>
                  <a:srgbClr val="002060"/>
                </a:solidFill>
              </a:rPr>
              <a:t>Лучше воспользоваться архивирование </a:t>
            </a:r>
            <a:r>
              <a:rPr lang="ru-RU" sz="1600" b="1" dirty="0">
                <a:solidFill>
                  <a:srgbClr val="002060"/>
                </a:solidFill>
              </a:rPr>
              <a:t>(</a:t>
            </a:r>
            <a:r>
              <a:rPr lang="ru-RU" sz="1600" b="1" dirty="0" err="1">
                <a:solidFill>
                  <a:srgbClr val="002060"/>
                </a:solidFill>
              </a:rPr>
              <a:t>zip</a:t>
            </a:r>
            <a:r>
              <a:rPr lang="ru-RU" sz="1600" b="1" dirty="0">
                <a:solidFill>
                  <a:srgbClr val="002060"/>
                </a:solidFill>
              </a:rPr>
              <a:t>, </a:t>
            </a:r>
            <a:r>
              <a:rPr lang="ru-RU" sz="1600" b="1" dirty="0" err="1">
                <a:solidFill>
                  <a:srgbClr val="002060"/>
                </a:solidFill>
              </a:rPr>
              <a:t>rar</a:t>
            </a:r>
            <a:r>
              <a:rPr lang="ru-RU" sz="1600" b="1" dirty="0">
                <a:solidFill>
                  <a:srgbClr val="002060"/>
                </a:solidFill>
              </a:rPr>
              <a:t>) </a:t>
            </a:r>
            <a:r>
              <a:rPr lang="ru-RU" sz="1600" b="1" dirty="0" smtClean="0">
                <a:solidFill>
                  <a:srgbClr val="002060"/>
                </a:solidFill>
              </a:rPr>
              <a:t>.</a:t>
            </a:r>
          </a:p>
          <a:p>
            <a:endParaRPr lang="ru-RU" sz="1600" b="1" dirty="0">
              <a:solidFill>
                <a:srgbClr val="002060"/>
              </a:solidFill>
            </a:endParaRPr>
          </a:p>
          <a:p>
            <a:r>
              <a:rPr lang="ru-RU" sz="1600" b="1" dirty="0">
                <a:solidFill>
                  <a:srgbClr val="002060"/>
                </a:solidFill>
              </a:rPr>
              <a:t>Нормальным считается высылать без предупреждения вложения до 2-3 мегабайт. Если </a:t>
            </a:r>
            <a:r>
              <a:rPr lang="ru-RU" sz="1600" b="1" dirty="0" smtClean="0">
                <a:solidFill>
                  <a:srgbClr val="002060"/>
                </a:solidFill>
              </a:rPr>
              <a:t>надо </a:t>
            </a:r>
            <a:r>
              <a:rPr lang="ru-RU" sz="1600" b="1" dirty="0">
                <a:solidFill>
                  <a:srgbClr val="002060"/>
                </a:solidFill>
              </a:rPr>
              <a:t>выслать вложение большего размера, уточните у корреспондента, пройдет ли такой файл через его сервер или поместится ли в почтовый ящик</a:t>
            </a:r>
            <a:r>
              <a:rPr lang="ru-RU" sz="1600" b="1" dirty="0" smtClean="0">
                <a:solidFill>
                  <a:srgbClr val="002060"/>
                </a:solidFill>
              </a:rPr>
              <a:t>.</a:t>
            </a:r>
          </a:p>
          <a:p>
            <a:endParaRPr lang="ru-RU" sz="1600" b="1" dirty="0">
              <a:solidFill>
                <a:srgbClr val="002060"/>
              </a:solidFill>
            </a:endParaRPr>
          </a:p>
          <a:p>
            <a:r>
              <a:rPr lang="ru-RU" sz="1600" b="1" dirty="0">
                <a:solidFill>
                  <a:srgbClr val="002060"/>
                </a:solidFill>
              </a:rPr>
              <a:t>Воздержитесь от вложений сомнительного </a:t>
            </a:r>
            <a:r>
              <a:rPr lang="ru-RU" sz="1600" b="1" dirty="0" smtClean="0">
                <a:solidFill>
                  <a:srgbClr val="002060"/>
                </a:solidFill>
              </a:rPr>
              <a:t>содержания (</a:t>
            </a:r>
            <a:r>
              <a:rPr lang="ru-RU" sz="1600" dirty="0" smtClean="0">
                <a:solidFill>
                  <a:srgbClr val="002060"/>
                </a:solidFill>
              </a:rPr>
              <a:t>Ваш </a:t>
            </a:r>
            <a:r>
              <a:rPr lang="ru-RU" sz="1600" dirty="0">
                <a:solidFill>
                  <a:srgbClr val="002060"/>
                </a:solidFill>
              </a:rPr>
              <a:t>корреспондент может не разделять ваших вкусов, а во-вторых, Вы можете доставить неприятности человеку, работающему в организации, где применяется перлюстрация </a:t>
            </a:r>
            <a:r>
              <a:rPr lang="ru-RU" sz="1600" dirty="0" smtClean="0">
                <a:solidFill>
                  <a:srgbClr val="002060"/>
                </a:solidFill>
              </a:rPr>
              <a:t>почты</a:t>
            </a:r>
            <a:r>
              <a:rPr lang="ru-RU" sz="1600" b="1" dirty="0" smtClean="0">
                <a:solidFill>
                  <a:srgbClr val="002060"/>
                </a:solidFill>
              </a:rPr>
              <a:t>).</a:t>
            </a:r>
          </a:p>
          <a:p>
            <a:endParaRPr lang="ru-RU" sz="1600" b="1" dirty="0">
              <a:solidFill>
                <a:srgbClr val="002060"/>
              </a:solidFill>
            </a:endParaRPr>
          </a:p>
          <a:p>
            <a:r>
              <a:rPr lang="ru-RU" sz="1600" b="1" dirty="0" smtClean="0">
                <a:solidFill>
                  <a:srgbClr val="002060"/>
                </a:solidFill>
              </a:rPr>
              <a:t>Электронная подпись полезна – демонстрирует ваш профессионализм</a:t>
            </a:r>
            <a:endParaRPr lang="ru-RU" sz="1600" b="1" dirty="0">
              <a:solidFill>
                <a:srgbClr val="002060"/>
              </a:solidFill>
            </a:endParaRPr>
          </a:p>
          <a:p>
            <a:pPr marL="114300" indent="0">
              <a:buNone/>
            </a:pPr>
            <a:endParaRPr lang="ru-RU" sz="1600" dirty="0"/>
          </a:p>
        </p:txBody>
      </p:sp>
    </p:spTree>
    <p:extLst>
      <p:ext uri="{BB962C8B-B14F-4D97-AF65-F5344CB8AC3E}">
        <p14:creationId xmlns:p14="http://schemas.microsoft.com/office/powerpoint/2010/main" val="3571498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a:solidFill>
                  <a:srgbClr val="002060"/>
                </a:solidFill>
              </a:rPr>
              <a:t>при составлении деловых писем </a:t>
            </a:r>
            <a:r>
              <a:rPr lang="ru-RU" sz="2800" b="1" dirty="0" smtClean="0">
                <a:solidFill>
                  <a:srgbClr val="002060"/>
                </a:solidFill>
              </a:rPr>
              <a:t>   </a:t>
            </a:r>
            <a:r>
              <a:rPr lang="ru-RU" sz="2400" b="1" i="1" dirty="0" smtClean="0">
                <a:solidFill>
                  <a:srgbClr val="002060"/>
                </a:solidFill>
              </a:rPr>
              <a:t>не </a:t>
            </a:r>
            <a:r>
              <a:rPr lang="ru-RU" sz="2400" b="1" i="1" dirty="0">
                <a:solidFill>
                  <a:srgbClr val="002060"/>
                </a:solidFill>
              </a:rPr>
              <a:t>рекомендуется:</a:t>
            </a:r>
            <a:br>
              <a:rPr lang="ru-RU" sz="2400" b="1" i="1" dirty="0">
                <a:solidFill>
                  <a:srgbClr val="002060"/>
                </a:solidFill>
              </a:rPr>
            </a:br>
            <a:endParaRPr lang="ru-RU" sz="2400" b="1" i="1" dirty="0">
              <a:solidFill>
                <a:srgbClr val="002060"/>
              </a:solidFill>
            </a:endParaRPr>
          </a:p>
        </p:txBody>
      </p:sp>
      <p:sp>
        <p:nvSpPr>
          <p:cNvPr id="3" name="Объект 2"/>
          <p:cNvSpPr>
            <a:spLocks noGrp="1"/>
          </p:cNvSpPr>
          <p:nvPr>
            <p:ph idx="1"/>
          </p:nvPr>
        </p:nvSpPr>
        <p:spPr>
          <a:xfrm>
            <a:off x="457200" y="1412776"/>
            <a:ext cx="8229600" cy="4713387"/>
          </a:xfrm>
        </p:spPr>
        <p:txBody>
          <a:bodyPr>
            <a:normAutofit/>
          </a:bodyPr>
          <a:lstStyle/>
          <a:p>
            <a:pPr>
              <a:buFont typeface="Wingdings" panose="05000000000000000000" pitchFamily="2" charset="2"/>
              <a:buChar char="Ø"/>
            </a:pPr>
            <a:endParaRPr lang="ru-RU" sz="1400" b="1" dirty="0" smtClean="0">
              <a:solidFill>
                <a:srgbClr val="002060"/>
              </a:solidFill>
            </a:endParaRPr>
          </a:p>
          <a:p>
            <a:pPr>
              <a:buFont typeface="Wingdings" panose="05000000000000000000" pitchFamily="2" charset="2"/>
              <a:buChar char="Ø"/>
            </a:pPr>
            <a:r>
              <a:rPr lang="ru-RU" sz="1400" b="1" dirty="0" smtClean="0">
                <a:solidFill>
                  <a:srgbClr val="002060"/>
                </a:solidFill>
              </a:rPr>
              <a:t>Начинать письмо </a:t>
            </a:r>
            <a:r>
              <a:rPr lang="ru-RU" sz="1400" b="1" dirty="0">
                <a:solidFill>
                  <a:srgbClr val="002060"/>
                </a:solidFill>
              </a:rPr>
              <a:t>с констатации отказа. </a:t>
            </a:r>
            <a:r>
              <a:rPr lang="ru-RU" sz="1400" b="1" dirty="0" smtClean="0">
                <a:solidFill>
                  <a:srgbClr val="002060"/>
                </a:solidFill>
              </a:rPr>
              <a:t>                                                                                       В </a:t>
            </a:r>
            <a:r>
              <a:rPr lang="ru-RU" sz="1400" b="1" dirty="0">
                <a:solidFill>
                  <a:srgbClr val="002060"/>
                </a:solidFill>
              </a:rPr>
              <a:t>первую очередь следует изложить мотивацию принятого решения и дать понять, что при определенных обстоятельствах к рассмотрению вопроса можно вернуться</a:t>
            </a:r>
            <a:r>
              <a:rPr lang="ru-RU" sz="1400" b="1" dirty="0" smtClean="0">
                <a:solidFill>
                  <a:srgbClr val="002060"/>
                </a:solidFill>
              </a:rPr>
              <a:t>;</a:t>
            </a:r>
          </a:p>
          <a:p>
            <a:pPr>
              <a:buFont typeface="Wingdings" panose="05000000000000000000" pitchFamily="2" charset="2"/>
              <a:buChar char="Ø"/>
            </a:pPr>
            <a:endParaRPr lang="ru-RU" sz="1400" b="1" dirty="0">
              <a:solidFill>
                <a:srgbClr val="002060"/>
              </a:solidFill>
            </a:endParaRPr>
          </a:p>
          <a:p>
            <a:pPr>
              <a:buFont typeface="Wingdings" panose="05000000000000000000" pitchFamily="2" charset="2"/>
              <a:buChar char="Ø"/>
            </a:pPr>
            <a:r>
              <a:rPr lang="ru-RU" sz="1400" b="1" dirty="0" smtClean="0">
                <a:solidFill>
                  <a:srgbClr val="002060"/>
                </a:solidFill>
              </a:rPr>
              <a:t>Навязывать </a:t>
            </a:r>
            <a:r>
              <a:rPr lang="ru-RU" sz="1400" b="1" dirty="0">
                <a:solidFill>
                  <a:srgbClr val="002060"/>
                </a:solidFill>
              </a:rPr>
              <a:t>адресату ожидаемый исход вопроса, например: «</a:t>
            </a:r>
            <a:r>
              <a:rPr lang="ru-RU" sz="1400" b="1" i="1" dirty="0">
                <a:solidFill>
                  <a:srgbClr val="002060"/>
                </a:solidFill>
              </a:rPr>
              <a:t>Прошу изучить и решить вопрос положительно»</a:t>
            </a:r>
            <a:r>
              <a:rPr lang="ru-RU" sz="1400" b="1" dirty="0">
                <a:solidFill>
                  <a:srgbClr val="002060"/>
                </a:solidFill>
              </a:rPr>
              <a:t> или «</a:t>
            </a:r>
            <a:r>
              <a:rPr lang="ru-RU" sz="1400" b="1" i="1" dirty="0">
                <a:solidFill>
                  <a:srgbClr val="002060"/>
                </a:solidFill>
              </a:rPr>
              <a:t>Прошу утвердить эту кандидатуру</a:t>
            </a:r>
            <a:r>
              <a:rPr lang="ru-RU" sz="1400" b="1" i="1" dirty="0" smtClean="0">
                <a:solidFill>
                  <a:srgbClr val="002060"/>
                </a:solidFill>
              </a:rPr>
              <a:t>»</a:t>
            </a:r>
          </a:p>
          <a:p>
            <a:pPr>
              <a:buFont typeface="Wingdings" panose="05000000000000000000" pitchFamily="2" charset="2"/>
              <a:buChar char="Ø"/>
            </a:pPr>
            <a:endParaRPr lang="ru-RU" sz="1400" b="1" i="1" dirty="0">
              <a:solidFill>
                <a:srgbClr val="002060"/>
              </a:solidFill>
            </a:endParaRPr>
          </a:p>
          <a:p>
            <a:pPr>
              <a:buFont typeface="Wingdings" panose="05000000000000000000" pitchFamily="2" charset="2"/>
              <a:buChar char="Ø"/>
            </a:pPr>
            <a:r>
              <a:rPr lang="ru-RU" sz="1400" b="1" dirty="0">
                <a:solidFill>
                  <a:srgbClr val="002060"/>
                </a:solidFill>
              </a:rPr>
              <a:t>П</a:t>
            </a:r>
            <a:r>
              <a:rPr lang="ru-RU" sz="1400" b="1" dirty="0" smtClean="0">
                <a:solidFill>
                  <a:srgbClr val="002060"/>
                </a:solidFill>
              </a:rPr>
              <a:t>обуждать </a:t>
            </a:r>
            <a:r>
              <a:rPr lang="ru-RU" sz="1400" b="1" dirty="0">
                <a:solidFill>
                  <a:srgbClr val="002060"/>
                </a:solidFill>
              </a:rPr>
              <a:t>адресата к спешке при вынесении решения словами </a:t>
            </a:r>
            <a:r>
              <a:rPr lang="ru-RU" sz="1400" b="1" i="1" dirty="0">
                <a:solidFill>
                  <a:srgbClr val="002060"/>
                </a:solidFill>
              </a:rPr>
              <a:t>«срочно», «незамедлительно», «в более короткие сроки». </a:t>
            </a:r>
            <a:r>
              <a:rPr lang="ru-RU" sz="1400" b="1" i="1" dirty="0" smtClean="0">
                <a:solidFill>
                  <a:srgbClr val="002060"/>
                </a:solidFill>
              </a:rPr>
              <a:t> </a:t>
            </a:r>
            <a:r>
              <a:rPr lang="ru-RU" sz="1400" b="1" dirty="0" smtClean="0">
                <a:solidFill>
                  <a:srgbClr val="002060"/>
                </a:solidFill>
              </a:rPr>
              <a:t>Лучше воспользоваться формулами:                                                                                                                                </a:t>
            </a:r>
            <a:r>
              <a:rPr lang="ru-RU" sz="1400" b="1" i="1" dirty="0" smtClean="0">
                <a:solidFill>
                  <a:srgbClr val="002060"/>
                </a:solidFill>
              </a:rPr>
              <a:t>«Будем признательны за ваш ответ не позднее </a:t>
            </a:r>
            <a:r>
              <a:rPr lang="ru-RU" sz="1400" b="1" i="1" dirty="0">
                <a:solidFill>
                  <a:srgbClr val="002060"/>
                </a:solidFill>
              </a:rPr>
              <a:t>такого-то числа</a:t>
            </a:r>
            <a:r>
              <a:rPr lang="ru-RU" sz="1400" b="1" i="1" dirty="0" smtClean="0">
                <a:solidFill>
                  <a:srgbClr val="002060"/>
                </a:solidFill>
              </a:rPr>
              <a:t>»,                                                                   </a:t>
            </a:r>
            <a:r>
              <a:rPr lang="ru-RU" sz="1400" b="1" i="1" dirty="0">
                <a:solidFill>
                  <a:srgbClr val="002060"/>
                </a:solidFill>
              </a:rPr>
              <a:t>«Убедительно </a:t>
            </a:r>
            <a:r>
              <a:rPr lang="ru-RU" sz="1400" b="1" i="1" dirty="0" smtClean="0">
                <a:solidFill>
                  <a:srgbClr val="002060"/>
                </a:solidFill>
              </a:rPr>
              <a:t>просим Вас сообщить </a:t>
            </a:r>
            <a:r>
              <a:rPr lang="ru-RU" sz="1400" b="1" i="1" dirty="0">
                <a:solidFill>
                  <a:srgbClr val="002060"/>
                </a:solidFill>
              </a:rPr>
              <a:t>о </a:t>
            </a:r>
            <a:r>
              <a:rPr lang="ru-RU" sz="1400" b="1" i="1" dirty="0" smtClean="0">
                <a:solidFill>
                  <a:srgbClr val="002060"/>
                </a:solidFill>
              </a:rPr>
              <a:t>вашем решении в кратчайшие сроки»      (англ. </a:t>
            </a:r>
            <a:r>
              <a:rPr lang="en-US" sz="1400" b="1" i="1" dirty="0" smtClean="0">
                <a:solidFill>
                  <a:srgbClr val="002060"/>
                </a:solidFill>
              </a:rPr>
              <a:t>ASAP…)</a:t>
            </a:r>
            <a:endParaRPr lang="ru-RU" sz="1400" b="1" i="1" dirty="0" smtClean="0">
              <a:solidFill>
                <a:srgbClr val="002060"/>
              </a:solidFill>
            </a:endParaRPr>
          </a:p>
          <a:p>
            <a:pPr>
              <a:buFont typeface="Wingdings" panose="05000000000000000000" pitchFamily="2" charset="2"/>
              <a:buChar char="Ø"/>
            </a:pPr>
            <a:endParaRPr lang="ru-RU" sz="1400" b="1" i="1" dirty="0">
              <a:solidFill>
                <a:srgbClr val="002060"/>
              </a:solidFill>
            </a:endParaRPr>
          </a:p>
          <a:p>
            <a:pPr>
              <a:buFont typeface="Wingdings" panose="05000000000000000000" pitchFamily="2" charset="2"/>
              <a:buChar char="Ø"/>
            </a:pPr>
            <a:r>
              <a:rPr lang="ru-RU" sz="1400" b="1" dirty="0" smtClean="0">
                <a:solidFill>
                  <a:srgbClr val="002060"/>
                </a:solidFill>
              </a:rPr>
              <a:t>Прямо намекать </a:t>
            </a:r>
            <a:r>
              <a:rPr lang="ru-RU" sz="1400" b="1" dirty="0">
                <a:solidFill>
                  <a:srgbClr val="002060"/>
                </a:solidFill>
              </a:rPr>
              <a:t>адресату на его </a:t>
            </a:r>
            <a:r>
              <a:rPr lang="ru-RU" sz="1400" b="1" dirty="0" smtClean="0">
                <a:solidFill>
                  <a:srgbClr val="002060"/>
                </a:solidFill>
              </a:rPr>
              <a:t> невнимательность</a:t>
            </a:r>
            <a:r>
              <a:rPr lang="ru-RU" sz="1400" b="1" dirty="0">
                <a:solidFill>
                  <a:srgbClr val="002060"/>
                </a:solidFill>
              </a:rPr>
              <a:t>, некомпетентность, вводя в текст письма формулировку типа </a:t>
            </a:r>
            <a:r>
              <a:rPr lang="ru-RU" sz="1400" b="1" i="1" dirty="0">
                <a:solidFill>
                  <a:srgbClr val="002060"/>
                </a:solidFill>
              </a:rPr>
              <a:t>«Предлагаю внимательно изучить…».</a:t>
            </a:r>
          </a:p>
          <a:p>
            <a:pPr marL="114300" indent="0">
              <a:buNone/>
            </a:pPr>
            <a:endParaRPr lang="ru-RU" sz="1400" b="1" dirty="0">
              <a:solidFill>
                <a:srgbClr val="002060"/>
              </a:solidFill>
            </a:endParaRPr>
          </a:p>
        </p:txBody>
      </p:sp>
    </p:spTree>
    <p:extLst>
      <p:ext uri="{BB962C8B-B14F-4D97-AF65-F5344CB8AC3E}">
        <p14:creationId xmlns:p14="http://schemas.microsoft.com/office/powerpoint/2010/main" val="316049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smtClean="0">
                <a:solidFill>
                  <a:srgbClr val="002060"/>
                </a:solidFill>
              </a:rPr>
              <a:t>Распространенные  клише в деловой переписке</a:t>
            </a:r>
            <a:endParaRPr lang="ru-RU" sz="2000" b="1" dirty="0">
              <a:solidFill>
                <a:srgbClr val="002060"/>
              </a:solidFill>
            </a:endParaRPr>
          </a:p>
        </p:txBody>
      </p:sp>
      <p:sp>
        <p:nvSpPr>
          <p:cNvPr id="3" name="Объект 2"/>
          <p:cNvSpPr>
            <a:spLocks noGrp="1"/>
          </p:cNvSpPr>
          <p:nvPr>
            <p:ph idx="1"/>
          </p:nvPr>
        </p:nvSpPr>
        <p:spPr/>
        <p:txBody>
          <a:bodyPr/>
          <a:lstStyle/>
          <a:p>
            <a:pPr marL="114300" indent="0">
              <a:buNone/>
            </a:pPr>
            <a:r>
              <a:rPr lang="ru-RU" sz="1800" b="1" u="sng" dirty="0" smtClean="0">
                <a:solidFill>
                  <a:srgbClr val="002060"/>
                </a:solidFill>
              </a:rPr>
              <a:t>ИЗВЕЩЕНИЯ</a:t>
            </a:r>
          </a:p>
          <a:p>
            <a:pPr marL="114300" indent="0">
              <a:buNone/>
            </a:pPr>
            <a:endParaRPr lang="ru-RU" sz="1800" b="1" dirty="0" smtClean="0">
              <a:solidFill>
                <a:srgbClr val="002060"/>
              </a:solidFill>
            </a:endParaRPr>
          </a:p>
          <a:p>
            <a:r>
              <a:rPr lang="ru-RU" sz="1800" b="1" dirty="0">
                <a:solidFill>
                  <a:srgbClr val="0070C0"/>
                </a:solidFill>
              </a:rPr>
              <a:t>Сообщаем, что задержка в отгрузке… произошла ввиду</a:t>
            </a:r>
            <a:r>
              <a:rPr lang="ru-RU" sz="1800" b="1" dirty="0" smtClean="0">
                <a:solidFill>
                  <a:srgbClr val="0070C0"/>
                </a:solidFill>
              </a:rPr>
              <a:t>…</a:t>
            </a:r>
          </a:p>
          <a:p>
            <a:r>
              <a:rPr lang="ru-RU" sz="1800" b="1" dirty="0" smtClean="0">
                <a:solidFill>
                  <a:schemeClr val="tx1"/>
                </a:solidFill>
              </a:rPr>
              <a:t>Ставим </a:t>
            </a:r>
            <a:r>
              <a:rPr lang="ru-RU" sz="1800" b="1" dirty="0">
                <a:solidFill>
                  <a:schemeClr val="tx1"/>
                </a:solidFill>
              </a:rPr>
              <a:t>Вас в известность,</a:t>
            </a:r>
            <a:r>
              <a:rPr lang="ru-RU" sz="1800" b="1" dirty="0">
                <a:solidFill>
                  <a:srgbClr val="002060"/>
                </a:solidFill>
              </a:rPr>
              <a:t> </a:t>
            </a:r>
            <a:r>
              <a:rPr lang="ru-RU" sz="1800" b="1" dirty="0">
                <a:solidFill>
                  <a:schemeClr val="tx1"/>
                </a:solidFill>
              </a:rPr>
              <a:t>что руководство завода приняло </a:t>
            </a:r>
            <a:r>
              <a:rPr lang="ru-RU" sz="1800" b="1" dirty="0" smtClean="0">
                <a:solidFill>
                  <a:schemeClr val="tx1"/>
                </a:solidFill>
              </a:rPr>
              <a:t>решение</a:t>
            </a:r>
            <a:r>
              <a:rPr lang="ru-RU" sz="1800" b="1" dirty="0">
                <a:solidFill>
                  <a:schemeClr val="tx1"/>
                </a:solidFill>
              </a:rPr>
              <a:t> </a:t>
            </a:r>
            <a:r>
              <a:rPr lang="ru-RU" sz="1800" b="1" dirty="0" smtClean="0">
                <a:solidFill>
                  <a:schemeClr val="tx1"/>
                </a:solidFill>
              </a:rPr>
              <a:t>задержать отгрузку ввиду…</a:t>
            </a:r>
          </a:p>
          <a:p>
            <a:endParaRPr lang="ru-RU" sz="1800" b="1" dirty="0">
              <a:solidFill>
                <a:srgbClr val="0070C0"/>
              </a:solidFill>
            </a:endParaRPr>
          </a:p>
          <a:p>
            <a:r>
              <a:rPr lang="ru-RU" sz="1800" b="1" dirty="0">
                <a:solidFill>
                  <a:schemeClr val="tx1"/>
                </a:solidFill>
              </a:rPr>
              <a:t>Ставим Вас в известность</a:t>
            </a:r>
            <a:r>
              <a:rPr lang="ru-RU" sz="1800" b="1" dirty="0">
                <a:solidFill>
                  <a:srgbClr val="002060"/>
                </a:solidFill>
              </a:rPr>
              <a:t>, </a:t>
            </a:r>
            <a:r>
              <a:rPr lang="ru-RU" sz="1800" b="1" dirty="0">
                <a:solidFill>
                  <a:schemeClr val="tx1"/>
                </a:solidFill>
              </a:rPr>
              <a:t>что Ваше предложение принято</a:t>
            </a:r>
            <a:r>
              <a:rPr lang="ru-RU" sz="1800" b="1" dirty="0">
                <a:solidFill>
                  <a:srgbClr val="002060"/>
                </a:solidFill>
              </a:rPr>
              <a:t>.</a:t>
            </a:r>
          </a:p>
          <a:p>
            <a:r>
              <a:rPr lang="ru-RU" sz="1800" b="1" dirty="0">
                <a:solidFill>
                  <a:srgbClr val="0070C0"/>
                </a:solidFill>
              </a:rPr>
              <a:t>Извещаем, что </a:t>
            </a:r>
            <a:r>
              <a:rPr lang="ru-RU" sz="1800" b="1" dirty="0" smtClean="0">
                <a:solidFill>
                  <a:srgbClr val="0070C0"/>
                </a:solidFill>
              </a:rPr>
              <a:t>мы</a:t>
            </a:r>
            <a:r>
              <a:rPr lang="ru-RU" sz="1800" b="1" dirty="0">
                <a:solidFill>
                  <a:srgbClr val="002060"/>
                </a:solidFill>
              </a:rPr>
              <a:t> </a:t>
            </a:r>
            <a:r>
              <a:rPr lang="ru-RU" sz="1800" b="1" dirty="0" smtClean="0">
                <a:solidFill>
                  <a:srgbClr val="0070C0"/>
                </a:solidFill>
              </a:rPr>
              <a:t>приняли ваше предложение</a:t>
            </a:r>
          </a:p>
          <a:p>
            <a:endParaRPr lang="ru-RU" sz="1800" b="1" dirty="0">
              <a:solidFill>
                <a:srgbClr val="002060"/>
              </a:solidFill>
            </a:endParaRPr>
          </a:p>
          <a:p>
            <a:r>
              <a:rPr lang="ru-RU" sz="1800" b="1" dirty="0">
                <a:solidFill>
                  <a:schemeClr val="tx1"/>
                </a:solidFill>
              </a:rPr>
              <a:t>Доводим до Вашего сведения</a:t>
            </a:r>
            <a:r>
              <a:rPr lang="ru-RU" sz="1800" b="1" dirty="0">
                <a:solidFill>
                  <a:srgbClr val="002060"/>
                </a:solidFill>
              </a:rPr>
              <a:t>, </a:t>
            </a:r>
            <a:r>
              <a:rPr lang="ru-RU" sz="1800" b="1" dirty="0" smtClean="0">
                <a:solidFill>
                  <a:srgbClr val="002060"/>
                </a:solidFill>
              </a:rPr>
              <a:t> </a:t>
            </a:r>
            <a:r>
              <a:rPr lang="ru-RU" sz="1800" b="1" dirty="0" smtClean="0">
                <a:solidFill>
                  <a:schemeClr val="tx1"/>
                </a:solidFill>
              </a:rPr>
              <a:t>что</a:t>
            </a:r>
            <a:r>
              <a:rPr lang="ru-RU" sz="1800" b="1" dirty="0">
                <a:solidFill>
                  <a:schemeClr val="tx1"/>
                </a:solidFill>
              </a:rPr>
              <a:t>…</a:t>
            </a:r>
          </a:p>
          <a:p>
            <a:r>
              <a:rPr lang="ru-RU" sz="1800" b="1" dirty="0">
                <a:solidFill>
                  <a:srgbClr val="0070C0"/>
                </a:solidFill>
              </a:rPr>
              <a:t>Сообщаем, что, к сожалению, не можем…</a:t>
            </a:r>
          </a:p>
          <a:p>
            <a:pPr marL="114300" indent="0">
              <a:buNone/>
            </a:pPr>
            <a:endParaRPr lang="ru-RU" dirty="0">
              <a:solidFill>
                <a:srgbClr val="0070C0"/>
              </a:solidFill>
            </a:endParaRPr>
          </a:p>
        </p:txBody>
      </p:sp>
    </p:spTree>
    <p:extLst>
      <p:ext uri="{BB962C8B-B14F-4D97-AF65-F5344CB8AC3E}">
        <p14:creationId xmlns:p14="http://schemas.microsoft.com/office/powerpoint/2010/main" val="1135500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b="1" dirty="0">
                <a:solidFill>
                  <a:srgbClr val="002060"/>
                </a:solidFill>
              </a:rPr>
              <a:t>Распространенные  клише в деловой переписке</a:t>
            </a:r>
            <a:endParaRPr lang="ru-RU" sz="1800" dirty="0"/>
          </a:p>
        </p:txBody>
      </p:sp>
      <p:sp>
        <p:nvSpPr>
          <p:cNvPr id="3" name="Объект 2"/>
          <p:cNvSpPr>
            <a:spLocks noGrp="1"/>
          </p:cNvSpPr>
          <p:nvPr>
            <p:ph idx="1"/>
          </p:nvPr>
        </p:nvSpPr>
        <p:spPr/>
        <p:txBody>
          <a:bodyPr>
            <a:normAutofit/>
          </a:bodyPr>
          <a:lstStyle/>
          <a:p>
            <a:pPr marL="114300" indent="0">
              <a:buNone/>
            </a:pPr>
            <a:r>
              <a:rPr lang="ru-RU" sz="1800" b="1" u="sng" dirty="0" smtClean="0">
                <a:solidFill>
                  <a:srgbClr val="002060"/>
                </a:solidFill>
              </a:rPr>
              <a:t>ВЫРАЖЕНИЯ, ОБЪЯСНЯЮЩИЕ МОТИВЫ</a:t>
            </a:r>
          </a:p>
          <a:p>
            <a:pPr marL="114300" indent="0">
              <a:buNone/>
            </a:pPr>
            <a:endParaRPr lang="ru-RU" sz="1800" b="1" dirty="0">
              <a:solidFill>
                <a:srgbClr val="002060"/>
              </a:solidFill>
            </a:endParaRPr>
          </a:p>
          <a:p>
            <a:r>
              <a:rPr lang="ru-RU" sz="1800" b="1" dirty="0">
                <a:solidFill>
                  <a:srgbClr val="002060"/>
                </a:solidFill>
              </a:rPr>
              <a:t>В целях усиления охраны имущества…</a:t>
            </a:r>
          </a:p>
          <a:p>
            <a:r>
              <a:rPr lang="ru-RU" sz="1800" b="1" dirty="0">
                <a:solidFill>
                  <a:srgbClr val="002060"/>
                </a:solidFill>
              </a:rPr>
              <a:t>В ответ на Вашу просьбу…</a:t>
            </a:r>
          </a:p>
          <a:p>
            <a:r>
              <a:rPr lang="ru-RU" sz="1800" b="1" dirty="0">
                <a:solidFill>
                  <a:srgbClr val="002060"/>
                </a:solidFill>
              </a:rPr>
              <a:t>В подтверждение нашего телефонного разговора…</a:t>
            </a:r>
          </a:p>
          <a:p>
            <a:r>
              <a:rPr lang="ru-RU" sz="1800" b="1" dirty="0">
                <a:solidFill>
                  <a:srgbClr val="002060"/>
                </a:solidFill>
              </a:rPr>
              <a:t>В подтверждение нашей договоренности…</a:t>
            </a:r>
          </a:p>
          <a:p>
            <a:r>
              <a:rPr lang="ru-RU" sz="1800" b="1" dirty="0">
                <a:solidFill>
                  <a:srgbClr val="002060"/>
                </a:solidFill>
              </a:rPr>
              <a:t>В порядке оказания технической помощи…</a:t>
            </a:r>
          </a:p>
          <a:p>
            <a:r>
              <a:rPr lang="ru-RU" sz="1800" b="1" dirty="0">
                <a:solidFill>
                  <a:srgbClr val="002060"/>
                </a:solidFill>
              </a:rPr>
              <a:t>В связи с тяжелым положением…</a:t>
            </a:r>
          </a:p>
          <a:p>
            <a:r>
              <a:rPr lang="ru-RU" sz="1800" b="1" dirty="0">
                <a:solidFill>
                  <a:srgbClr val="002060"/>
                </a:solidFill>
              </a:rPr>
              <a:t>В связи с проведением совместных работ…</a:t>
            </a:r>
          </a:p>
          <a:p>
            <a:r>
              <a:rPr lang="ru-RU" sz="1800" b="1" dirty="0">
                <a:solidFill>
                  <a:srgbClr val="002060"/>
                </a:solidFill>
              </a:rPr>
              <a:t>В соответствии с письмом заказчика</a:t>
            </a:r>
            <a:r>
              <a:rPr lang="ru-RU" sz="1800" b="1" dirty="0" smtClean="0">
                <a:solidFill>
                  <a:srgbClr val="002060"/>
                </a:solidFill>
              </a:rPr>
              <a:t>…</a:t>
            </a:r>
          </a:p>
          <a:p>
            <a:r>
              <a:rPr lang="ru-RU" sz="1800" b="1" dirty="0" smtClean="0">
                <a:solidFill>
                  <a:srgbClr val="002060"/>
                </a:solidFill>
              </a:rPr>
              <a:t>Согласно новым  техническим условиям…</a:t>
            </a:r>
            <a:endParaRPr lang="ru-RU" sz="1800" b="1" dirty="0">
              <a:solidFill>
                <a:srgbClr val="002060"/>
              </a:solidFill>
            </a:endParaRPr>
          </a:p>
          <a:p>
            <a:pPr marL="114300" indent="0">
              <a:buNone/>
            </a:pPr>
            <a:endParaRPr lang="ru-RU" sz="1800" dirty="0"/>
          </a:p>
        </p:txBody>
      </p:sp>
    </p:spTree>
    <p:extLst>
      <p:ext uri="{BB962C8B-B14F-4D97-AF65-F5344CB8AC3E}">
        <p14:creationId xmlns:p14="http://schemas.microsoft.com/office/powerpoint/2010/main" val="1335004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a:solidFill>
                  <a:srgbClr val="002060"/>
                </a:solidFill>
              </a:rPr>
              <a:t>Распространенные  клише в деловой переписке</a:t>
            </a:r>
            <a:endParaRPr lang="ru-RU" sz="2000" dirty="0"/>
          </a:p>
        </p:txBody>
      </p:sp>
      <p:sp>
        <p:nvSpPr>
          <p:cNvPr id="3" name="Объект 2"/>
          <p:cNvSpPr>
            <a:spLocks noGrp="1"/>
          </p:cNvSpPr>
          <p:nvPr>
            <p:ph idx="1"/>
          </p:nvPr>
        </p:nvSpPr>
        <p:spPr>
          <a:xfrm>
            <a:off x="457200" y="1340768"/>
            <a:ext cx="8229600" cy="4785395"/>
          </a:xfrm>
        </p:spPr>
        <p:txBody>
          <a:bodyPr>
            <a:normAutofit lnSpcReduction="10000"/>
          </a:bodyPr>
          <a:lstStyle/>
          <a:p>
            <a:pPr marL="114300" indent="0">
              <a:buNone/>
            </a:pPr>
            <a:r>
              <a:rPr lang="ru-RU" sz="1800" b="1" u="sng" dirty="0" smtClean="0">
                <a:solidFill>
                  <a:srgbClr val="002060"/>
                </a:solidFill>
              </a:rPr>
              <a:t>ЕСЛИ АВТОР </a:t>
            </a:r>
            <a:r>
              <a:rPr lang="ru-RU" sz="1800" b="1" u="sng" dirty="0">
                <a:solidFill>
                  <a:srgbClr val="002060"/>
                </a:solidFill>
              </a:rPr>
              <a:t>— </a:t>
            </a:r>
            <a:r>
              <a:rPr lang="ru-RU" sz="1800" b="1" u="sng" dirty="0" smtClean="0">
                <a:solidFill>
                  <a:srgbClr val="002060"/>
                </a:solidFill>
              </a:rPr>
              <a:t>ЮРЛИЦО, ТО  ДЕЙСТВИЯ ПЕРЕДАЮТСЯ:</a:t>
            </a:r>
            <a:endParaRPr lang="ru-RU" sz="1800" b="1" u="sng" dirty="0">
              <a:solidFill>
                <a:srgbClr val="002060"/>
              </a:solidFill>
            </a:endParaRPr>
          </a:p>
          <a:p>
            <a:pPr marL="114300" indent="0">
              <a:buNone/>
            </a:pPr>
            <a:endParaRPr lang="ru-RU" sz="1700" dirty="0" smtClean="0"/>
          </a:p>
          <a:p>
            <a:pPr marL="114300" indent="0">
              <a:buNone/>
            </a:pPr>
            <a:r>
              <a:rPr lang="ru-RU" sz="1700" b="1" u="sng" dirty="0" smtClean="0">
                <a:solidFill>
                  <a:srgbClr val="002060"/>
                </a:solidFill>
              </a:rPr>
              <a:t>От </a:t>
            </a:r>
            <a:r>
              <a:rPr lang="ru-RU" sz="1700" b="1" u="sng" dirty="0">
                <a:solidFill>
                  <a:srgbClr val="002060"/>
                </a:solidFill>
              </a:rPr>
              <a:t>третьего лица единственного числа, например</a:t>
            </a:r>
            <a:r>
              <a:rPr lang="ru-RU" sz="1700" b="1" dirty="0">
                <a:solidFill>
                  <a:srgbClr val="002060"/>
                </a:solidFill>
              </a:rPr>
              <a:t>:</a:t>
            </a:r>
          </a:p>
          <a:p>
            <a:pPr lvl="1"/>
            <a:r>
              <a:rPr lang="ru-RU" sz="1700" b="1" dirty="0">
                <a:solidFill>
                  <a:srgbClr val="002060"/>
                </a:solidFill>
              </a:rPr>
              <a:t>Завод </a:t>
            </a:r>
            <a:r>
              <a:rPr lang="ru-RU" sz="1700" b="1" dirty="0" smtClean="0">
                <a:solidFill>
                  <a:srgbClr val="002060"/>
                </a:solidFill>
              </a:rPr>
              <a:t>«Темп» </a:t>
            </a:r>
            <a:r>
              <a:rPr lang="ru-RU" sz="1700" b="1" dirty="0">
                <a:solidFill>
                  <a:srgbClr val="002060"/>
                </a:solidFill>
              </a:rPr>
              <a:t>не возражает…</a:t>
            </a:r>
          </a:p>
          <a:p>
            <a:pPr lvl="1"/>
            <a:r>
              <a:rPr lang="ru-RU" sz="1700" b="1" dirty="0">
                <a:solidFill>
                  <a:srgbClr val="002060"/>
                </a:solidFill>
              </a:rPr>
              <a:t>Совместное </a:t>
            </a:r>
            <a:r>
              <a:rPr lang="ru-RU" sz="1700" b="1" dirty="0" smtClean="0">
                <a:solidFill>
                  <a:srgbClr val="002060"/>
                </a:solidFill>
              </a:rPr>
              <a:t>российско-британское </a:t>
            </a:r>
            <a:r>
              <a:rPr lang="ru-RU" sz="1700" b="1" dirty="0">
                <a:solidFill>
                  <a:srgbClr val="002060"/>
                </a:solidFill>
              </a:rPr>
              <a:t>предприятие </a:t>
            </a:r>
            <a:r>
              <a:rPr lang="ru-RU" sz="1700" b="1" dirty="0" smtClean="0">
                <a:solidFill>
                  <a:srgbClr val="002060"/>
                </a:solidFill>
              </a:rPr>
              <a:t>«</a:t>
            </a:r>
            <a:r>
              <a:rPr lang="ru-RU" sz="1700" b="1" dirty="0" err="1" smtClean="0">
                <a:solidFill>
                  <a:srgbClr val="002060"/>
                </a:solidFill>
              </a:rPr>
              <a:t>ЮнионК</a:t>
            </a:r>
            <a:r>
              <a:rPr lang="ru-RU" sz="1700" b="1" dirty="0">
                <a:solidFill>
                  <a:srgbClr val="002060"/>
                </a:solidFill>
              </a:rPr>
              <a:t>» предлагает…</a:t>
            </a:r>
          </a:p>
          <a:p>
            <a:pPr lvl="1"/>
            <a:r>
              <a:rPr lang="ru-RU" sz="1700" b="1" dirty="0">
                <a:solidFill>
                  <a:srgbClr val="002060"/>
                </a:solidFill>
              </a:rPr>
              <a:t>Кооператив </a:t>
            </a:r>
            <a:r>
              <a:rPr lang="ru-RU" sz="1700" b="1" dirty="0" smtClean="0">
                <a:solidFill>
                  <a:srgbClr val="002060"/>
                </a:solidFill>
              </a:rPr>
              <a:t>«Изобретатель» </a:t>
            </a:r>
            <a:r>
              <a:rPr lang="ru-RU" sz="1700" b="1" dirty="0">
                <a:solidFill>
                  <a:srgbClr val="002060"/>
                </a:solidFill>
              </a:rPr>
              <a:t>гарантирует</a:t>
            </a:r>
            <a:r>
              <a:rPr lang="ru-RU" sz="1700" b="1" dirty="0" smtClean="0">
                <a:solidFill>
                  <a:srgbClr val="002060"/>
                </a:solidFill>
              </a:rPr>
              <a:t>…</a:t>
            </a:r>
          </a:p>
          <a:p>
            <a:pPr lvl="1"/>
            <a:endParaRPr lang="ru-RU" sz="1700" b="1" dirty="0">
              <a:solidFill>
                <a:srgbClr val="002060"/>
              </a:solidFill>
            </a:endParaRPr>
          </a:p>
          <a:p>
            <a:pPr marL="114300" indent="0">
              <a:buNone/>
            </a:pPr>
            <a:r>
              <a:rPr lang="ru-RU" sz="1700" b="1" u="sng" dirty="0">
                <a:solidFill>
                  <a:srgbClr val="002060"/>
                </a:solidFill>
              </a:rPr>
              <a:t>От третьего лица множественного числа, например</a:t>
            </a:r>
            <a:r>
              <a:rPr lang="ru-RU" sz="1700" b="1" u="sng" dirty="0" smtClean="0">
                <a:solidFill>
                  <a:srgbClr val="002060"/>
                </a:solidFill>
              </a:rPr>
              <a:t>:</a:t>
            </a:r>
          </a:p>
          <a:p>
            <a:r>
              <a:rPr lang="ru-RU" sz="1700" b="1" dirty="0" smtClean="0">
                <a:solidFill>
                  <a:srgbClr val="002060"/>
                </a:solidFill>
              </a:rPr>
              <a:t>Дирекция </a:t>
            </a:r>
            <a:r>
              <a:rPr lang="ru-RU" sz="1700" b="1" dirty="0">
                <a:solidFill>
                  <a:srgbClr val="002060"/>
                </a:solidFill>
              </a:rPr>
              <a:t>и профсоюзный комитет завода </a:t>
            </a:r>
            <a:r>
              <a:rPr lang="ru-RU" sz="1700" b="1" dirty="0" smtClean="0">
                <a:solidFill>
                  <a:srgbClr val="002060"/>
                </a:solidFill>
              </a:rPr>
              <a:t>«Темп» </a:t>
            </a:r>
            <a:r>
              <a:rPr lang="ru-RU" sz="1700" b="1" dirty="0">
                <a:solidFill>
                  <a:srgbClr val="002060"/>
                </a:solidFill>
              </a:rPr>
              <a:t>убедительно просят</a:t>
            </a:r>
            <a:r>
              <a:rPr lang="ru-RU" sz="1700" b="1" dirty="0" smtClean="0">
                <a:solidFill>
                  <a:srgbClr val="002060"/>
                </a:solidFill>
              </a:rPr>
              <a:t>…</a:t>
            </a:r>
          </a:p>
          <a:p>
            <a:endParaRPr lang="ru-RU" sz="1700" b="1" dirty="0">
              <a:solidFill>
                <a:srgbClr val="002060"/>
              </a:solidFill>
            </a:endParaRPr>
          </a:p>
          <a:p>
            <a:pPr marL="114300" indent="0">
              <a:buNone/>
            </a:pPr>
            <a:r>
              <a:rPr lang="ru-RU" sz="1700" b="1" u="sng" dirty="0">
                <a:solidFill>
                  <a:srgbClr val="002060"/>
                </a:solidFill>
              </a:rPr>
              <a:t>От первого лица множественного числа:</a:t>
            </a:r>
          </a:p>
          <a:p>
            <a:pPr lvl="1"/>
            <a:r>
              <a:rPr lang="ru-RU" sz="1700" b="1" dirty="0">
                <a:solidFill>
                  <a:srgbClr val="002060"/>
                </a:solidFill>
              </a:rPr>
              <a:t>Просим…</a:t>
            </a:r>
          </a:p>
          <a:p>
            <a:pPr lvl="1"/>
            <a:r>
              <a:rPr lang="ru-RU" sz="1700" b="1" dirty="0">
                <a:solidFill>
                  <a:srgbClr val="002060"/>
                </a:solidFill>
              </a:rPr>
              <a:t>Подтверждаем…</a:t>
            </a:r>
          </a:p>
          <a:p>
            <a:pPr lvl="1"/>
            <a:r>
              <a:rPr lang="ru-RU" sz="1700" b="1" dirty="0">
                <a:solidFill>
                  <a:srgbClr val="002060"/>
                </a:solidFill>
              </a:rPr>
              <a:t>Сообщаем…</a:t>
            </a:r>
          </a:p>
          <a:p>
            <a:pPr marL="114300" indent="0">
              <a:buNone/>
            </a:pPr>
            <a:endParaRPr lang="ru-RU" sz="2000" dirty="0"/>
          </a:p>
        </p:txBody>
      </p:sp>
    </p:spTree>
    <p:extLst>
      <p:ext uri="{BB962C8B-B14F-4D97-AF65-F5344CB8AC3E}">
        <p14:creationId xmlns:p14="http://schemas.microsoft.com/office/powerpoint/2010/main" val="905005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a:solidFill>
                  <a:srgbClr val="C00000"/>
                </a:solidFill>
              </a:rPr>
              <a:t>использование </a:t>
            </a:r>
            <a:r>
              <a:rPr lang="ru-RU" sz="2800" b="1" dirty="0" err="1">
                <a:solidFill>
                  <a:srgbClr val="C00000"/>
                </a:solidFill>
              </a:rPr>
              <a:t>феминитивов</a:t>
            </a:r>
            <a:r>
              <a:rPr lang="ru-RU" sz="2800" b="1" dirty="0">
                <a:solidFill>
                  <a:srgbClr val="C00000"/>
                </a:solidFill>
              </a:rPr>
              <a:t> в названиях </a:t>
            </a:r>
            <a:r>
              <a:rPr lang="ru-RU" sz="2800" b="1" dirty="0" smtClean="0">
                <a:solidFill>
                  <a:srgbClr val="C00000"/>
                </a:solidFill>
              </a:rPr>
              <a:t>професси</a:t>
            </a:r>
            <a:r>
              <a:rPr lang="ru-RU" sz="2800" b="1" dirty="0">
                <a:solidFill>
                  <a:srgbClr val="C00000"/>
                </a:solidFill>
              </a:rPr>
              <a:t>й</a:t>
            </a:r>
            <a:endParaRPr lang="ru-RU" sz="2800" dirty="0"/>
          </a:p>
        </p:txBody>
      </p:sp>
      <p:sp>
        <p:nvSpPr>
          <p:cNvPr id="3" name="Объект 2"/>
          <p:cNvSpPr>
            <a:spLocks noGrp="1"/>
          </p:cNvSpPr>
          <p:nvPr>
            <p:ph idx="1"/>
          </p:nvPr>
        </p:nvSpPr>
        <p:spPr/>
        <p:txBody>
          <a:bodyPr>
            <a:normAutofit/>
          </a:bodyPr>
          <a:lstStyle/>
          <a:p>
            <a:pPr marL="114300" indent="0">
              <a:buNone/>
            </a:pPr>
            <a:endParaRPr lang="ru-RU" sz="1800" b="1" dirty="0" smtClean="0">
              <a:solidFill>
                <a:srgbClr val="002060"/>
              </a:solidFill>
            </a:endParaRPr>
          </a:p>
          <a:p>
            <a:pPr marL="114300" indent="0">
              <a:buNone/>
            </a:pPr>
            <a:r>
              <a:rPr lang="ru-RU" sz="1800" b="1" dirty="0" smtClean="0">
                <a:solidFill>
                  <a:srgbClr val="002060"/>
                </a:solidFill>
              </a:rPr>
              <a:t>В </a:t>
            </a:r>
            <a:r>
              <a:rPr lang="ru-RU" sz="1800" b="1" dirty="0">
                <a:solidFill>
                  <a:srgbClr val="002060"/>
                </a:solidFill>
              </a:rPr>
              <a:t>то же время есть профессии, в которых </a:t>
            </a:r>
            <a:r>
              <a:rPr lang="ru-RU" sz="1800" b="1" dirty="0" err="1">
                <a:solidFill>
                  <a:srgbClr val="002060"/>
                </a:solidFill>
              </a:rPr>
              <a:t>феминитив</a:t>
            </a:r>
            <a:r>
              <a:rPr lang="ru-RU" sz="1800" b="1" dirty="0">
                <a:solidFill>
                  <a:srgbClr val="002060"/>
                </a:solidFill>
              </a:rPr>
              <a:t> не вызывает отторжения: например, привычные «певица» или «учительница». </a:t>
            </a:r>
            <a:endParaRPr lang="ru-RU" sz="1800" b="1" dirty="0" smtClean="0">
              <a:solidFill>
                <a:srgbClr val="002060"/>
              </a:solidFill>
            </a:endParaRPr>
          </a:p>
          <a:p>
            <a:pPr marL="114300" indent="0">
              <a:buNone/>
            </a:pPr>
            <a:endParaRPr lang="ru-RU" sz="1800" b="1" dirty="0">
              <a:solidFill>
                <a:srgbClr val="002060"/>
              </a:solidFill>
            </a:endParaRPr>
          </a:p>
          <a:p>
            <a:pPr marL="114300" indent="0">
              <a:buNone/>
            </a:pPr>
            <a:r>
              <a:rPr lang="ru-RU" sz="1800" b="1" dirty="0" smtClean="0">
                <a:solidFill>
                  <a:srgbClr val="002060"/>
                </a:solidFill>
              </a:rPr>
              <a:t>Причина </a:t>
            </a:r>
            <a:r>
              <a:rPr lang="ru-RU" sz="1800" b="1" dirty="0">
                <a:solidFill>
                  <a:srgbClr val="002060"/>
                </a:solidFill>
              </a:rPr>
              <a:t>проста: традиция видеть женщин в «подобающих» им ролях («секретарша», «балерина»), </a:t>
            </a:r>
            <a:endParaRPr lang="ru-RU" sz="1800" b="1" dirty="0" smtClean="0">
              <a:solidFill>
                <a:srgbClr val="002060"/>
              </a:solidFill>
            </a:endParaRPr>
          </a:p>
          <a:p>
            <a:pPr marL="114300" indent="0">
              <a:buNone/>
            </a:pPr>
            <a:r>
              <a:rPr lang="ru-RU" sz="1800" b="1" dirty="0" smtClean="0">
                <a:solidFill>
                  <a:srgbClr val="002060"/>
                </a:solidFill>
              </a:rPr>
              <a:t>но </a:t>
            </a:r>
            <a:r>
              <a:rPr lang="ru-RU" sz="1800" b="1" dirty="0">
                <a:solidFill>
                  <a:srgbClr val="002060"/>
                </a:solidFill>
              </a:rPr>
              <a:t>не на респектабельных позициях </a:t>
            </a:r>
            <a:r>
              <a:rPr lang="ru-RU" sz="1800" b="1" dirty="0" err="1">
                <a:solidFill>
                  <a:srgbClr val="002060"/>
                </a:solidFill>
              </a:rPr>
              <a:t>профессоресс</a:t>
            </a:r>
            <a:r>
              <a:rPr lang="ru-RU" sz="1800" b="1" dirty="0">
                <a:solidFill>
                  <a:srgbClr val="002060"/>
                </a:solidFill>
              </a:rPr>
              <a:t>, дипломаток и </a:t>
            </a:r>
            <a:r>
              <a:rPr lang="ru-RU" sz="1800" b="1" dirty="0" err="1">
                <a:solidFill>
                  <a:srgbClr val="002060"/>
                </a:solidFill>
              </a:rPr>
              <a:t>хирургинь</a:t>
            </a:r>
            <a:r>
              <a:rPr lang="ru-RU" sz="1800" b="1" dirty="0">
                <a:solidFill>
                  <a:srgbClr val="002060"/>
                </a:solidFill>
              </a:rPr>
              <a:t>. И хотя, прямо скажем, принципиального эстетического различия между «спортсменкой» или «аспиранткой» и «</a:t>
            </a:r>
            <a:r>
              <a:rPr lang="ru-RU" sz="1800" b="1" dirty="0" err="1">
                <a:solidFill>
                  <a:srgbClr val="002060"/>
                </a:solidFill>
              </a:rPr>
              <a:t>авторкой</a:t>
            </a:r>
            <a:r>
              <a:rPr lang="ru-RU" sz="1800" b="1" dirty="0">
                <a:solidFill>
                  <a:srgbClr val="002060"/>
                </a:solidFill>
              </a:rPr>
              <a:t>» нет, одно слово вызывает протесты, а другое нет. Похожие проблемы есть не только в русском </a:t>
            </a:r>
            <a:r>
              <a:rPr lang="ru-RU" sz="1800" b="1" dirty="0" smtClean="0">
                <a:solidFill>
                  <a:srgbClr val="002060"/>
                </a:solidFill>
              </a:rPr>
              <a:t>языке</a:t>
            </a:r>
            <a:endParaRPr lang="ru-RU" sz="1800" b="1" dirty="0">
              <a:solidFill>
                <a:srgbClr val="002060"/>
              </a:solidFill>
            </a:endParaRPr>
          </a:p>
          <a:p>
            <a:pPr marL="114300" indent="0">
              <a:buNone/>
            </a:pPr>
            <a:endParaRPr lang="ru-RU" sz="1800" b="1" dirty="0" smtClean="0">
              <a:solidFill>
                <a:srgbClr val="002060"/>
              </a:solidFill>
            </a:endParaRPr>
          </a:p>
          <a:p>
            <a:pPr marL="114300" indent="0">
              <a:buNone/>
            </a:pPr>
            <a:r>
              <a:rPr lang="en-US" sz="1800" b="1" dirty="0" smtClean="0">
                <a:solidFill>
                  <a:srgbClr val="002060"/>
                </a:solidFill>
              </a:rPr>
              <a:t>Chancellor</a:t>
            </a:r>
            <a:r>
              <a:rPr lang="ru-RU" sz="1800" b="1" dirty="0" smtClean="0">
                <a:solidFill>
                  <a:srgbClr val="002060"/>
                </a:solidFill>
              </a:rPr>
              <a:t> - </a:t>
            </a:r>
            <a:r>
              <a:rPr lang="en-US" sz="1800" b="1" dirty="0" err="1" smtClean="0">
                <a:solidFill>
                  <a:srgbClr val="002060"/>
                </a:solidFill>
              </a:rPr>
              <a:t>Chancellerine</a:t>
            </a:r>
            <a:endParaRPr lang="ru-RU" sz="1800" b="1" dirty="0">
              <a:solidFill>
                <a:srgbClr val="002060"/>
              </a:solidFill>
            </a:endParaRPr>
          </a:p>
          <a:p>
            <a:pPr marL="114300" indent="0">
              <a:buNone/>
            </a:pPr>
            <a:endParaRPr lang="ru-RU" sz="1800" dirty="0" smtClean="0"/>
          </a:p>
          <a:p>
            <a:pPr marL="114300" indent="0">
              <a:buNone/>
            </a:pPr>
            <a:endParaRPr lang="ru-RU" sz="1800" dirty="0"/>
          </a:p>
        </p:txBody>
      </p:sp>
    </p:spTree>
    <p:extLst>
      <p:ext uri="{BB962C8B-B14F-4D97-AF65-F5344CB8AC3E}">
        <p14:creationId xmlns:p14="http://schemas.microsoft.com/office/powerpoint/2010/main" val="1735841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3"/>
            <a:ext cx="8260672" cy="932396"/>
          </a:xfrm>
        </p:spPr>
        <p:txBody>
          <a:bodyPr>
            <a:normAutofit/>
          </a:bodyPr>
          <a:lstStyle/>
          <a:p>
            <a:r>
              <a:rPr lang="ru-RU" sz="2000" b="1" dirty="0">
                <a:solidFill>
                  <a:srgbClr val="002060"/>
                </a:solidFill>
              </a:rPr>
              <a:t>Распространенные  клише в деловой переписке</a:t>
            </a:r>
            <a:endParaRPr lang="ru-RU" sz="2000" dirty="0"/>
          </a:p>
        </p:txBody>
      </p:sp>
      <p:sp>
        <p:nvSpPr>
          <p:cNvPr id="3" name="Объект 2"/>
          <p:cNvSpPr>
            <a:spLocks noGrp="1"/>
          </p:cNvSpPr>
          <p:nvPr>
            <p:ph idx="1"/>
          </p:nvPr>
        </p:nvSpPr>
        <p:spPr>
          <a:xfrm>
            <a:off x="457200" y="1484784"/>
            <a:ext cx="8229600" cy="4641379"/>
          </a:xfrm>
        </p:spPr>
        <p:txBody>
          <a:bodyPr>
            <a:normAutofit/>
          </a:bodyPr>
          <a:lstStyle/>
          <a:p>
            <a:pPr marL="114300" indent="0">
              <a:buNone/>
            </a:pPr>
            <a:r>
              <a:rPr lang="ru-RU" sz="1900" b="1" u="sng" dirty="0" smtClean="0">
                <a:solidFill>
                  <a:srgbClr val="002060"/>
                </a:solidFill>
              </a:rPr>
              <a:t>ЕСЛИ АВТОР ФИЗИЧЕСКОЕ ЛИЦО, ТО ДЕЙСТВИЯ ПЕРЕДАЮТСЯ:</a:t>
            </a:r>
          </a:p>
          <a:p>
            <a:pPr marL="114300" indent="0">
              <a:buNone/>
            </a:pPr>
            <a:endParaRPr lang="ru-RU" sz="1900" b="1" dirty="0">
              <a:solidFill>
                <a:srgbClr val="002060"/>
              </a:solidFill>
            </a:endParaRPr>
          </a:p>
          <a:p>
            <a:pPr marL="114300" indent="0">
              <a:buNone/>
            </a:pPr>
            <a:r>
              <a:rPr lang="ru-RU" sz="1700" b="1" u="sng" dirty="0">
                <a:solidFill>
                  <a:srgbClr val="002060"/>
                </a:solidFill>
              </a:rPr>
              <a:t>От первого лица единственного числа, например:</a:t>
            </a:r>
          </a:p>
          <a:p>
            <a:pPr lvl="1"/>
            <a:r>
              <a:rPr lang="ru-RU" sz="1700" b="1" dirty="0">
                <a:solidFill>
                  <a:srgbClr val="002060"/>
                </a:solidFill>
              </a:rPr>
              <a:t>Довожу до Вашего сведения…</a:t>
            </a:r>
          </a:p>
          <a:p>
            <a:pPr lvl="1"/>
            <a:r>
              <a:rPr lang="ru-RU" sz="1700" b="1" dirty="0">
                <a:solidFill>
                  <a:srgbClr val="002060"/>
                </a:solidFill>
              </a:rPr>
              <a:t>Прошу…</a:t>
            </a:r>
          </a:p>
          <a:p>
            <a:pPr lvl="1"/>
            <a:r>
              <a:rPr lang="ru-RU" sz="1700" b="1" dirty="0">
                <a:solidFill>
                  <a:srgbClr val="002060"/>
                </a:solidFill>
              </a:rPr>
              <a:t>Ставлю Вас в известность</a:t>
            </a:r>
            <a:r>
              <a:rPr lang="ru-RU" sz="1700" b="1" dirty="0" smtClean="0">
                <a:solidFill>
                  <a:srgbClr val="002060"/>
                </a:solidFill>
              </a:rPr>
              <a:t>…</a:t>
            </a:r>
          </a:p>
          <a:p>
            <a:pPr marL="411480" lvl="1" indent="0">
              <a:buNone/>
            </a:pPr>
            <a:endParaRPr lang="ru-RU" sz="1700" b="1" dirty="0">
              <a:solidFill>
                <a:srgbClr val="002060"/>
              </a:solidFill>
            </a:endParaRPr>
          </a:p>
          <a:p>
            <a:pPr marL="114300" indent="0">
              <a:buNone/>
            </a:pPr>
            <a:r>
              <a:rPr lang="ru-RU" sz="1700" b="1" u="sng" dirty="0">
                <a:solidFill>
                  <a:srgbClr val="002060"/>
                </a:solidFill>
              </a:rPr>
              <a:t>От первого лица множественного числа, например:</a:t>
            </a:r>
          </a:p>
          <a:p>
            <a:pPr lvl="1"/>
            <a:r>
              <a:rPr lang="ru-RU" sz="1700" b="1" dirty="0">
                <a:solidFill>
                  <a:srgbClr val="002060"/>
                </a:solidFill>
              </a:rPr>
              <a:t>Одобряем…</a:t>
            </a:r>
          </a:p>
          <a:p>
            <a:pPr lvl="1"/>
            <a:r>
              <a:rPr lang="ru-RU" sz="1700" b="1" dirty="0">
                <a:solidFill>
                  <a:srgbClr val="002060"/>
                </a:solidFill>
              </a:rPr>
              <a:t>Мы получили Вашу телеграмму…</a:t>
            </a:r>
          </a:p>
          <a:p>
            <a:pPr lvl="1"/>
            <a:r>
              <a:rPr lang="ru-RU" sz="1700" b="1" dirty="0">
                <a:solidFill>
                  <a:srgbClr val="002060"/>
                </a:solidFill>
              </a:rPr>
              <a:t>Поздравляем…</a:t>
            </a:r>
          </a:p>
          <a:p>
            <a:pPr lvl="1"/>
            <a:r>
              <a:rPr lang="ru-RU" sz="1700" b="1" dirty="0">
                <a:solidFill>
                  <a:srgbClr val="002060"/>
                </a:solidFill>
              </a:rPr>
              <a:t>Поддерживаем…</a:t>
            </a:r>
          </a:p>
          <a:p>
            <a:pPr marL="114300" indent="0">
              <a:buNone/>
            </a:pPr>
            <a:endParaRPr lang="ru-RU" sz="1700" dirty="0"/>
          </a:p>
        </p:txBody>
      </p:sp>
    </p:spTree>
    <p:extLst>
      <p:ext uri="{BB962C8B-B14F-4D97-AF65-F5344CB8AC3E}">
        <p14:creationId xmlns:p14="http://schemas.microsoft.com/office/powerpoint/2010/main" val="4048387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a:solidFill>
                  <a:srgbClr val="002060"/>
                </a:solidFill>
              </a:rPr>
              <a:t>Распространенные  клише в деловой переписке</a:t>
            </a:r>
            <a:endParaRPr lang="ru-RU" sz="2000" dirty="0"/>
          </a:p>
        </p:txBody>
      </p:sp>
      <p:sp>
        <p:nvSpPr>
          <p:cNvPr id="3" name="Объект 2"/>
          <p:cNvSpPr>
            <a:spLocks noGrp="1"/>
          </p:cNvSpPr>
          <p:nvPr>
            <p:ph idx="1"/>
          </p:nvPr>
        </p:nvSpPr>
        <p:spPr/>
        <p:txBody>
          <a:bodyPr>
            <a:normAutofit/>
          </a:bodyPr>
          <a:lstStyle/>
          <a:p>
            <a:pPr marL="114300" indent="0">
              <a:buNone/>
            </a:pPr>
            <a:r>
              <a:rPr lang="ru-RU" sz="2000" b="1" u="sng" dirty="0" smtClean="0">
                <a:solidFill>
                  <a:srgbClr val="002060"/>
                </a:solidFill>
              </a:rPr>
              <a:t>ПРОСЬБА</a:t>
            </a:r>
          </a:p>
          <a:p>
            <a:pPr marL="114300" indent="0">
              <a:buNone/>
            </a:pPr>
            <a:endParaRPr lang="ru-RU" sz="2000" b="1" dirty="0">
              <a:solidFill>
                <a:srgbClr val="002060"/>
              </a:solidFill>
            </a:endParaRPr>
          </a:p>
          <a:p>
            <a:r>
              <a:rPr lang="ru-RU" sz="2000" b="1" dirty="0">
                <a:solidFill>
                  <a:srgbClr val="002060"/>
                </a:solidFill>
              </a:rPr>
              <a:t>Просим вас проверить ход выполнения работ</a:t>
            </a:r>
            <a:r>
              <a:rPr lang="ru-RU" sz="2000" b="1" dirty="0" smtClean="0">
                <a:solidFill>
                  <a:srgbClr val="002060"/>
                </a:solidFill>
              </a:rPr>
              <a:t>…</a:t>
            </a:r>
          </a:p>
          <a:p>
            <a:endParaRPr lang="ru-RU" sz="2000" b="1" dirty="0">
              <a:solidFill>
                <a:srgbClr val="002060"/>
              </a:solidFill>
            </a:endParaRPr>
          </a:p>
          <a:p>
            <a:r>
              <a:rPr lang="ru-RU" sz="2000" b="1" dirty="0">
                <a:solidFill>
                  <a:srgbClr val="002060"/>
                </a:solidFill>
              </a:rPr>
              <a:t>Прошу принять меры</a:t>
            </a:r>
            <a:r>
              <a:rPr lang="ru-RU" sz="2000" b="1" dirty="0" smtClean="0">
                <a:solidFill>
                  <a:srgbClr val="002060"/>
                </a:solidFill>
              </a:rPr>
              <a:t>…</a:t>
            </a:r>
          </a:p>
          <a:p>
            <a:endParaRPr lang="ru-RU" sz="2000" b="1" dirty="0">
              <a:solidFill>
                <a:srgbClr val="002060"/>
              </a:solidFill>
            </a:endParaRPr>
          </a:p>
          <a:p>
            <a:r>
              <a:rPr lang="ru-RU" sz="2000" b="1" dirty="0">
                <a:solidFill>
                  <a:srgbClr val="002060"/>
                </a:solidFill>
              </a:rPr>
              <a:t>Прошу сообщить данные о производительности…</a:t>
            </a:r>
          </a:p>
          <a:p>
            <a:pPr marL="114300" indent="0">
              <a:buNone/>
            </a:pPr>
            <a:endParaRPr lang="ru-RU" sz="2000" dirty="0"/>
          </a:p>
        </p:txBody>
      </p:sp>
    </p:spTree>
    <p:extLst>
      <p:ext uri="{BB962C8B-B14F-4D97-AF65-F5344CB8AC3E}">
        <p14:creationId xmlns:p14="http://schemas.microsoft.com/office/powerpoint/2010/main" val="3972846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a:solidFill>
                  <a:srgbClr val="002060"/>
                </a:solidFill>
              </a:rPr>
              <a:t>Распространенные  клише в деловой переписке</a:t>
            </a:r>
            <a:endParaRPr lang="ru-RU" sz="2000" dirty="0"/>
          </a:p>
        </p:txBody>
      </p:sp>
      <p:sp>
        <p:nvSpPr>
          <p:cNvPr id="3" name="Объект 2"/>
          <p:cNvSpPr>
            <a:spLocks noGrp="1"/>
          </p:cNvSpPr>
          <p:nvPr>
            <p:ph idx="1"/>
          </p:nvPr>
        </p:nvSpPr>
        <p:spPr/>
        <p:txBody>
          <a:bodyPr/>
          <a:lstStyle/>
          <a:p>
            <a:pPr marL="114300" indent="0">
              <a:buNone/>
            </a:pPr>
            <a:r>
              <a:rPr lang="ru-RU" sz="2000" b="1" u="sng" dirty="0" smtClean="0">
                <a:solidFill>
                  <a:srgbClr val="002060"/>
                </a:solidFill>
              </a:rPr>
              <a:t>ПОДТВЕРЖДЕНИЕ</a:t>
            </a:r>
          </a:p>
          <a:p>
            <a:pPr marL="114300" indent="0">
              <a:buNone/>
            </a:pPr>
            <a:endParaRPr lang="ru-RU" sz="1800" b="1" dirty="0">
              <a:solidFill>
                <a:srgbClr val="002060"/>
              </a:solidFill>
            </a:endParaRPr>
          </a:p>
          <a:p>
            <a:r>
              <a:rPr lang="ru-RU" sz="1800" b="1" dirty="0">
                <a:solidFill>
                  <a:srgbClr val="002060"/>
                </a:solidFill>
              </a:rPr>
              <a:t>С благодарностью подтверждаем получение Вашего заказа и приступаем к его выполнению</a:t>
            </a:r>
            <a:r>
              <a:rPr lang="ru-RU" sz="1800" b="1" dirty="0" smtClean="0">
                <a:solidFill>
                  <a:srgbClr val="002060"/>
                </a:solidFill>
              </a:rPr>
              <a:t>…</a:t>
            </a:r>
          </a:p>
          <a:p>
            <a:endParaRPr lang="ru-RU" sz="1800" b="1" dirty="0">
              <a:solidFill>
                <a:srgbClr val="002060"/>
              </a:solidFill>
            </a:endParaRPr>
          </a:p>
          <a:p>
            <a:r>
              <a:rPr lang="ru-RU" sz="1800" b="1" dirty="0">
                <a:solidFill>
                  <a:srgbClr val="002060"/>
                </a:solidFill>
              </a:rPr>
              <a:t>Подтверждаем получение спецификаций на</a:t>
            </a:r>
            <a:r>
              <a:rPr lang="ru-RU" sz="1800" b="1" dirty="0" smtClean="0">
                <a:solidFill>
                  <a:srgbClr val="002060"/>
                </a:solidFill>
              </a:rPr>
              <a:t>…</a:t>
            </a:r>
          </a:p>
          <a:p>
            <a:endParaRPr lang="ru-RU" sz="1800" b="1" dirty="0">
              <a:solidFill>
                <a:srgbClr val="002060"/>
              </a:solidFill>
            </a:endParaRPr>
          </a:p>
          <a:p>
            <a:r>
              <a:rPr lang="ru-RU" sz="1800" b="1" dirty="0">
                <a:solidFill>
                  <a:srgbClr val="002060"/>
                </a:solidFill>
              </a:rPr>
              <a:t>Завод </a:t>
            </a:r>
            <a:r>
              <a:rPr lang="ru-RU" sz="1800" b="1" dirty="0" smtClean="0">
                <a:solidFill>
                  <a:srgbClr val="002060"/>
                </a:solidFill>
              </a:rPr>
              <a:t>«Темп» </a:t>
            </a:r>
            <a:r>
              <a:rPr lang="ru-RU" sz="1800" b="1" dirty="0">
                <a:solidFill>
                  <a:srgbClr val="002060"/>
                </a:solidFill>
              </a:rPr>
              <a:t>подтверждает условия поставки оборудования</a:t>
            </a:r>
          </a:p>
          <a:p>
            <a:pPr marL="114300" indent="0">
              <a:buNone/>
            </a:pPr>
            <a:endParaRPr lang="ru-RU" sz="1800" dirty="0"/>
          </a:p>
        </p:txBody>
      </p:sp>
    </p:spTree>
    <p:extLst>
      <p:ext uri="{BB962C8B-B14F-4D97-AF65-F5344CB8AC3E}">
        <p14:creationId xmlns:p14="http://schemas.microsoft.com/office/powerpoint/2010/main" val="1752890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a:solidFill>
                  <a:srgbClr val="002060"/>
                </a:solidFill>
              </a:rPr>
              <a:t>Распространенные  клише в деловой переписке</a:t>
            </a:r>
            <a:endParaRPr lang="ru-RU" sz="2000" dirty="0"/>
          </a:p>
        </p:txBody>
      </p:sp>
      <p:sp>
        <p:nvSpPr>
          <p:cNvPr id="3" name="Объект 2"/>
          <p:cNvSpPr>
            <a:spLocks noGrp="1"/>
          </p:cNvSpPr>
          <p:nvPr>
            <p:ph idx="1"/>
          </p:nvPr>
        </p:nvSpPr>
        <p:spPr/>
        <p:txBody>
          <a:bodyPr>
            <a:normAutofit/>
          </a:bodyPr>
          <a:lstStyle/>
          <a:p>
            <a:pPr marL="114300" indent="0">
              <a:buNone/>
            </a:pPr>
            <a:r>
              <a:rPr lang="ru-RU" sz="1800" b="1" u="sng" dirty="0" smtClean="0">
                <a:solidFill>
                  <a:srgbClr val="002060"/>
                </a:solidFill>
              </a:rPr>
              <a:t>ПРИГЛАШЕНИЕ</a:t>
            </a:r>
          </a:p>
          <a:p>
            <a:pPr marL="114300" indent="0">
              <a:buNone/>
            </a:pPr>
            <a:endParaRPr lang="ru-RU" sz="1800" b="1" dirty="0">
              <a:solidFill>
                <a:srgbClr val="002060"/>
              </a:solidFill>
            </a:endParaRPr>
          </a:p>
          <a:p>
            <a:r>
              <a:rPr lang="ru-RU" sz="1800" b="1" dirty="0">
                <a:solidFill>
                  <a:srgbClr val="002060"/>
                </a:solidFill>
              </a:rPr>
              <a:t>Приглашаем Вас принять участие в обсуждении проекта</a:t>
            </a:r>
            <a:r>
              <a:rPr lang="ru-RU" sz="1800" b="1" dirty="0" smtClean="0">
                <a:solidFill>
                  <a:srgbClr val="002060"/>
                </a:solidFill>
              </a:rPr>
              <a:t>…</a:t>
            </a:r>
          </a:p>
          <a:p>
            <a:endParaRPr lang="ru-RU" sz="1800" b="1" dirty="0">
              <a:solidFill>
                <a:srgbClr val="002060"/>
              </a:solidFill>
            </a:endParaRPr>
          </a:p>
          <a:p>
            <a:r>
              <a:rPr lang="ru-RU" sz="1800" b="1" dirty="0">
                <a:solidFill>
                  <a:srgbClr val="002060"/>
                </a:solidFill>
              </a:rPr>
              <a:t>Просим принять участие в обсуждении проблемы</a:t>
            </a:r>
            <a:r>
              <a:rPr lang="ru-RU" sz="1800" b="1" dirty="0" smtClean="0">
                <a:solidFill>
                  <a:srgbClr val="002060"/>
                </a:solidFill>
              </a:rPr>
              <a:t>…</a:t>
            </a:r>
          </a:p>
          <a:p>
            <a:endParaRPr lang="ru-RU" sz="1800" b="1" dirty="0">
              <a:solidFill>
                <a:srgbClr val="002060"/>
              </a:solidFill>
            </a:endParaRPr>
          </a:p>
          <a:p>
            <a:r>
              <a:rPr lang="ru-RU" sz="1800" b="1" dirty="0">
                <a:solidFill>
                  <a:srgbClr val="002060"/>
                </a:solidFill>
              </a:rPr>
              <a:t>Приглашаем представителя Вашего предприятия посетить</a:t>
            </a:r>
          </a:p>
          <a:p>
            <a:pPr marL="114300" indent="0">
              <a:buNone/>
            </a:pPr>
            <a:endParaRPr lang="ru-RU" sz="2000" dirty="0"/>
          </a:p>
        </p:txBody>
      </p:sp>
    </p:spTree>
    <p:extLst>
      <p:ext uri="{BB962C8B-B14F-4D97-AF65-F5344CB8AC3E}">
        <p14:creationId xmlns:p14="http://schemas.microsoft.com/office/powerpoint/2010/main" val="39493701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a:solidFill>
                  <a:srgbClr val="002060"/>
                </a:solidFill>
              </a:rPr>
              <a:t>Распространенные  клише в деловой переписке</a:t>
            </a:r>
            <a:endParaRPr lang="ru-RU" sz="2000" dirty="0"/>
          </a:p>
        </p:txBody>
      </p:sp>
      <p:sp>
        <p:nvSpPr>
          <p:cNvPr id="3" name="Объект 2"/>
          <p:cNvSpPr>
            <a:spLocks noGrp="1"/>
          </p:cNvSpPr>
          <p:nvPr>
            <p:ph idx="1"/>
          </p:nvPr>
        </p:nvSpPr>
        <p:spPr/>
        <p:txBody>
          <a:bodyPr>
            <a:normAutofit/>
          </a:bodyPr>
          <a:lstStyle/>
          <a:p>
            <a:pPr marL="114300" indent="0">
              <a:buNone/>
            </a:pPr>
            <a:r>
              <a:rPr lang="ru-RU" sz="2000" b="1" u="sng" dirty="0" smtClean="0">
                <a:solidFill>
                  <a:srgbClr val="002060"/>
                </a:solidFill>
              </a:rPr>
              <a:t>ОТКАЗ/ОТКЛОНЕНИЕ  ПРЕДЛОЖЕНИНИЯ/ПРОЕКТА</a:t>
            </a:r>
          </a:p>
          <a:p>
            <a:pPr marL="114300" indent="0">
              <a:buNone/>
            </a:pPr>
            <a:endParaRPr lang="ru-RU" sz="1800" b="1" dirty="0">
              <a:solidFill>
                <a:srgbClr val="002060"/>
              </a:solidFill>
            </a:endParaRPr>
          </a:p>
          <a:p>
            <a:r>
              <a:rPr lang="ru-RU" sz="1800" b="1" dirty="0">
                <a:solidFill>
                  <a:srgbClr val="002060"/>
                </a:solidFill>
              </a:rPr>
              <a:t>Присланный Вами проект титульного списка по объектам строительства на сумму…нами не может быть утвержден по следующим </a:t>
            </a:r>
            <a:r>
              <a:rPr lang="ru-RU" sz="1800" b="1" dirty="0" smtClean="0">
                <a:solidFill>
                  <a:srgbClr val="002060"/>
                </a:solidFill>
              </a:rPr>
              <a:t>причинам…</a:t>
            </a:r>
          </a:p>
          <a:p>
            <a:pPr marL="114300" indent="0">
              <a:buNone/>
            </a:pPr>
            <a:endParaRPr lang="ru-RU" sz="1800" b="1" dirty="0">
              <a:solidFill>
                <a:srgbClr val="002060"/>
              </a:solidFill>
            </a:endParaRPr>
          </a:p>
          <a:p>
            <a:r>
              <a:rPr lang="ru-RU" sz="1800" b="1" dirty="0" smtClean="0">
                <a:solidFill>
                  <a:srgbClr val="0070C0"/>
                </a:solidFill>
              </a:rPr>
              <a:t>Вынуждены сообщить вам</a:t>
            </a:r>
            <a:r>
              <a:rPr lang="ru-RU" sz="1800" b="1" dirty="0" smtClean="0">
                <a:solidFill>
                  <a:srgbClr val="002060"/>
                </a:solidFill>
              </a:rPr>
              <a:t>, что ваше </a:t>
            </a:r>
            <a:r>
              <a:rPr lang="ru-RU" sz="1800" b="1" dirty="0">
                <a:solidFill>
                  <a:srgbClr val="002060"/>
                </a:solidFill>
              </a:rPr>
              <a:t>предложение (проект) отклонено по следующим причинам…</a:t>
            </a:r>
          </a:p>
          <a:p>
            <a:pPr marL="114300" indent="0">
              <a:buNone/>
            </a:pPr>
            <a:endParaRPr lang="ru-RU" sz="1800" dirty="0"/>
          </a:p>
        </p:txBody>
      </p:sp>
    </p:spTree>
    <p:extLst>
      <p:ext uri="{BB962C8B-B14F-4D97-AF65-F5344CB8AC3E}">
        <p14:creationId xmlns:p14="http://schemas.microsoft.com/office/powerpoint/2010/main" val="3931791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a:solidFill>
                  <a:srgbClr val="002060"/>
                </a:solidFill>
              </a:rPr>
              <a:t>Распространенные  клише в деловой переписке</a:t>
            </a:r>
            <a:endParaRPr lang="ru-RU" sz="2000" dirty="0"/>
          </a:p>
        </p:txBody>
      </p:sp>
      <p:sp>
        <p:nvSpPr>
          <p:cNvPr id="3" name="Объект 2"/>
          <p:cNvSpPr>
            <a:spLocks noGrp="1"/>
          </p:cNvSpPr>
          <p:nvPr>
            <p:ph idx="1"/>
          </p:nvPr>
        </p:nvSpPr>
        <p:spPr/>
        <p:txBody>
          <a:bodyPr>
            <a:normAutofit/>
          </a:bodyPr>
          <a:lstStyle/>
          <a:p>
            <a:pPr marL="114300" indent="0">
              <a:buNone/>
            </a:pPr>
            <a:r>
              <a:rPr lang="ru-RU" sz="2000" b="1" u="sng" dirty="0" smtClean="0">
                <a:solidFill>
                  <a:srgbClr val="002060"/>
                </a:solidFill>
              </a:rPr>
              <a:t>НАПОМИНАНИЕ</a:t>
            </a:r>
          </a:p>
          <a:p>
            <a:pPr marL="114300" indent="0">
              <a:buNone/>
            </a:pPr>
            <a:endParaRPr lang="ru-RU" sz="2000" b="1" dirty="0">
              <a:solidFill>
                <a:srgbClr val="002060"/>
              </a:solidFill>
            </a:endParaRPr>
          </a:p>
          <a:p>
            <a:r>
              <a:rPr lang="ru-RU" sz="1800" b="1" dirty="0">
                <a:solidFill>
                  <a:srgbClr val="002060"/>
                </a:solidFill>
              </a:rPr>
              <a:t>Напоминаем, что по плану совместных работ Вы </a:t>
            </a:r>
            <a:r>
              <a:rPr lang="ru-RU" sz="1800" b="1" dirty="0" smtClean="0">
                <a:solidFill>
                  <a:srgbClr val="002060"/>
                </a:solidFill>
              </a:rPr>
              <a:t>(должны) </a:t>
            </a:r>
            <a:r>
              <a:rPr lang="ru-RU" sz="1800" b="1" dirty="0" smtClean="0">
                <a:solidFill>
                  <a:srgbClr val="0070C0"/>
                </a:solidFill>
              </a:rPr>
              <a:t>взяли на себя обязательство</a:t>
            </a:r>
            <a:r>
              <a:rPr lang="ru-RU" sz="1800" b="1" dirty="0" smtClean="0">
                <a:solidFill>
                  <a:srgbClr val="002060"/>
                </a:solidFill>
              </a:rPr>
              <a:t>…</a:t>
            </a:r>
          </a:p>
          <a:p>
            <a:endParaRPr lang="ru-RU" sz="1800" b="1" dirty="0">
              <a:solidFill>
                <a:srgbClr val="002060"/>
              </a:solidFill>
            </a:endParaRPr>
          </a:p>
          <a:p>
            <a:r>
              <a:rPr lang="ru-RU" sz="1800" b="1" dirty="0">
                <a:solidFill>
                  <a:srgbClr val="002060"/>
                </a:solidFill>
              </a:rPr>
              <a:t>Напоминаем, что в соответствии с… Вы (</a:t>
            </a:r>
            <a:r>
              <a:rPr lang="ru-RU" sz="1800" b="1" dirty="0" smtClean="0">
                <a:solidFill>
                  <a:srgbClr val="002060"/>
                </a:solidFill>
              </a:rPr>
              <a:t>должны) </a:t>
            </a:r>
            <a:r>
              <a:rPr lang="ru-RU" sz="1800" b="1" dirty="0" smtClean="0">
                <a:solidFill>
                  <a:srgbClr val="0070C0"/>
                </a:solidFill>
              </a:rPr>
              <a:t>обязались</a:t>
            </a:r>
            <a:r>
              <a:rPr lang="ru-RU" sz="1800" b="1" dirty="0" smtClean="0">
                <a:solidFill>
                  <a:srgbClr val="002060"/>
                </a:solidFill>
              </a:rPr>
              <a:t>…</a:t>
            </a:r>
          </a:p>
          <a:p>
            <a:endParaRPr lang="ru-RU" sz="1800" b="1" dirty="0">
              <a:solidFill>
                <a:srgbClr val="002060"/>
              </a:solidFill>
            </a:endParaRPr>
          </a:p>
          <a:p>
            <a:r>
              <a:rPr lang="ru-RU" sz="1800" b="1" dirty="0">
                <a:solidFill>
                  <a:srgbClr val="002060"/>
                </a:solidFill>
              </a:rPr>
              <a:t>Напоминаем </a:t>
            </a:r>
            <a:r>
              <a:rPr lang="ru-RU" sz="1800" b="1" dirty="0" smtClean="0">
                <a:solidFill>
                  <a:srgbClr val="002060"/>
                </a:solidFill>
              </a:rPr>
              <a:t>, </a:t>
            </a:r>
            <a:r>
              <a:rPr lang="ru-RU" sz="1800" b="1" dirty="0">
                <a:solidFill>
                  <a:srgbClr val="002060"/>
                </a:solidFill>
              </a:rPr>
              <a:t>что Ваша задолженность по оплате составляет</a:t>
            </a:r>
            <a:r>
              <a:rPr lang="ru-RU" sz="1800" b="1" dirty="0" smtClean="0">
                <a:solidFill>
                  <a:srgbClr val="002060"/>
                </a:solidFill>
              </a:rPr>
              <a:t>…</a:t>
            </a:r>
          </a:p>
          <a:p>
            <a:endParaRPr lang="ru-RU" sz="1800" b="1" dirty="0">
              <a:solidFill>
                <a:srgbClr val="002060"/>
              </a:solidFill>
            </a:endParaRPr>
          </a:p>
          <a:p>
            <a:r>
              <a:rPr lang="ru-RU" sz="1800" b="1" dirty="0">
                <a:solidFill>
                  <a:srgbClr val="002060"/>
                </a:solidFill>
              </a:rPr>
              <a:t>Напоминаем вам, что срок предоставления рукописи истекает…</a:t>
            </a:r>
          </a:p>
          <a:p>
            <a:pPr marL="114300" indent="0">
              <a:buNone/>
            </a:pPr>
            <a:endParaRPr lang="ru-RU" sz="2000" b="1" dirty="0">
              <a:solidFill>
                <a:srgbClr val="002060"/>
              </a:solidFill>
            </a:endParaRPr>
          </a:p>
        </p:txBody>
      </p:sp>
    </p:spTree>
    <p:extLst>
      <p:ext uri="{BB962C8B-B14F-4D97-AF65-F5344CB8AC3E}">
        <p14:creationId xmlns:p14="http://schemas.microsoft.com/office/powerpoint/2010/main" val="1667066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a:solidFill>
                  <a:srgbClr val="002060"/>
                </a:solidFill>
              </a:rPr>
              <a:t>Распространенные  клише в деловой переписке</a:t>
            </a:r>
            <a:endParaRPr lang="ru-RU" sz="2000" dirty="0"/>
          </a:p>
        </p:txBody>
      </p:sp>
      <p:sp>
        <p:nvSpPr>
          <p:cNvPr id="3" name="Объект 2"/>
          <p:cNvSpPr>
            <a:spLocks noGrp="1"/>
          </p:cNvSpPr>
          <p:nvPr>
            <p:ph idx="1"/>
          </p:nvPr>
        </p:nvSpPr>
        <p:spPr/>
        <p:txBody>
          <a:bodyPr>
            <a:normAutofit/>
          </a:bodyPr>
          <a:lstStyle/>
          <a:p>
            <a:pPr marL="114300" indent="0">
              <a:buNone/>
            </a:pPr>
            <a:r>
              <a:rPr lang="ru-RU" sz="1800" b="1" u="sng" dirty="0" smtClean="0">
                <a:solidFill>
                  <a:srgbClr val="002060"/>
                </a:solidFill>
              </a:rPr>
              <a:t>ОБЪЯСНЕНИЕ СОБСТВЕННОЙ ПОЗИЦИИ</a:t>
            </a:r>
          </a:p>
          <a:p>
            <a:pPr marL="114300" indent="0">
              <a:buNone/>
            </a:pPr>
            <a:endParaRPr lang="ru-RU" sz="1800" b="1" dirty="0">
              <a:solidFill>
                <a:srgbClr val="002060"/>
              </a:solidFill>
            </a:endParaRPr>
          </a:p>
          <a:p>
            <a:r>
              <a:rPr lang="ru-RU" sz="1800" b="1" dirty="0" smtClean="0">
                <a:solidFill>
                  <a:srgbClr val="002060"/>
                </a:solidFill>
              </a:rPr>
              <a:t>К сожалению, наши </a:t>
            </a:r>
            <a:r>
              <a:rPr lang="ru-RU" sz="1800" b="1" dirty="0">
                <a:solidFill>
                  <a:srgbClr val="002060"/>
                </a:solidFill>
              </a:rPr>
              <a:t>обращения по данному вопросу не привели к положительным результатам</a:t>
            </a:r>
            <a:r>
              <a:rPr lang="ru-RU" sz="1800" b="1" dirty="0" smtClean="0">
                <a:solidFill>
                  <a:srgbClr val="002060"/>
                </a:solidFill>
              </a:rPr>
              <a:t>.</a:t>
            </a:r>
          </a:p>
          <a:p>
            <a:endParaRPr lang="ru-RU" sz="1800" b="1" dirty="0">
              <a:solidFill>
                <a:srgbClr val="002060"/>
              </a:solidFill>
            </a:endParaRPr>
          </a:p>
          <a:p>
            <a:r>
              <a:rPr lang="ru-RU" sz="1800" b="1" dirty="0">
                <a:solidFill>
                  <a:srgbClr val="002060"/>
                </a:solidFill>
              </a:rPr>
              <a:t>Возражений против конструкции не имеем</a:t>
            </a:r>
            <a:r>
              <a:rPr lang="ru-RU" sz="1800" b="1" dirty="0" smtClean="0">
                <a:solidFill>
                  <a:srgbClr val="002060"/>
                </a:solidFill>
              </a:rPr>
              <a:t>.</a:t>
            </a:r>
          </a:p>
          <a:p>
            <a:endParaRPr lang="ru-RU" sz="1800" b="1" dirty="0" smtClean="0">
              <a:solidFill>
                <a:srgbClr val="002060"/>
              </a:solidFill>
            </a:endParaRPr>
          </a:p>
          <a:p>
            <a:r>
              <a:rPr lang="ru-RU" sz="1800" b="1" dirty="0" smtClean="0">
                <a:solidFill>
                  <a:srgbClr val="0070C0"/>
                </a:solidFill>
              </a:rPr>
              <a:t>К сожалению, мы </a:t>
            </a:r>
            <a:r>
              <a:rPr lang="ru-RU" sz="1800" b="1" dirty="0">
                <a:solidFill>
                  <a:srgbClr val="0070C0"/>
                </a:solidFill>
              </a:rPr>
              <a:t>не </a:t>
            </a:r>
            <a:r>
              <a:rPr lang="ru-RU" sz="1800" b="1" dirty="0" smtClean="0">
                <a:solidFill>
                  <a:srgbClr val="0070C0"/>
                </a:solidFill>
              </a:rPr>
              <a:t>имеем возможности  </a:t>
            </a:r>
            <a:r>
              <a:rPr lang="ru-RU" sz="1800" b="1" dirty="0">
                <a:solidFill>
                  <a:srgbClr val="002060"/>
                </a:solidFill>
              </a:rPr>
              <a:t>поставить Вам товары… в силу следующих причин</a:t>
            </a:r>
            <a:r>
              <a:rPr lang="ru-RU" sz="1800" dirty="0"/>
              <a:t>:</a:t>
            </a:r>
          </a:p>
          <a:p>
            <a:pPr marL="114300" indent="0">
              <a:buNone/>
            </a:pPr>
            <a:endParaRPr lang="ru-RU" sz="1800" dirty="0"/>
          </a:p>
        </p:txBody>
      </p:sp>
    </p:spTree>
    <p:extLst>
      <p:ext uri="{BB962C8B-B14F-4D97-AF65-F5344CB8AC3E}">
        <p14:creationId xmlns:p14="http://schemas.microsoft.com/office/powerpoint/2010/main" val="626287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a:solidFill>
                  <a:srgbClr val="002060"/>
                </a:solidFill>
              </a:rPr>
              <a:t>Распространенные  клише в деловой переписке</a:t>
            </a:r>
            <a:endParaRPr lang="ru-RU" sz="2000" dirty="0"/>
          </a:p>
        </p:txBody>
      </p:sp>
      <p:sp>
        <p:nvSpPr>
          <p:cNvPr id="3" name="Объект 2"/>
          <p:cNvSpPr>
            <a:spLocks noGrp="1"/>
          </p:cNvSpPr>
          <p:nvPr>
            <p:ph idx="1"/>
          </p:nvPr>
        </p:nvSpPr>
        <p:spPr/>
        <p:txBody>
          <a:bodyPr>
            <a:normAutofit/>
          </a:bodyPr>
          <a:lstStyle/>
          <a:p>
            <a:pPr marL="114300" indent="0">
              <a:buNone/>
            </a:pPr>
            <a:r>
              <a:rPr lang="ru-RU" sz="1800" b="1" u="sng" dirty="0" smtClean="0">
                <a:solidFill>
                  <a:srgbClr val="002060"/>
                </a:solidFill>
              </a:rPr>
              <a:t>РЕАКЦИЯ НА  НЕГАТИВНЫЕ  ДЕЙСТВИЯ  ДРУГОЙ  СТОРОНЫ</a:t>
            </a:r>
          </a:p>
          <a:p>
            <a:pPr marL="114300" indent="0">
              <a:buNone/>
            </a:pPr>
            <a:endParaRPr lang="ru-RU" sz="1800" b="1" dirty="0">
              <a:solidFill>
                <a:srgbClr val="002060"/>
              </a:solidFill>
            </a:endParaRPr>
          </a:p>
          <a:p>
            <a:r>
              <a:rPr lang="ru-RU" sz="1800" b="1" dirty="0" smtClean="0">
                <a:solidFill>
                  <a:srgbClr val="002060"/>
                </a:solidFill>
              </a:rPr>
              <a:t>Допущенная  </a:t>
            </a:r>
            <a:r>
              <a:rPr lang="ru-RU" sz="1800" b="1" dirty="0">
                <a:solidFill>
                  <a:srgbClr val="002060"/>
                </a:solidFill>
              </a:rPr>
              <a:t>задержка может привести</a:t>
            </a:r>
            <a:r>
              <a:rPr lang="ru-RU" sz="1800" b="1" dirty="0" smtClean="0">
                <a:solidFill>
                  <a:srgbClr val="002060"/>
                </a:solidFill>
              </a:rPr>
              <a:t>…</a:t>
            </a:r>
          </a:p>
          <a:p>
            <a:endParaRPr lang="ru-RU" sz="1800" b="1" dirty="0">
              <a:solidFill>
                <a:srgbClr val="002060"/>
              </a:solidFill>
            </a:endParaRPr>
          </a:p>
          <a:p>
            <a:r>
              <a:rPr lang="ru-RU" sz="1800" b="1" dirty="0" smtClean="0">
                <a:solidFill>
                  <a:srgbClr val="0070C0"/>
                </a:solidFill>
              </a:rPr>
              <a:t>Мы не видим причин, по которым </a:t>
            </a:r>
            <a:r>
              <a:rPr lang="ru-RU" sz="1800" b="1" dirty="0">
                <a:solidFill>
                  <a:srgbClr val="002060"/>
                </a:solidFill>
              </a:rPr>
              <a:t>Ваш завод задерживает высылку </a:t>
            </a:r>
            <a:r>
              <a:rPr lang="ru-RU" sz="1800" b="1" dirty="0" smtClean="0">
                <a:solidFill>
                  <a:srgbClr val="002060"/>
                </a:solidFill>
              </a:rPr>
              <a:t>комплектующих…</a:t>
            </a:r>
          </a:p>
          <a:p>
            <a:endParaRPr lang="ru-RU" sz="1800" b="1" dirty="0">
              <a:solidFill>
                <a:srgbClr val="002060"/>
              </a:solidFill>
            </a:endParaRPr>
          </a:p>
          <a:p>
            <a:r>
              <a:rPr lang="ru-RU" sz="1800" b="1" dirty="0">
                <a:solidFill>
                  <a:srgbClr val="002060"/>
                </a:solidFill>
              </a:rPr>
              <a:t>Данные Вами обещания </a:t>
            </a:r>
            <a:r>
              <a:rPr lang="ru-RU" sz="1800" b="1" dirty="0" smtClean="0">
                <a:solidFill>
                  <a:srgbClr val="002060"/>
                </a:solidFill>
              </a:rPr>
              <a:t> </a:t>
            </a:r>
            <a:r>
              <a:rPr lang="ru-RU" sz="1800" b="1" dirty="0" smtClean="0">
                <a:solidFill>
                  <a:srgbClr val="0070C0"/>
                </a:solidFill>
              </a:rPr>
              <a:t>по срокам поставок на данный момент </a:t>
            </a:r>
            <a:r>
              <a:rPr lang="ru-RU" sz="1800" b="1" dirty="0" smtClean="0">
                <a:solidFill>
                  <a:srgbClr val="002060"/>
                </a:solidFill>
              </a:rPr>
              <a:t>не </a:t>
            </a:r>
            <a:r>
              <a:rPr lang="ru-RU" sz="1800" b="1" dirty="0">
                <a:solidFill>
                  <a:srgbClr val="002060"/>
                </a:solidFill>
              </a:rPr>
              <a:t>выполняются</a:t>
            </a:r>
          </a:p>
          <a:p>
            <a:pPr marL="114300" indent="0">
              <a:buNone/>
            </a:pPr>
            <a:endParaRPr lang="ru-RU" sz="1800" dirty="0"/>
          </a:p>
        </p:txBody>
      </p:sp>
    </p:spTree>
    <p:extLst>
      <p:ext uri="{BB962C8B-B14F-4D97-AF65-F5344CB8AC3E}">
        <p14:creationId xmlns:p14="http://schemas.microsoft.com/office/powerpoint/2010/main" val="20763444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a:solidFill>
                  <a:srgbClr val="002060"/>
                </a:solidFill>
              </a:rPr>
              <a:t>Распространенные  клише в деловой переписке</a:t>
            </a:r>
            <a:endParaRPr lang="ru-RU" sz="2000" dirty="0"/>
          </a:p>
        </p:txBody>
      </p:sp>
      <p:sp>
        <p:nvSpPr>
          <p:cNvPr id="3" name="Объект 2"/>
          <p:cNvSpPr>
            <a:spLocks noGrp="1"/>
          </p:cNvSpPr>
          <p:nvPr>
            <p:ph idx="1"/>
          </p:nvPr>
        </p:nvSpPr>
        <p:spPr/>
        <p:txBody>
          <a:bodyPr>
            <a:normAutofit/>
          </a:bodyPr>
          <a:lstStyle/>
          <a:p>
            <a:pPr marL="114300" indent="0">
              <a:buNone/>
            </a:pPr>
            <a:r>
              <a:rPr lang="ru-RU" sz="1800" b="1" u="sng" dirty="0" smtClean="0">
                <a:solidFill>
                  <a:srgbClr val="002060"/>
                </a:solidFill>
              </a:rPr>
              <a:t>ЗАКЛЮЧИТЕЛЬНЫЕ  СЛОВА</a:t>
            </a:r>
          </a:p>
          <a:p>
            <a:pPr marL="114300" indent="0">
              <a:buNone/>
            </a:pPr>
            <a:endParaRPr lang="ru-RU" sz="1800" b="1" dirty="0">
              <a:solidFill>
                <a:srgbClr val="002060"/>
              </a:solidFill>
            </a:endParaRPr>
          </a:p>
          <a:p>
            <a:r>
              <a:rPr lang="ru-RU" sz="1800" b="1" dirty="0" smtClean="0">
                <a:solidFill>
                  <a:srgbClr val="0070C0"/>
                </a:solidFill>
              </a:rPr>
              <a:t>Хотим/хотели бы  надеяться</a:t>
            </a:r>
            <a:r>
              <a:rPr lang="ru-RU" sz="1800" b="1" dirty="0" smtClean="0">
                <a:solidFill>
                  <a:srgbClr val="002060"/>
                </a:solidFill>
              </a:rPr>
              <a:t>, </a:t>
            </a:r>
            <a:r>
              <a:rPr lang="ru-RU" sz="1800" b="1" dirty="0">
                <a:solidFill>
                  <a:srgbClr val="002060"/>
                </a:solidFill>
              </a:rPr>
              <a:t>что наша просьба будет выполнена</a:t>
            </a:r>
            <a:r>
              <a:rPr lang="ru-RU" sz="1800" b="1" dirty="0" smtClean="0">
                <a:solidFill>
                  <a:srgbClr val="002060"/>
                </a:solidFill>
              </a:rPr>
              <a:t>.</a:t>
            </a:r>
          </a:p>
          <a:p>
            <a:endParaRPr lang="ru-RU" sz="1800" b="1" dirty="0">
              <a:solidFill>
                <a:srgbClr val="002060"/>
              </a:solidFill>
            </a:endParaRPr>
          </a:p>
          <a:p>
            <a:r>
              <a:rPr lang="ru-RU" sz="1800" b="1" dirty="0">
                <a:solidFill>
                  <a:srgbClr val="002060"/>
                </a:solidFill>
              </a:rPr>
              <a:t>Надеемся на дальнейшее сотрудничество</a:t>
            </a:r>
            <a:r>
              <a:rPr lang="ru-RU" sz="1800" b="1" dirty="0" smtClean="0">
                <a:solidFill>
                  <a:srgbClr val="002060"/>
                </a:solidFill>
              </a:rPr>
              <a:t>.</a:t>
            </a:r>
          </a:p>
          <a:p>
            <a:endParaRPr lang="ru-RU" sz="1800" b="1" dirty="0">
              <a:solidFill>
                <a:srgbClr val="002060"/>
              </a:solidFill>
            </a:endParaRPr>
          </a:p>
          <a:p>
            <a:r>
              <a:rPr lang="ru-RU" sz="1800" b="1" dirty="0">
                <a:solidFill>
                  <a:srgbClr val="002060"/>
                </a:solidFill>
              </a:rPr>
              <a:t>С пожеланиями </a:t>
            </a:r>
            <a:r>
              <a:rPr lang="ru-RU" sz="1800" b="1" dirty="0" smtClean="0">
                <a:solidFill>
                  <a:srgbClr val="002060"/>
                </a:solidFill>
              </a:rPr>
              <a:t>успехов,</a:t>
            </a:r>
          </a:p>
          <a:p>
            <a:endParaRPr lang="ru-RU" sz="1800" b="1" dirty="0">
              <a:solidFill>
                <a:srgbClr val="002060"/>
              </a:solidFill>
            </a:endParaRPr>
          </a:p>
          <a:p>
            <a:r>
              <a:rPr lang="ru-RU" sz="1800" b="1" dirty="0">
                <a:solidFill>
                  <a:srgbClr val="002060"/>
                </a:solidFill>
              </a:rPr>
              <a:t>Убедительно просим Вас не задерживать ответ</a:t>
            </a:r>
            <a:r>
              <a:rPr lang="ru-RU" sz="1800" b="1" dirty="0" smtClean="0">
                <a:solidFill>
                  <a:srgbClr val="002060"/>
                </a:solidFill>
              </a:rPr>
              <a:t>.</a:t>
            </a:r>
          </a:p>
          <a:p>
            <a:endParaRPr lang="ru-RU" sz="1800" b="1" dirty="0">
              <a:solidFill>
                <a:srgbClr val="002060"/>
              </a:solidFill>
            </a:endParaRPr>
          </a:p>
          <a:p>
            <a:r>
              <a:rPr lang="ru-RU" sz="1800" b="1" dirty="0">
                <a:solidFill>
                  <a:srgbClr val="002060"/>
                </a:solidFill>
              </a:rPr>
              <a:t>Просим извинить нас за задержку с ответом (за допущенную ошибку).</a:t>
            </a:r>
          </a:p>
          <a:p>
            <a:pPr marL="114300" indent="0">
              <a:buNone/>
            </a:pPr>
            <a:endParaRPr lang="ru-RU" sz="1800" dirty="0"/>
          </a:p>
        </p:txBody>
      </p:sp>
    </p:spTree>
    <p:extLst>
      <p:ext uri="{BB962C8B-B14F-4D97-AF65-F5344CB8AC3E}">
        <p14:creationId xmlns:p14="http://schemas.microsoft.com/office/powerpoint/2010/main" val="17572950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sz="2800" dirty="0"/>
          </a:p>
        </p:txBody>
      </p:sp>
      <p:sp>
        <p:nvSpPr>
          <p:cNvPr id="3" name="Объект 2"/>
          <p:cNvSpPr>
            <a:spLocks noGrp="1"/>
          </p:cNvSpPr>
          <p:nvPr>
            <p:ph idx="1"/>
          </p:nvPr>
        </p:nvSpPr>
        <p:spPr/>
        <p:txBody>
          <a:bodyPr/>
          <a:lstStyle/>
          <a:p>
            <a:pPr marL="114300" indent="0">
              <a:buNone/>
            </a:pPr>
            <a:endParaRPr lang="ru-RU" dirty="0" smtClean="0"/>
          </a:p>
          <a:p>
            <a:pPr marL="114300" indent="0">
              <a:buNone/>
            </a:pPr>
            <a:endParaRPr lang="ru-RU" dirty="0"/>
          </a:p>
          <a:p>
            <a:pPr marL="114300" indent="0">
              <a:buNone/>
            </a:pPr>
            <a:r>
              <a:rPr lang="ru-RU" sz="4000" b="1" dirty="0">
                <a:solidFill>
                  <a:srgbClr val="002060"/>
                </a:solidFill>
              </a:rPr>
              <a:t>Примеры  различных писем</a:t>
            </a:r>
          </a:p>
        </p:txBody>
      </p:sp>
    </p:spTree>
    <p:extLst>
      <p:ext uri="{BB962C8B-B14F-4D97-AF65-F5344CB8AC3E}">
        <p14:creationId xmlns:p14="http://schemas.microsoft.com/office/powerpoint/2010/main" val="1591351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a:solidFill>
                  <a:srgbClr val="C00000"/>
                </a:solidFill>
              </a:rPr>
              <a:t>использование </a:t>
            </a:r>
            <a:r>
              <a:rPr lang="ru-RU" sz="2800" b="1" dirty="0" err="1">
                <a:solidFill>
                  <a:srgbClr val="C00000"/>
                </a:solidFill>
              </a:rPr>
              <a:t>феминитивов</a:t>
            </a:r>
            <a:r>
              <a:rPr lang="ru-RU" sz="2800" b="1" dirty="0">
                <a:solidFill>
                  <a:srgbClr val="C00000"/>
                </a:solidFill>
              </a:rPr>
              <a:t> в названиях профессий</a:t>
            </a:r>
          </a:p>
        </p:txBody>
      </p:sp>
      <p:sp>
        <p:nvSpPr>
          <p:cNvPr id="3" name="Объект 2"/>
          <p:cNvSpPr>
            <a:spLocks noGrp="1"/>
          </p:cNvSpPr>
          <p:nvPr>
            <p:ph idx="1"/>
          </p:nvPr>
        </p:nvSpPr>
        <p:spPr>
          <a:xfrm>
            <a:off x="457200" y="1752600"/>
            <a:ext cx="8229600" cy="4628728"/>
          </a:xfrm>
        </p:spPr>
        <p:txBody>
          <a:bodyPr>
            <a:normAutofit/>
          </a:bodyPr>
          <a:lstStyle/>
          <a:p>
            <a:pPr marL="114300" indent="0">
              <a:buNone/>
            </a:pPr>
            <a:r>
              <a:rPr lang="ru-RU" sz="2000" b="1" u="sng" dirty="0">
                <a:solidFill>
                  <a:srgbClr val="002060"/>
                </a:solidFill>
              </a:rPr>
              <a:t>Французская академия согласилась на </a:t>
            </a:r>
            <a:r>
              <a:rPr lang="ru-RU" sz="2000" b="1" u="sng" dirty="0" err="1" smtClean="0">
                <a:solidFill>
                  <a:srgbClr val="002060"/>
                </a:solidFill>
              </a:rPr>
              <a:t>феминитивы</a:t>
            </a:r>
            <a:endParaRPr lang="ru-RU" sz="2000" b="1" u="sng" dirty="0" smtClean="0">
              <a:solidFill>
                <a:srgbClr val="002060"/>
              </a:solidFill>
            </a:endParaRPr>
          </a:p>
          <a:p>
            <a:pPr marL="114300" indent="0">
              <a:buNone/>
            </a:pPr>
            <a:endParaRPr lang="ru-RU" sz="2000" b="1" u="sng" dirty="0">
              <a:solidFill>
                <a:srgbClr val="002060"/>
              </a:solidFill>
            </a:endParaRPr>
          </a:p>
          <a:p>
            <a:pPr marL="114300" indent="0">
              <a:buNone/>
            </a:pPr>
            <a:r>
              <a:rPr lang="ru-RU" sz="1700" b="1" dirty="0">
                <a:solidFill>
                  <a:srgbClr val="002060"/>
                </a:solidFill>
              </a:rPr>
              <a:t>В</a:t>
            </a:r>
            <a:r>
              <a:rPr lang="ru-RU" sz="1700" b="1" dirty="0" smtClean="0">
                <a:solidFill>
                  <a:srgbClr val="002060"/>
                </a:solidFill>
              </a:rPr>
              <a:t>о </a:t>
            </a:r>
            <a:r>
              <a:rPr lang="ru-RU" sz="1700" b="1" dirty="0">
                <a:solidFill>
                  <a:srgbClr val="002060"/>
                </a:solidFill>
              </a:rPr>
              <a:t>Французской академии признали существование проблемы в том, что касается того, как правильно называть профессии, титулы и должности, когда речь идет о женщинах</a:t>
            </a:r>
            <a:r>
              <a:rPr lang="ru-RU" sz="1700" b="1" dirty="0" smtClean="0">
                <a:solidFill>
                  <a:srgbClr val="002060"/>
                </a:solidFill>
              </a:rPr>
              <a:t>. </a:t>
            </a:r>
            <a:r>
              <a:rPr lang="ru-RU" sz="1700" b="1" dirty="0">
                <a:solidFill>
                  <a:srgbClr val="002060"/>
                </a:solidFill>
              </a:rPr>
              <a:t>Ранее Французская академия выступала против использования </a:t>
            </a:r>
            <a:r>
              <a:rPr lang="ru-RU" sz="1700" b="1" dirty="0" err="1">
                <a:solidFill>
                  <a:srgbClr val="002060"/>
                </a:solidFill>
              </a:rPr>
              <a:t>феминитивов</a:t>
            </a:r>
            <a:r>
              <a:rPr lang="ru-RU" sz="1700" b="1" dirty="0">
                <a:solidFill>
                  <a:srgbClr val="002060"/>
                </a:solidFill>
              </a:rPr>
              <a:t> в названии профессий</a:t>
            </a:r>
            <a:r>
              <a:rPr lang="ru-RU" sz="1700" b="1" dirty="0" smtClean="0">
                <a:solidFill>
                  <a:srgbClr val="002060"/>
                </a:solidFill>
              </a:rPr>
              <a:t>.</a:t>
            </a:r>
          </a:p>
          <a:p>
            <a:pPr marL="114300" indent="0">
              <a:buNone/>
            </a:pPr>
            <a:endParaRPr lang="ru-RU" sz="1700" b="1" dirty="0">
              <a:solidFill>
                <a:srgbClr val="002060"/>
              </a:solidFill>
            </a:endParaRPr>
          </a:p>
          <a:p>
            <a:pPr marL="114300" indent="0">
              <a:buNone/>
            </a:pPr>
            <a:r>
              <a:rPr lang="ru-RU" sz="1700" b="1" dirty="0">
                <a:solidFill>
                  <a:srgbClr val="002060"/>
                </a:solidFill>
              </a:rPr>
              <a:t>В ближайшие дни специальная комиссия академии опубликует доклад по теме </a:t>
            </a:r>
            <a:r>
              <a:rPr lang="ru-RU" sz="1700" b="1" dirty="0" err="1" smtClean="0">
                <a:solidFill>
                  <a:srgbClr val="002060"/>
                </a:solidFill>
              </a:rPr>
              <a:t>феминитивов</a:t>
            </a:r>
            <a:r>
              <a:rPr lang="ru-RU" sz="1700" b="1" dirty="0" smtClean="0">
                <a:solidFill>
                  <a:srgbClr val="002060"/>
                </a:solidFill>
              </a:rPr>
              <a:t>. </a:t>
            </a:r>
            <a:r>
              <a:rPr lang="ru-RU" sz="1700" b="1" dirty="0">
                <a:solidFill>
                  <a:srgbClr val="002060"/>
                </a:solidFill>
              </a:rPr>
              <a:t>Предложения членов комиссии будут вынесены на голосование в конце февраля или начале марта</a:t>
            </a:r>
            <a:r>
              <a:rPr lang="ru-RU" sz="1700" b="1" dirty="0" smtClean="0">
                <a:solidFill>
                  <a:srgbClr val="002060"/>
                </a:solidFill>
              </a:rPr>
              <a:t>.</a:t>
            </a:r>
            <a:endParaRPr lang="en-US" sz="1700" b="1" dirty="0" smtClean="0">
              <a:solidFill>
                <a:srgbClr val="002060"/>
              </a:solidFill>
            </a:endParaRPr>
          </a:p>
          <a:p>
            <a:endParaRPr lang="ru-RU" sz="1700" b="1" dirty="0">
              <a:solidFill>
                <a:srgbClr val="002060"/>
              </a:solidFill>
            </a:endParaRPr>
          </a:p>
        </p:txBody>
      </p:sp>
    </p:spTree>
    <p:extLst>
      <p:ext uri="{BB962C8B-B14F-4D97-AF65-F5344CB8AC3E}">
        <p14:creationId xmlns:p14="http://schemas.microsoft.com/office/powerpoint/2010/main" val="9568319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a:solidFill>
                  <a:srgbClr val="002060"/>
                </a:solidFill>
              </a:rPr>
              <a:t>Деловая  </a:t>
            </a:r>
            <a:r>
              <a:rPr lang="ru-RU" sz="2800" b="1" dirty="0" smtClean="0">
                <a:solidFill>
                  <a:srgbClr val="002060"/>
                </a:solidFill>
              </a:rPr>
              <a:t>корреспонденция   </a:t>
            </a:r>
            <a:br>
              <a:rPr lang="ru-RU" sz="2800" b="1" dirty="0" smtClean="0">
                <a:solidFill>
                  <a:srgbClr val="002060"/>
                </a:solidFill>
              </a:rPr>
            </a:br>
            <a:r>
              <a:rPr lang="ru-RU" sz="2000" b="1" dirty="0" smtClean="0">
                <a:solidFill>
                  <a:srgbClr val="002060"/>
                </a:solidFill>
              </a:rPr>
              <a:t>благодарность  за  сотрудничество</a:t>
            </a:r>
            <a:endParaRPr lang="ru-RU" sz="2000" dirty="0"/>
          </a:p>
        </p:txBody>
      </p:sp>
      <p:sp>
        <p:nvSpPr>
          <p:cNvPr id="3" name="Объект 2"/>
          <p:cNvSpPr>
            <a:spLocks noGrp="1"/>
          </p:cNvSpPr>
          <p:nvPr>
            <p:ph idx="1"/>
          </p:nvPr>
        </p:nvSpPr>
        <p:spPr/>
        <p:txBody>
          <a:bodyPr>
            <a:normAutofit/>
          </a:bodyPr>
          <a:lstStyle/>
          <a:p>
            <a:pPr marL="114300" indent="0">
              <a:buNone/>
            </a:pPr>
            <a:r>
              <a:rPr lang="ru-RU" sz="1800" b="1" dirty="0" smtClean="0">
                <a:solidFill>
                  <a:srgbClr val="002060"/>
                </a:solidFill>
              </a:rPr>
              <a:t>От имени ООО  «Зенит» выражаю глубокую признательность и искреннюю благодарность за своевременную поставку комплектующих в 2016 году.</a:t>
            </a:r>
          </a:p>
          <a:p>
            <a:pPr marL="114300" indent="0">
              <a:buNone/>
            </a:pPr>
            <a:endParaRPr lang="ru-RU" sz="1800" b="1" dirty="0" smtClean="0">
              <a:solidFill>
                <a:srgbClr val="002060"/>
              </a:solidFill>
            </a:endParaRPr>
          </a:p>
          <a:p>
            <a:pPr marL="114300" indent="0">
              <a:buNone/>
            </a:pPr>
            <a:r>
              <a:rPr lang="ru-RU" sz="1800" b="1" dirty="0" smtClean="0">
                <a:solidFill>
                  <a:srgbClr val="002060"/>
                </a:solidFill>
              </a:rPr>
              <a:t>Ваши поставки позволили нам полностью выполнить  крупный заказ иностранной компании и укрепить наши позиции на рынке электромоторов средней мощности.</a:t>
            </a:r>
          </a:p>
          <a:p>
            <a:pPr marL="114300" indent="0">
              <a:buNone/>
            </a:pPr>
            <a:endParaRPr lang="ru-RU" sz="1800" b="1" dirty="0">
              <a:solidFill>
                <a:srgbClr val="002060"/>
              </a:solidFill>
            </a:endParaRPr>
          </a:p>
          <a:p>
            <a:pPr marL="114300" indent="0">
              <a:buNone/>
            </a:pPr>
            <a:r>
              <a:rPr lang="ru-RU" sz="1800" b="1" dirty="0" smtClean="0">
                <a:solidFill>
                  <a:srgbClr val="002060"/>
                </a:solidFill>
              </a:rPr>
              <a:t>Надеемся на сохранение сложившихся деловых отношений и на дальнейшее взаимовыгодное сотрудничество</a:t>
            </a:r>
          </a:p>
          <a:p>
            <a:pPr marL="114300" indent="0">
              <a:buNone/>
            </a:pPr>
            <a:endParaRPr lang="ru-RU" sz="1800" b="1" dirty="0">
              <a:solidFill>
                <a:srgbClr val="002060"/>
              </a:solidFill>
            </a:endParaRPr>
          </a:p>
          <a:p>
            <a:pPr marL="114300" indent="0">
              <a:buNone/>
            </a:pPr>
            <a:r>
              <a:rPr lang="ru-RU" sz="1800" b="1" dirty="0" smtClean="0">
                <a:solidFill>
                  <a:srgbClr val="002060"/>
                </a:solidFill>
              </a:rPr>
              <a:t>Генеральный директор -        _________________           /                        /</a:t>
            </a:r>
            <a:endParaRPr lang="ru-RU" sz="1800" b="1" dirty="0">
              <a:solidFill>
                <a:srgbClr val="002060"/>
              </a:solidFill>
            </a:endParaRPr>
          </a:p>
        </p:txBody>
      </p:sp>
    </p:spTree>
    <p:extLst>
      <p:ext uri="{BB962C8B-B14F-4D97-AF65-F5344CB8AC3E}">
        <p14:creationId xmlns:p14="http://schemas.microsoft.com/office/powerpoint/2010/main" val="22526591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a:solidFill>
                  <a:srgbClr val="002060"/>
                </a:solidFill>
              </a:rPr>
              <a:t>Деловая  </a:t>
            </a:r>
            <a:r>
              <a:rPr lang="ru-RU" sz="2400" b="1" dirty="0" smtClean="0">
                <a:solidFill>
                  <a:srgbClr val="002060"/>
                </a:solidFill>
              </a:rPr>
              <a:t>корреспонденция</a:t>
            </a:r>
            <a:br>
              <a:rPr lang="ru-RU" sz="2400" b="1" dirty="0" smtClean="0">
                <a:solidFill>
                  <a:srgbClr val="002060"/>
                </a:solidFill>
              </a:rPr>
            </a:br>
            <a:r>
              <a:rPr lang="ru-RU" sz="2000" b="1" dirty="0" smtClean="0">
                <a:solidFill>
                  <a:srgbClr val="002060"/>
                </a:solidFill>
              </a:rPr>
              <a:t>рекомендательное   письмо  (бухгалтеру)  </a:t>
            </a:r>
            <a:endParaRPr lang="ru-RU" sz="2400" dirty="0"/>
          </a:p>
        </p:txBody>
      </p:sp>
      <p:sp>
        <p:nvSpPr>
          <p:cNvPr id="3" name="Объект 2"/>
          <p:cNvSpPr>
            <a:spLocks noGrp="1"/>
          </p:cNvSpPr>
          <p:nvPr>
            <p:ph idx="1"/>
          </p:nvPr>
        </p:nvSpPr>
        <p:spPr/>
        <p:txBody>
          <a:bodyPr>
            <a:normAutofit/>
          </a:bodyPr>
          <a:lstStyle/>
          <a:p>
            <a:pPr marL="114300" indent="0">
              <a:buNone/>
            </a:pPr>
            <a:r>
              <a:rPr lang="ru-RU" sz="1600" b="1" dirty="0" smtClean="0">
                <a:solidFill>
                  <a:srgbClr val="002060"/>
                </a:solidFill>
              </a:rPr>
              <a:t>РЕКОМЕНДАТЕЛЬНОЕ ПИСЬМО</a:t>
            </a:r>
          </a:p>
          <a:p>
            <a:pPr marL="114300" indent="0">
              <a:buNone/>
            </a:pPr>
            <a:endParaRPr lang="ru-RU" sz="1600" b="1" dirty="0">
              <a:solidFill>
                <a:srgbClr val="002060"/>
              </a:solidFill>
            </a:endParaRPr>
          </a:p>
          <a:p>
            <a:pPr marL="114300" indent="0">
              <a:buNone/>
            </a:pPr>
            <a:r>
              <a:rPr lang="ru-RU" sz="1400" b="1" dirty="0" smtClean="0">
                <a:solidFill>
                  <a:srgbClr val="002060"/>
                </a:solidFill>
              </a:rPr>
              <a:t>Сомова </a:t>
            </a:r>
            <a:r>
              <a:rPr lang="ru-RU" sz="1400" b="1" dirty="0">
                <a:solidFill>
                  <a:srgbClr val="002060"/>
                </a:solidFill>
              </a:rPr>
              <a:t>Светлана </a:t>
            </a:r>
            <a:r>
              <a:rPr lang="ru-RU" sz="1400" b="1" dirty="0" smtClean="0">
                <a:solidFill>
                  <a:srgbClr val="002060"/>
                </a:solidFill>
              </a:rPr>
              <a:t>Семеновна </a:t>
            </a:r>
            <a:r>
              <a:rPr lang="ru-RU" sz="1400" b="1" dirty="0">
                <a:solidFill>
                  <a:srgbClr val="002060"/>
                </a:solidFill>
              </a:rPr>
              <a:t>работала в ЗАО </a:t>
            </a:r>
            <a:r>
              <a:rPr lang="ru-RU" sz="1400" b="1" dirty="0" smtClean="0">
                <a:solidFill>
                  <a:srgbClr val="002060"/>
                </a:solidFill>
              </a:rPr>
              <a:t>«Галактика» </a:t>
            </a:r>
            <a:r>
              <a:rPr lang="ru-RU" sz="1400" b="1" dirty="0">
                <a:solidFill>
                  <a:srgbClr val="002060"/>
                </a:solidFill>
              </a:rPr>
              <a:t>под моим руководством в должности бухгалтера с 10 июля </a:t>
            </a:r>
            <a:r>
              <a:rPr lang="ru-RU" sz="1400" b="1" dirty="0" smtClean="0">
                <a:solidFill>
                  <a:srgbClr val="002060"/>
                </a:solidFill>
              </a:rPr>
              <a:t>2011 </a:t>
            </a:r>
            <a:r>
              <a:rPr lang="ru-RU" sz="1400" b="1" dirty="0">
                <a:solidFill>
                  <a:srgbClr val="002060"/>
                </a:solidFill>
              </a:rPr>
              <a:t>г. по 02 сентября 2013 г.</a:t>
            </a:r>
          </a:p>
          <a:p>
            <a:pPr marL="114300" indent="0">
              <a:buNone/>
            </a:pPr>
            <a:r>
              <a:rPr lang="ru-RU" sz="1400" b="1" dirty="0" smtClean="0">
                <a:solidFill>
                  <a:srgbClr val="002060"/>
                </a:solidFill>
              </a:rPr>
              <a:t>Сомова </a:t>
            </a:r>
            <a:r>
              <a:rPr lang="ru-RU" sz="1400" b="1" dirty="0">
                <a:solidFill>
                  <a:srgbClr val="002060"/>
                </a:solidFill>
              </a:rPr>
              <a:t>С. С. отвечала за ведение бухгалтерского и налогового учета, организовывала работу с первичной документацией, проводила контроль взаиморасчетов с покупателями и поставщиками, занималась подготовкой и сдачей отчетности в налоговые органы. За время работы в ЗАО </a:t>
            </a:r>
            <a:r>
              <a:rPr lang="ru-RU" sz="1400" b="1" dirty="0" smtClean="0">
                <a:solidFill>
                  <a:srgbClr val="002060"/>
                </a:solidFill>
              </a:rPr>
              <a:t>«Галактика» </a:t>
            </a:r>
            <a:r>
              <a:rPr lang="ru-RU" sz="1400" b="1" dirty="0">
                <a:solidFill>
                  <a:srgbClr val="002060"/>
                </a:solidFill>
              </a:rPr>
              <a:t>она отлично справлялась с задачей по минимизации налогов и затрат.</a:t>
            </a:r>
          </a:p>
          <a:p>
            <a:pPr marL="114300" indent="0">
              <a:buNone/>
            </a:pPr>
            <a:r>
              <a:rPr lang="ru-RU" sz="1400" b="1" dirty="0" smtClean="0">
                <a:solidFill>
                  <a:srgbClr val="002060"/>
                </a:solidFill>
              </a:rPr>
              <a:t>Сомова </a:t>
            </a:r>
            <a:r>
              <a:rPr lang="ru-RU" sz="1400" b="1" dirty="0">
                <a:solidFill>
                  <a:srgbClr val="002060"/>
                </a:solidFill>
              </a:rPr>
              <a:t>С. С. является неконфликтным человеком, имеет стремление к повышению своего профессионального уровня, высокий уровень исполнительности, ответственности и внимательности, хорошо развитые математические и аналитические способности.</a:t>
            </a:r>
          </a:p>
          <a:p>
            <a:pPr marL="114300" indent="0">
              <a:buNone/>
            </a:pPr>
            <a:r>
              <a:rPr lang="ru-RU" sz="1400" b="1" dirty="0">
                <a:solidFill>
                  <a:srgbClr val="002060"/>
                </a:solidFill>
              </a:rPr>
              <a:t>Профессиональные навыки и личные качества </a:t>
            </a:r>
            <a:r>
              <a:rPr lang="ru-RU" sz="1400" b="1" dirty="0" smtClean="0">
                <a:solidFill>
                  <a:srgbClr val="002060"/>
                </a:solidFill>
              </a:rPr>
              <a:t>Сомовой </a:t>
            </a:r>
            <a:r>
              <a:rPr lang="ru-RU" sz="1400" b="1" dirty="0">
                <a:solidFill>
                  <a:srgbClr val="002060"/>
                </a:solidFill>
              </a:rPr>
              <a:t>С. С. позволяют рекомендовать ее для работы на аналогичной должности либо должности главного бухгалтера в другой компании</a:t>
            </a:r>
            <a:r>
              <a:rPr lang="ru-RU" sz="1400" b="1" dirty="0" smtClean="0">
                <a:solidFill>
                  <a:srgbClr val="002060"/>
                </a:solidFill>
              </a:rPr>
              <a:t>.</a:t>
            </a:r>
          </a:p>
          <a:p>
            <a:pPr marL="114300" indent="0">
              <a:buNone/>
            </a:pPr>
            <a:endParaRPr lang="ru-RU" sz="1400" b="1" dirty="0">
              <a:solidFill>
                <a:srgbClr val="002060"/>
              </a:solidFill>
            </a:endParaRPr>
          </a:p>
          <a:p>
            <a:pPr marL="114300" indent="0">
              <a:buNone/>
            </a:pPr>
            <a:r>
              <a:rPr lang="ru-RU" sz="1400" b="1" dirty="0" smtClean="0">
                <a:solidFill>
                  <a:srgbClr val="002060"/>
                </a:solidFill>
              </a:rPr>
              <a:t>Главный бухгалтер _________________</a:t>
            </a:r>
            <a:endParaRPr lang="ru-RU" sz="1400" b="1" dirty="0">
              <a:solidFill>
                <a:srgbClr val="002060"/>
              </a:solidFill>
            </a:endParaRPr>
          </a:p>
          <a:p>
            <a:pPr marL="114300" indent="0">
              <a:buNone/>
            </a:pPr>
            <a:endParaRPr lang="ru-RU" sz="1600" b="1" dirty="0">
              <a:solidFill>
                <a:srgbClr val="002060"/>
              </a:solidFill>
            </a:endParaRPr>
          </a:p>
        </p:txBody>
      </p:sp>
    </p:spTree>
    <p:extLst>
      <p:ext uri="{BB962C8B-B14F-4D97-AF65-F5344CB8AC3E}">
        <p14:creationId xmlns:p14="http://schemas.microsoft.com/office/powerpoint/2010/main" val="24016942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8680"/>
            <a:ext cx="8260672" cy="1039427"/>
          </a:xfrm>
        </p:spPr>
        <p:txBody>
          <a:bodyPr>
            <a:normAutofit/>
          </a:bodyPr>
          <a:lstStyle/>
          <a:p>
            <a:r>
              <a:rPr lang="ru-RU" sz="2800" b="1" dirty="0">
                <a:solidFill>
                  <a:srgbClr val="002060"/>
                </a:solidFill>
              </a:rPr>
              <a:t>Деловая  корреспонденция </a:t>
            </a:r>
            <a:r>
              <a:rPr lang="ru-RU" sz="2400" b="1" dirty="0">
                <a:solidFill>
                  <a:srgbClr val="002060"/>
                </a:solidFill>
              </a:rPr>
              <a:t>  </a:t>
            </a:r>
            <a:br>
              <a:rPr lang="ru-RU" sz="2400" b="1" dirty="0">
                <a:solidFill>
                  <a:srgbClr val="002060"/>
                </a:solidFill>
              </a:rPr>
            </a:br>
            <a:r>
              <a:rPr lang="ru-RU" sz="2400" b="1" dirty="0">
                <a:solidFill>
                  <a:srgbClr val="002060"/>
                </a:solidFill>
              </a:rPr>
              <a:t>информационное </a:t>
            </a:r>
            <a:r>
              <a:rPr lang="ru-RU" sz="2400" b="1" dirty="0" smtClean="0">
                <a:solidFill>
                  <a:srgbClr val="002060"/>
                </a:solidFill>
              </a:rPr>
              <a:t>письмо </a:t>
            </a:r>
            <a:r>
              <a:rPr lang="ru-RU" sz="1600" b="1" dirty="0" smtClean="0">
                <a:solidFill>
                  <a:srgbClr val="002060"/>
                </a:solidFill>
              </a:rPr>
              <a:t>(о выставке)</a:t>
            </a:r>
            <a:endParaRPr lang="ru-RU" sz="1600" dirty="0"/>
          </a:p>
        </p:txBody>
      </p:sp>
      <p:sp>
        <p:nvSpPr>
          <p:cNvPr id="3" name="Объект 2"/>
          <p:cNvSpPr>
            <a:spLocks noGrp="1"/>
          </p:cNvSpPr>
          <p:nvPr>
            <p:ph idx="1"/>
          </p:nvPr>
        </p:nvSpPr>
        <p:spPr>
          <a:xfrm>
            <a:off x="457200" y="1556792"/>
            <a:ext cx="8229600" cy="4896544"/>
          </a:xfrm>
        </p:spPr>
        <p:txBody>
          <a:bodyPr>
            <a:normAutofit/>
          </a:bodyPr>
          <a:lstStyle/>
          <a:p>
            <a:pPr marL="114300" indent="0">
              <a:buNone/>
            </a:pPr>
            <a:r>
              <a:rPr lang="ru-RU" sz="1400" b="1" dirty="0" smtClean="0">
                <a:solidFill>
                  <a:srgbClr val="002060"/>
                </a:solidFill>
              </a:rPr>
              <a:t>                                         </a:t>
            </a:r>
            <a:r>
              <a:rPr lang="ru-RU" sz="1600" b="1" dirty="0" smtClean="0">
                <a:solidFill>
                  <a:srgbClr val="002060"/>
                </a:solidFill>
              </a:rPr>
              <a:t>Уважаемые </a:t>
            </a:r>
            <a:r>
              <a:rPr lang="ru-RU" sz="1600" b="1" dirty="0">
                <a:solidFill>
                  <a:srgbClr val="002060"/>
                </a:solidFill>
              </a:rPr>
              <a:t>участники</a:t>
            </a:r>
            <a:r>
              <a:rPr lang="ru-RU" sz="1600" b="1" dirty="0" smtClean="0">
                <a:solidFill>
                  <a:srgbClr val="002060"/>
                </a:solidFill>
              </a:rPr>
              <a:t>!</a:t>
            </a:r>
          </a:p>
          <a:p>
            <a:pPr marL="114300" indent="0">
              <a:buNone/>
            </a:pPr>
            <a:endParaRPr lang="ru-RU" sz="1400" b="1" dirty="0">
              <a:solidFill>
                <a:srgbClr val="002060"/>
              </a:solidFill>
            </a:endParaRPr>
          </a:p>
          <a:p>
            <a:pPr marL="114300" indent="0">
              <a:buNone/>
            </a:pPr>
            <a:r>
              <a:rPr lang="ru-RU" sz="1400" b="1" dirty="0">
                <a:solidFill>
                  <a:srgbClr val="002060"/>
                </a:solidFill>
              </a:rPr>
              <a:t>Просим вас ознакомиться с условиями участия в </a:t>
            </a:r>
            <a:r>
              <a:rPr lang="ru-RU" sz="1400" b="1" dirty="0" smtClean="0">
                <a:solidFill>
                  <a:srgbClr val="002060"/>
                </a:solidFill>
              </a:rPr>
              <a:t>фотовыставке </a:t>
            </a:r>
            <a:r>
              <a:rPr lang="ru-RU" sz="1400" b="1" dirty="0">
                <a:solidFill>
                  <a:srgbClr val="002060"/>
                </a:solidFill>
              </a:rPr>
              <a:t>«Город  </a:t>
            </a:r>
            <a:r>
              <a:rPr lang="ru-RU" sz="1400" b="1" dirty="0" smtClean="0">
                <a:solidFill>
                  <a:srgbClr val="002060"/>
                </a:solidFill>
              </a:rPr>
              <a:t>для горожан» </a:t>
            </a:r>
            <a:r>
              <a:rPr lang="ru-RU" sz="1400" b="1" dirty="0">
                <a:solidFill>
                  <a:srgbClr val="002060"/>
                </a:solidFill>
              </a:rPr>
              <a:t>и подтвердить ваше </a:t>
            </a:r>
            <a:r>
              <a:rPr lang="ru-RU" sz="1400" b="1" dirty="0" smtClean="0">
                <a:solidFill>
                  <a:srgbClr val="002060"/>
                </a:solidFill>
              </a:rPr>
              <a:t> </a:t>
            </a:r>
            <a:r>
              <a:rPr lang="ru-RU" sz="1400" b="1" dirty="0">
                <a:solidFill>
                  <a:srgbClr val="002060"/>
                </a:solidFill>
              </a:rPr>
              <a:t>участие в течение 5-ти </a:t>
            </a:r>
            <a:r>
              <a:rPr lang="ru-RU" sz="1400" b="1" dirty="0" smtClean="0">
                <a:solidFill>
                  <a:srgbClr val="002060"/>
                </a:solidFill>
              </a:rPr>
              <a:t>дней – до  __ _____ 2016 г.</a:t>
            </a:r>
            <a:endParaRPr lang="ru-RU" sz="1400" b="1" dirty="0">
              <a:solidFill>
                <a:srgbClr val="002060"/>
              </a:solidFill>
            </a:endParaRPr>
          </a:p>
          <a:p>
            <a:r>
              <a:rPr lang="ru-RU" sz="1400" b="1" dirty="0">
                <a:solidFill>
                  <a:srgbClr val="002060"/>
                </a:solidFill>
              </a:rPr>
              <a:t>Выставка состоится </a:t>
            </a:r>
            <a:r>
              <a:rPr lang="ru-RU" sz="1400" b="1" dirty="0" smtClean="0">
                <a:solidFill>
                  <a:srgbClr val="002060"/>
                </a:solidFill>
              </a:rPr>
              <a:t>10 </a:t>
            </a:r>
            <a:r>
              <a:rPr lang="ru-RU" sz="1400" b="1" dirty="0">
                <a:solidFill>
                  <a:srgbClr val="002060"/>
                </a:solidFill>
              </a:rPr>
              <a:t>февраля </a:t>
            </a:r>
            <a:r>
              <a:rPr lang="ru-RU" sz="1400" b="1" dirty="0" smtClean="0">
                <a:solidFill>
                  <a:srgbClr val="002060"/>
                </a:solidFill>
              </a:rPr>
              <a:t>2016 </a:t>
            </a:r>
            <a:r>
              <a:rPr lang="ru-RU" sz="1400" b="1" dirty="0">
                <a:solidFill>
                  <a:srgbClr val="002060"/>
                </a:solidFill>
              </a:rPr>
              <a:t>года с 9.00 до 19.00 </a:t>
            </a:r>
            <a:r>
              <a:rPr lang="ru-RU" sz="1400" b="1" dirty="0" smtClean="0">
                <a:solidFill>
                  <a:srgbClr val="002060"/>
                </a:solidFill>
              </a:rPr>
              <a:t>по адресу Гоголевский бульвар, д. ___  </a:t>
            </a:r>
            <a:r>
              <a:rPr lang="ru-RU" sz="1400" b="1" dirty="0">
                <a:solidFill>
                  <a:srgbClr val="002060"/>
                </a:solidFill>
              </a:rPr>
              <a:t>в здании «Фотоцентра» </a:t>
            </a:r>
            <a:r>
              <a:rPr lang="ru-RU" sz="1400" b="1" dirty="0" smtClean="0">
                <a:solidFill>
                  <a:srgbClr val="002060"/>
                </a:solidFill>
              </a:rPr>
              <a:t> Союза </a:t>
            </a:r>
            <a:r>
              <a:rPr lang="ru-RU" sz="1400" b="1" dirty="0">
                <a:solidFill>
                  <a:srgbClr val="002060"/>
                </a:solidFill>
              </a:rPr>
              <a:t>журналистов России.</a:t>
            </a:r>
          </a:p>
          <a:p>
            <a:r>
              <a:rPr lang="ru-RU" sz="1400" b="1" dirty="0">
                <a:solidFill>
                  <a:srgbClr val="002060"/>
                </a:solidFill>
              </a:rPr>
              <a:t>Минимальный размер изображения по короткой стороне - 20см (напр. отпечаток 20х30), максимальный по длинной стороне – 45см (напр. отпечаток 30х45).</a:t>
            </a:r>
          </a:p>
          <a:p>
            <a:r>
              <a:rPr lang="ru-RU" sz="1400" b="1" dirty="0">
                <a:solidFill>
                  <a:srgbClr val="002060"/>
                </a:solidFill>
              </a:rPr>
              <a:t>Фотографии будут размещаться на стендах, на ватмане.</a:t>
            </a:r>
          </a:p>
          <a:p>
            <a:r>
              <a:rPr lang="ru-RU" sz="1400" b="1" dirty="0">
                <a:solidFill>
                  <a:srgbClr val="002060"/>
                </a:solidFill>
              </a:rPr>
              <a:t>Каждый участник </a:t>
            </a:r>
            <a:r>
              <a:rPr lang="ru-RU" sz="1400" b="1" dirty="0" smtClean="0">
                <a:solidFill>
                  <a:srgbClr val="002060"/>
                </a:solidFill>
              </a:rPr>
              <a:t> </a:t>
            </a:r>
            <a:r>
              <a:rPr lang="ru-RU" sz="1400" b="1" dirty="0">
                <a:solidFill>
                  <a:srgbClr val="002060"/>
                </a:solidFill>
              </a:rPr>
              <a:t>может разместить до 10 работ. Просьба </a:t>
            </a:r>
            <a:r>
              <a:rPr lang="ru-RU" sz="1400" b="1" dirty="0" smtClean="0">
                <a:solidFill>
                  <a:srgbClr val="002060"/>
                </a:solidFill>
              </a:rPr>
              <a:t>сообщить </a:t>
            </a:r>
            <a:r>
              <a:rPr lang="ru-RU" sz="1400" b="1" dirty="0">
                <a:solidFill>
                  <a:srgbClr val="002060"/>
                </a:solidFill>
              </a:rPr>
              <a:t>о количестве фотографий заранее.</a:t>
            </a:r>
          </a:p>
          <a:p>
            <a:r>
              <a:rPr lang="ru-RU" sz="1400" b="1" dirty="0" smtClean="0">
                <a:solidFill>
                  <a:srgbClr val="002060"/>
                </a:solidFill>
              </a:rPr>
              <a:t>Просим </a:t>
            </a:r>
            <a:r>
              <a:rPr lang="ru-RU" sz="1400" b="1" dirty="0">
                <a:solidFill>
                  <a:srgbClr val="002060"/>
                </a:solidFill>
              </a:rPr>
              <a:t>выслать </a:t>
            </a:r>
            <a:r>
              <a:rPr lang="ru-RU" sz="1400" b="1" dirty="0" smtClean="0">
                <a:solidFill>
                  <a:srgbClr val="002060"/>
                </a:solidFill>
              </a:rPr>
              <a:t>на эл. </a:t>
            </a:r>
            <a:r>
              <a:rPr lang="ru-RU" sz="1400" b="1" dirty="0">
                <a:solidFill>
                  <a:srgbClr val="002060"/>
                </a:solidFill>
              </a:rPr>
              <a:t>адрес </a:t>
            </a:r>
            <a:r>
              <a:rPr lang="ru-RU" sz="1400" b="1" dirty="0" smtClean="0">
                <a:solidFill>
                  <a:srgbClr val="C00000"/>
                </a:solidFill>
              </a:rPr>
              <a:t>exhibition@mail.ru </a:t>
            </a:r>
            <a:r>
              <a:rPr lang="ru-RU" sz="1400" b="1" dirty="0" smtClean="0">
                <a:solidFill>
                  <a:srgbClr val="002060"/>
                </a:solidFill>
              </a:rPr>
              <a:t> электронные версии фотографий </a:t>
            </a:r>
            <a:r>
              <a:rPr lang="ru-RU" sz="1400" b="1" dirty="0">
                <a:solidFill>
                  <a:srgbClr val="002060"/>
                </a:solidFill>
              </a:rPr>
              <a:t>для предварительного ознакомления их </a:t>
            </a:r>
            <a:r>
              <a:rPr lang="ru-RU" sz="1400" b="1" dirty="0" smtClean="0">
                <a:solidFill>
                  <a:srgbClr val="002060"/>
                </a:solidFill>
              </a:rPr>
              <a:t> </a:t>
            </a:r>
            <a:r>
              <a:rPr lang="ru-RU" sz="1400" b="1" dirty="0">
                <a:solidFill>
                  <a:srgbClr val="002060"/>
                </a:solidFill>
              </a:rPr>
              <a:t>(</a:t>
            </a:r>
            <a:r>
              <a:rPr lang="ru-RU" sz="1400" b="1" dirty="0" err="1">
                <a:solidFill>
                  <a:srgbClr val="002060"/>
                </a:solidFill>
              </a:rPr>
              <a:t>preview</a:t>
            </a:r>
            <a:r>
              <a:rPr lang="ru-RU" sz="1400" b="1" dirty="0">
                <a:solidFill>
                  <a:srgbClr val="002060"/>
                </a:solidFill>
              </a:rPr>
              <a:t> 800х600 точек) с названием и фамилией автора </a:t>
            </a:r>
            <a:r>
              <a:rPr lang="ru-RU" sz="1400" b="1" dirty="0" smtClean="0">
                <a:solidFill>
                  <a:srgbClr val="002060"/>
                </a:solidFill>
              </a:rPr>
              <a:t>не позднее</a:t>
            </a:r>
            <a:r>
              <a:rPr lang="ru-RU" sz="1400" b="1" dirty="0">
                <a:solidFill>
                  <a:srgbClr val="002060"/>
                </a:solidFill>
              </a:rPr>
              <a:t> 01 </a:t>
            </a:r>
            <a:r>
              <a:rPr lang="ru-RU" sz="1400" b="1" dirty="0" smtClean="0">
                <a:solidFill>
                  <a:srgbClr val="002060"/>
                </a:solidFill>
              </a:rPr>
              <a:t>февраля 2016 г..</a:t>
            </a:r>
            <a:endParaRPr lang="ru-RU" sz="1400" b="1" dirty="0">
              <a:solidFill>
                <a:srgbClr val="002060"/>
              </a:solidFill>
            </a:endParaRPr>
          </a:p>
          <a:p>
            <a:r>
              <a:rPr lang="ru-RU" sz="1400" b="1" dirty="0">
                <a:solidFill>
                  <a:srgbClr val="002060"/>
                </a:solidFill>
              </a:rPr>
              <a:t>Готовые и </a:t>
            </a:r>
            <a:r>
              <a:rPr lang="ru-RU" sz="1400" b="1" dirty="0" smtClean="0">
                <a:solidFill>
                  <a:srgbClr val="002060"/>
                </a:solidFill>
              </a:rPr>
              <a:t>принятые  </a:t>
            </a:r>
            <a:r>
              <a:rPr lang="ru-RU" sz="1400" b="1" dirty="0">
                <a:solidFill>
                  <a:srgbClr val="002060"/>
                </a:solidFill>
              </a:rPr>
              <a:t>работы можно будет </a:t>
            </a:r>
            <a:r>
              <a:rPr lang="ru-RU" sz="1400" b="1" dirty="0" smtClean="0">
                <a:solidFill>
                  <a:srgbClr val="002060"/>
                </a:solidFill>
              </a:rPr>
              <a:t>доставить </a:t>
            </a:r>
            <a:r>
              <a:rPr lang="ru-RU" sz="1400" b="1" dirty="0">
                <a:solidFill>
                  <a:srgbClr val="002060"/>
                </a:solidFill>
              </a:rPr>
              <a:t> </a:t>
            </a:r>
            <a:r>
              <a:rPr lang="ru-RU" sz="1400" b="1" dirty="0" smtClean="0">
                <a:solidFill>
                  <a:srgbClr val="002060"/>
                </a:solidFill>
              </a:rPr>
              <a:t>07.02.16.</a:t>
            </a:r>
            <a:endParaRPr lang="ru-RU" sz="1400" b="1" dirty="0">
              <a:solidFill>
                <a:srgbClr val="002060"/>
              </a:solidFill>
            </a:endParaRPr>
          </a:p>
          <a:p>
            <a:pPr marL="114300" indent="0">
              <a:buNone/>
            </a:pPr>
            <a:endParaRPr lang="ru-RU" sz="1400" b="1" dirty="0" smtClean="0">
              <a:solidFill>
                <a:srgbClr val="002060"/>
              </a:solidFill>
            </a:endParaRPr>
          </a:p>
          <a:p>
            <a:pPr marL="114300" indent="0">
              <a:buNone/>
            </a:pPr>
            <a:r>
              <a:rPr lang="ru-RU" sz="1400" b="1" dirty="0">
                <a:solidFill>
                  <a:srgbClr val="002060"/>
                </a:solidFill>
              </a:rPr>
              <a:t> </a:t>
            </a:r>
            <a:r>
              <a:rPr lang="ru-RU" sz="1400" b="1" dirty="0" smtClean="0">
                <a:solidFill>
                  <a:srgbClr val="002060"/>
                </a:solidFill>
              </a:rPr>
              <a:t>    C </a:t>
            </a:r>
            <a:r>
              <a:rPr lang="ru-RU" sz="1400" b="1" dirty="0">
                <a:solidFill>
                  <a:srgbClr val="002060"/>
                </a:solidFill>
              </a:rPr>
              <a:t>уважением, </a:t>
            </a:r>
            <a:r>
              <a:rPr lang="ru-RU" sz="1400" b="1" dirty="0" smtClean="0">
                <a:solidFill>
                  <a:srgbClr val="002060"/>
                </a:solidFill>
              </a:rPr>
              <a:t>оргкомитет</a:t>
            </a:r>
          </a:p>
          <a:p>
            <a:pPr marL="114300" indent="0">
              <a:buNone/>
            </a:pPr>
            <a:endParaRPr lang="ru-RU" sz="1400" b="1" dirty="0">
              <a:solidFill>
                <a:srgbClr val="002060"/>
              </a:solidFill>
            </a:endParaRPr>
          </a:p>
          <a:p>
            <a:pPr marL="114300" indent="0">
              <a:buNone/>
            </a:pPr>
            <a:r>
              <a:rPr lang="ru-RU" sz="1400" b="1" dirty="0" smtClean="0">
                <a:solidFill>
                  <a:srgbClr val="002060"/>
                </a:solidFill>
              </a:rPr>
              <a:t>     </a:t>
            </a:r>
            <a:r>
              <a:rPr lang="ru-RU" sz="1400" b="1" i="1" dirty="0" smtClean="0">
                <a:solidFill>
                  <a:srgbClr val="002060"/>
                </a:solidFill>
              </a:rPr>
              <a:t>Приложение</a:t>
            </a:r>
            <a:r>
              <a:rPr lang="ru-RU" sz="1400" b="1" dirty="0">
                <a:solidFill>
                  <a:srgbClr val="002060"/>
                </a:solidFill>
              </a:rPr>
              <a:t>. </a:t>
            </a:r>
            <a:r>
              <a:rPr lang="ru-RU" sz="1400" b="1" dirty="0" smtClean="0">
                <a:solidFill>
                  <a:srgbClr val="002060"/>
                </a:solidFill>
              </a:rPr>
              <a:t>Информация  </a:t>
            </a:r>
            <a:r>
              <a:rPr lang="ru-RU" sz="1400" b="1" dirty="0">
                <a:solidFill>
                  <a:srgbClr val="002060"/>
                </a:solidFill>
              </a:rPr>
              <a:t>о фотовыставке (жюри, партнеры).</a:t>
            </a:r>
          </a:p>
          <a:p>
            <a:pPr marL="114300" indent="0">
              <a:buNone/>
            </a:pPr>
            <a:endParaRPr lang="ru-RU" sz="1400" b="1" dirty="0">
              <a:solidFill>
                <a:srgbClr val="002060"/>
              </a:solidFill>
            </a:endParaRPr>
          </a:p>
        </p:txBody>
      </p:sp>
    </p:spTree>
    <p:extLst>
      <p:ext uri="{BB962C8B-B14F-4D97-AF65-F5344CB8AC3E}">
        <p14:creationId xmlns:p14="http://schemas.microsoft.com/office/powerpoint/2010/main" val="4861709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a:solidFill>
                  <a:srgbClr val="002060"/>
                </a:solidFill>
              </a:rPr>
              <a:t>Деловая  корреспонденция </a:t>
            </a:r>
            <a:r>
              <a:rPr lang="ru-RU" sz="2400" b="1" dirty="0">
                <a:solidFill>
                  <a:srgbClr val="002060"/>
                </a:solidFill>
              </a:rPr>
              <a:t>  </a:t>
            </a:r>
            <a:br>
              <a:rPr lang="ru-RU" sz="2400" b="1" dirty="0">
                <a:solidFill>
                  <a:srgbClr val="002060"/>
                </a:solidFill>
              </a:rPr>
            </a:br>
            <a:r>
              <a:rPr lang="ru-RU" sz="2400" b="1" dirty="0">
                <a:solidFill>
                  <a:srgbClr val="002060"/>
                </a:solidFill>
              </a:rPr>
              <a:t>информационное </a:t>
            </a:r>
            <a:r>
              <a:rPr lang="ru-RU" sz="2400" b="1" dirty="0" smtClean="0">
                <a:solidFill>
                  <a:srgbClr val="002060"/>
                </a:solidFill>
              </a:rPr>
              <a:t>письмо </a:t>
            </a:r>
            <a:r>
              <a:rPr lang="ru-RU" sz="1600" b="1" dirty="0" smtClean="0">
                <a:solidFill>
                  <a:srgbClr val="002060"/>
                </a:solidFill>
              </a:rPr>
              <a:t>(о смене директора)</a:t>
            </a:r>
            <a:endParaRPr lang="ru-RU" sz="2800" dirty="0"/>
          </a:p>
        </p:txBody>
      </p:sp>
      <p:sp>
        <p:nvSpPr>
          <p:cNvPr id="3" name="Объект 2"/>
          <p:cNvSpPr>
            <a:spLocks noGrp="1"/>
          </p:cNvSpPr>
          <p:nvPr>
            <p:ph idx="1"/>
          </p:nvPr>
        </p:nvSpPr>
        <p:spPr/>
        <p:txBody>
          <a:bodyPr>
            <a:normAutofit/>
          </a:bodyPr>
          <a:lstStyle/>
          <a:p>
            <a:pPr marL="114300" indent="0">
              <a:buNone/>
            </a:pPr>
            <a:r>
              <a:rPr lang="ru-RU" sz="1600" b="1" dirty="0">
                <a:solidFill>
                  <a:srgbClr val="002060"/>
                </a:solidFill>
              </a:rPr>
              <a:t>Исх. № </a:t>
            </a:r>
            <a:r>
              <a:rPr lang="ru-RU" sz="1600" b="1" dirty="0" smtClean="0">
                <a:solidFill>
                  <a:srgbClr val="002060"/>
                </a:solidFill>
              </a:rPr>
              <a:t>201112-1                                      Президенту издательского дома «Луч»</a:t>
            </a:r>
            <a:r>
              <a:rPr lang="ru-RU" sz="1600" b="1" dirty="0">
                <a:solidFill>
                  <a:srgbClr val="002060"/>
                </a:solidFill>
              </a:rPr>
              <a:t/>
            </a:r>
            <a:br>
              <a:rPr lang="ru-RU" sz="1600" b="1" dirty="0">
                <a:solidFill>
                  <a:srgbClr val="002060"/>
                </a:solidFill>
              </a:rPr>
            </a:br>
            <a:r>
              <a:rPr lang="ru-RU" sz="1600" b="1" dirty="0">
                <a:solidFill>
                  <a:srgbClr val="002060"/>
                </a:solidFill>
              </a:rPr>
              <a:t>от </a:t>
            </a:r>
            <a:r>
              <a:rPr lang="ru-RU" sz="1600" b="1" dirty="0" smtClean="0">
                <a:solidFill>
                  <a:srgbClr val="002060"/>
                </a:solidFill>
              </a:rPr>
              <a:t>«___»  мая 2015 г                                 Г-ну  Березину А.В. </a:t>
            </a:r>
          </a:p>
          <a:p>
            <a:pPr marL="114300" indent="0">
              <a:buNone/>
            </a:pPr>
            <a:endParaRPr lang="ru-RU" sz="1600" b="1" dirty="0">
              <a:solidFill>
                <a:srgbClr val="002060"/>
              </a:solidFill>
            </a:endParaRPr>
          </a:p>
          <a:p>
            <a:pPr marL="114300" indent="0">
              <a:buNone/>
            </a:pPr>
            <a:endParaRPr lang="ru-RU" sz="1600" b="1" dirty="0" smtClean="0">
              <a:solidFill>
                <a:srgbClr val="002060"/>
              </a:solidFill>
            </a:endParaRPr>
          </a:p>
          <a:p>
            <a:pPr marL="114300" indent="0">
              <a:buNone/>
            </a:pPr>
            <a:r>
              <a:rPr lang="ru-RU" sz="1600" b="1" dirty="0" smtClean="0">
                <a:solidFill>
                  <a:srgbClr val="002060"/>
                </a:solidFill>
              </a:rPr>
              <a:t>О </a:t>
            </a:r>
            <a:r>
              <a:rPr lang="ru-RU" sz="1600" b="1" dirty="0">
                <a:solidFill>
                  <a:srgbClr val="002060"/>
                </a:solidFill>
              </a:rPr>
              <a:t>смене </a:t>
            </a:r>
            <a:r>
              <a:rPr lang="ru-RU" sz="1600" b="1" dirty="0" smtClean="0">
                <a:solidFill>
                  <a:srgbClr val="002060"/>
                </a:solidFill>
              </a:rPr>
              <a:t>директора</a:t>
            </a:r>
          </a:p>
          <a:p>
            <a:pPr marL="114300" indent="0">
              <a:buNone/>
            </a:pPr>
            <a:endParaRPr lang="ru-RU" sz="1600" b="1" dirty="0">
              <a:solidFill>
                <a:srgbClr val="002060"/>
              </a:solidFill>
            </a:endParaRPr>
          </a:p>
          <a:p>
            <a:pPr marL="114300" indent="0">
              <a:buNone/>
            </a:pPr>
            <a:r>
              <a:rPr lang="ru-RU" sz="1600" b="1" dirty="0">
                <a:solidFill>
                  <a:srgbClr val="002060"/>
                </a:solidFill>
              </a:rPr>
              <a:t>Настоящим письмом уведомляем Вас о смене директора нашей организации на основании протокола № 11/B от 20.11.2012 г. </a:t>
            </a:r>
            <a:endParaRPr lang="ru-RU" sz="1600" b="1" dirty="0" smtClean="0">
              <a:solidFill>
                <a:srgbClr val="002060"/>
              </a:solidFill>
            </a:endParaRPr>
          </a:p>
          <a:p>
            <a:pPr marL="114300" indent="0">
              <a:buNone/>
            </a:pPr>
            <a:r>
              <a:rPr lang="ru-RU" sz="1600" b="1" dirty="0" smtClean="0">
                <a:solidFill>
                  <a:srgbClr val="002060"/>
                </a:solidFill>
              </a:rPr>
              <a:t>С </a:t>
            </a:r>
            <a:r>
              <a:rPr lang="ru-RU" sz="1600" b="1" dirty="0">
                <a:solidFill>
                  <a:srgbClr val="002060"/>
                </a:solidFill>
              </a:rPr>
              <a:t>23.11.2012 г. директором ООО </a:t>
            </a:r>
            <a:r>
              <a:rPr lang="ru-RU" sz="1600" b="1" dirty="0" smtClean="0">
                <a:solidFill>
                  <a:srgbClr val="002060"/>
                </a:solidFill>
              </a:rPr>
              <a:t>«Ангара» </a:t>
            </a:r>
            <a:r>
              <a:rPr lang="ru-RU" sz="1600" b="1" dirty="0">
                <a:solidFill>
                  <a:srgbClr val="002060"/>
                </a:solidFill>
              </a:rPr>
              <a:t>назначена </a:t>
            </a:r>
            <a:r>
              <a:rPr lang="ru-RU" sz="1600" b="1" dirty="0" smtClean="0">
                <a:solidFill>
                  <a:srgbClr val="002060"/>
                </a:solidFill>
              </a:rPr>
              <a:t>  </a:t>
            </a:r>
            <a:r>
              <a:rPr lang="ru-RU" sz="1600" b="1" dirty="0" err="1" smtClean="0">
                <a:solidFill>
                  <a:srgbClr val="002060"/>
                </a:solidFill>
              </a:rPr>
              <a:t>Летунова</a:t>
            </a:r>
            <a:r>
              <a:rPr lang="ru-RU" sz="1600" b="1" dirty="0" smtClean="0">
                <a:solidFill>
                  <a:srgbClr val="002060"/>
                </a:solidFill>
              </a:rPr>
              <a:t>  Елена Васильевна</a:t>
            </a:r>
            <a:r>
              <a:rPr lang="ru-RU" sz="1600" b="1" dirty="0">
                <a:solidFill>
                  <a:srgbClr val="002060"/>
                </a:solidFill>
              </a:rPr>
              <a:t>.</a:t>
            </a:r>
          </a:p>
          <a:p>
            <a:pPr marL="114300" indent="0">
              <a:buNone/>
            </a:pPr>
            <a:r>
              <a:rPr lang="ru-RU" sz="1600" b="1" dirty="0">
                <a:solidFill>
                  <a:srgbClr val="002060"/>
                </a:solidFill>
              </a:rPr>
              <a:t>Копия протокола № 11/B от </a:t>
            </a:r>
            <a:r>
              <a:rPr lang="ru-RU" sz="1600" b="1" dirty="0" smtClean="0">
                <a:solidFill>
                  <a:srgbClr val="002060"/>
                </a:solidFill>
              </a:rPr>
              <a:t>__ ___ 2015 </a:t>
            </a:r>
            <a:r>
              <a:rPr lang="ru-RU" sz="1600" b="1" dirty="0">
                <a:solidFill>
                  <a:srgbClr val="002060"/>
                </a:solidFill>
              </a:rPr>
              <a:t>г. прилагается.</a:t>
            </a:r>
          </a:p>
          <a:p>
            <a:pPr marL="114300" indent="0">
              <a:buNone/>
            </a:pPr>
            <a:endParaRPr lang="ru-RU" sz="1600" b="1" dirty="0" smtClean="0">
              <a:solidFill>
                <a:srgbClr val="002060"/>
              </a:solidFill>
            </a:endParaRPr>
          </a:p>
          <a:p>
            <a:pPr marL="114300" indent="0">
              <a:buNone/>
            </a:pPr>
            <a:r>
              <a:rPr lang="ru-RU" sz="1600" b="1" dirty="0">
                <a:solidFill>
                  <a:srgbClr val="002060"/>
                </a:solidFill>
              </a:rPr>
              <a:t>С уважением,</a:t>
            </a:r>
            <a:br>
              <a:rPr lang="ru-RU" sz="1600" b="1" dirty="0">
                <a:solidFill>
                  <a:srgbClr val="002060"/>
                </a:solidFill>
              </a:rPr>
            </a:br>
            <a:r>
              <a:rPr lang="ru-RU" sz="1600" b="1" dirty="0" smtClean="0">
                <a:solidFill>
                  <a:srgbClr val="002060"/>
                </a:solidFill>
              </a:rPr>
              <a:t>Зам. директора </a:t>
            </a:r>
            <a:r>
              <a:rPr lang="ru-RU" sz="1600" b="1" dirty="0">
                <a:solidFill>
                  <a:srgbClr val="002060"/>
                </a:solidFill>
              </a:rPr>
              <a:t>ООО </a:t>
            </a:r>
            <a:r>
              <a:rPr lang="ru-RU" sz="1600" b="1" dirty="0" smtClean="0">
                <a:solidFill>
                  <a:srgbClr val="002060"/>
                </a:solidFill>
              </a:rPr>
              <a:t>«Ангара»                                                В.Н. Власов</a:t>
            </a:r>
            <a:endParaRPr lang="ru-RU" sz="1600" b="1" dirty="0">
              <a:solidFill>
                <a:srgbClr val="002060"/>
              </a:solidFill>
            </a:endParaRPr>
          </a:p>
        </p:txBody>
      </p:sp>
    </p:spTree>
    <p:extLst>
      <p:ext uri="{BB962C8B-B14F-4D97-AF65-F5344CB8AC3E}">
        <p14:creationId xmlns:p14="http://schemas.microsoft.com/office/powerpoint/2010/main" val="14650502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a:solidFill>
                  <a:srgbClr val="002060"/>
                </a:solidFill>
              </a:rPr>
              <a:t>Деловая  корреспонденция   </a:t>
            </a:r>
            <a:br>
              <a:rPr lang="ru-RU" sz="2800" b="1" dirty="0">
                <a:solidFill>
                  <a:srgbClr val="002060"/>
                </a:solidFill>
              </a:rPr>
            </a:br>
            <a:r>
              <a:rPr lang="ru-RU" sz="2000" b="1" dirty="0">
                <a:solidFill>
                  <a:srgbClr val="002060"/>
                </a:solidFill>
              </a:rPr>
              <a:t>гарантийное   </a:t>
            </a:r>
            <a:r>
              <a:rPr lang="ru-RU" sz="2000" b="1" dirty="0" smtClean="0">
                <a:solidFill>
                  <a:srgbClr val="002060"/>
                </a:solidFill>
              </a:rPr>
              <a:t>письмо </a:t>
            </a:r>
            <a:r>
              <a:rPr lang="ru-RU" sz="1600" b="1" dirty="0" smtClean="0">
                <a:solidFill>
                  <a:srgbClr val="002060"/>
                </a:solidFill>
              </a:rPr>
              <a:t> (об оплате)</a:t>
            </a:r>
            <a:endParaRPr lang="ru-RU" sz="2800" dirty="0"/>
          </a:p>
        </p:txBody>
      </p:sp>
      <p:sp>
        <p:nvSpPr>
          <p:cNvPr id="3" name="Объект 2"/>
          <p:cNvSpPr>
            <a:spLocks noGrp="1"/>
          </p:cNvSpPr>
          <p:nvPr>
            <p:ph idx="1"/>
          </p:nvPr>
        </p:nvSpPr>
        <p:spPr>
          <a:xfrm>
            <a:off x="467544" y="1628800"/>
            <a:ext cx="8229600" cy="4373563"/>
          </a:xfrm>
        </p:spPr>
        <p:txBody>
          <a:bodyPr>
            <a:normAutofit fontScale="92500" lnSpcReduction="20000"/>
          </a:bodyPr>
          <a:lstStyle/>
          <a:p>
            <a:pPr marL="114300" indent="0">
              <a:buNone/>
            </a:pPr>
            <a:r>
              <a:rPr lang="ru-RU" sz="1600" b="1" dirty="0" smtClean="0">
                <a:solidFill>
                  <a:srgbClr val="002060"/>
                </a:solidFill>
              </a:rPr>
              <a:t>Исх. №___                                                                                                     Директору</a:t>
            </a:r>
          </a:p>
          <a:p>
            <a:pPr marL="114300" indent="0">
              <a:buNone/>
            </a:pPr>
            <a:r>
              <a:rPr lang="ru-RU" sz="1600" b="1" dirty="0" smtClean="0">
                <a:solidFill>
                  <a:srgbClr val="002060"/>
                </a:solidFill>
              </a:rPr>
              <a:t>От «___» октября 2015 г.                                                                           ООО  «Урал»</a:t>
            </a:r>
          </a:p>
          <a:p>
            <a:pPr marL="114300" indent="0">
              <a:buNone/>
            </a:pPr>
            <a:r>
              <a:rPr lang="ru-RU" sz="1600" b="1" dirty="0" smtClean="0">
                <a:solidFill>
                  <a:srgbClr val="002060"/>
                </a:solidFill>
              </a:rPr>
              <a:t>                                                                                                                     С.Н. Игнатову</a:t>
            </a:r>
          </a:p>
          <a:p>
            <a:pPr marL="114300" indent="0">
              <a:buNone/>
            </a:pPr>
            <a:endParaRPr lang="ru-RU" sz="1600" dirty="0"/>
          </a:p>
          <a:p>
            <a:pPr marL="114300" indent="0">
              <a:buNone/>
            </a:pPr>
            <a:r>
              <a:rPr lang="ru-RU" sz="1600" b="1" dirty="0" smtClean="0">
                <a:solidFill>
                  <a:srgbClr val="002060"/>
                </a:solidFill>
              </a:rPr>
              <a:t>О поставке продукции</a:t>
            </a:r>
          </a:p>
          <a:p>
            <a:pPr marL="114300" indent="0">
              <a:buNone/>
            </a:pPr>
            <a:endParaRPr lang="ru-RU" sz="1600" dirty="0"/>
          </a:p>
          <a:p>
            <a:pPr marL="114300" indent="0">
              <a:buNone/>
            </a:pPr>
            <a:r>
              <a:rPr lang="ru-RU" sz="1600" b="1" dirty="0">
                <a:solidFill>
                  <a:srgbClr val="002060"/>
                </a:solidFill>
              </a:rPr>
              <a:t>Просим Вас поставить партию </a:t>
            </a:r>
            <a:r>
              <a:rPr lang="ru-RU" sz="1600" b="1" dirty="0" smtClean="0">
                <a:solidFill>
                  <a:srgbClr val="002060"/>
                </a:solidFill>
              </a:rPr>
              <a:t>продукции </a:t>
            </a:r>
            <a:r>
              <a:rPr lang="ru-RU" sz="1600" b="1" dirty="0">
                <a:solidFill>
                  <a:srgbClr val="002060"/>
                </a:solidFill>
              </a:rPr>
              <a:t>согласно </a:t>
            </a:r>
            <a:r>
              <a:rPr lang="ru-RU" sz="1600" b="1" dirty="0" smtClean="0">
                <a:solidFill>
                  <a:srgbClr val="002060"/>
                </a:solidFill>
              </a:rPr>
              <a:t>заявке </a:t>
            </a:r>
            <a:r>
              <a:rPr lang="ru-RU" sz="1600" b="1" dirty="0">
                <a:solidFill>
                  <a:srgbClr val="002060"/>
                </a:solidFill>
              </a:rPr>
              <a:t>№ </a:t>
            </a:r>
            <a:r>
              <a:rPr lang="ru-RU" sz="1600" b="1" dirty="0" smtClean="0">
                <a:solidFill>
                  <a:srgbClr val="002060"/>
                </a:solidFill>
              </a:rPr>
              <a:t>1510  </a:t>
            </a:r>
            <a:r>
              <a:rPr lang="ru-RU" sz="1600" b="1" dirty="0">
                <a:solidFill>
                  <a:srgbClr val="002060"/>
                </a:solidFill>
              </a:rPr>
              <a:t>от 15 </a:t>
            </a:r>
            <a:r>
              <a:rPr lang="ru-RU" sz="1600" b="1" dirty="0" smtClean="0">
                <a:solidFill>
                  <a:srgbClr val="002060"/>
                </a:solidFill>
              </a:rPr>
              <a:t>октября 2015 </a:t>
            </a:r>
            <a:r>
              <a:rPr lang="ru-RU" sz="1600" b="1" dirty="0">
                <a:solidFill>
                  <a:srgbClr val="002060"/>
                </a:solidFill>
              </a:rPr>
              <a:t>г.</a:t>
            </a:r>
          </a:p>
          <a:p>
            <a:pPr marL="114300" indent="0">
              <a:buNone/>
            </a:pPr>
            <a:r>
              <a:rPr lang="ru-RU" sz="1600" b="1" dirty="0">
                <a:solidFill>
                  <a:srgbClr val="002060"/>
                </a:solidFill>
              </a:rPr>
              <a:t>Оплату гарантируем произвести в срок до 14 </a:t>
            </a:r>
            <a:r>
              <a:rPr lang="ru-RU" sz="1600" b="1" dirty="0" smtClean="0">
                <a:solidFill>
                  <a:srgbClr val="002060"/>
                </a:solidFill>
              </a:rPr>
              <a:t>ноября 2015 </a:t>
            </a:r>
            <a:r>
              <a:rPr lang="ru-RU" sz="1600" b="1" dirty="0">
                <a:solidFill>
                  <a:srgbClr val="002060"/>
                </a:solidFill>
              </a:rPr>
              <a:t>г</a:t>
            </a:r>
            <a:r>
              <a:rPr lang="ru-RU" sz="1600" b="1" dirty="0" smtClean="0">
                <a:solidFill>
                  <a:srgbClr val="002060"/>
                </a:solidFill>
              </a:rPr>
              <a:t>.</a:t>
            </a:r>
          </a:p>
          <a:p>
            <a:pPr marL="114300" indent="0">
              <a:buNone/>
            </a:pPr>
            <a:endParaRPr lang="ru-RU" sz="1600" b="1" dirty="0">
              <a:solidFill>
                <a:srgbClr val="002060"/>
              </a:solidFill>
            </a:endParaRPr>
          </a:p>
          <a:p>
            <a:pPr marL="114300" indent="0">
              <a:buNone/>
            </a:pPr>
            <a:r>
              <a:rPr lang="ru-RU" sz="1600" b="1" dirty="0">
                <a:solidFill>
                  <a:srgbClr val="002060"/>
                </a:solidFill>
              </a:rPr>
              <a:t>В случае неуплаты в установленный срок будет осуществлена выплата процентов из расчета 1 % от суммы просроченных обязательств, за каждый день просрочки</a:t>
            </a:r>
            <a:r>
              <a:rPr lang="ru-RU" sz="1600" b="1" dirty="0" smtClean="0">
                <a:solidFill>
                  <a:srgbClr val="002060"/>
                </a:solidFill>
              </a:rPr>
              <a:t>.</a:t>
            </a:r>
          </a:p>
          <a:p>
            <a:pPr marL="114300" indent="0">
              <a:buNone/>
            </a:pPr>
            <a:endParaRPr lang="ru-RU" sz="1600" b="1" dirty="0" smtClean="0">
              <a:solidFill>
                <a:srgbClr val="002060"/>
              </a:solidFill>
            </a:endParaRPr>
          </a:p>
          <a:p>
            <a:pPr marL="114300" indent="0">
              <a:buNone/>
            </a:pPr>
            <a:r>
              <a:rPr lang="ru-RU" sz="1600" b="1" dirty="0" smtClean="0">
                <a:solidFill>
                  <a:srgbClr val="002060"/>
                </a:solidFill>
              </a:rPr>
              <a:t>Наши банковские реквизиты:</a:t>
            </a:r>
            <a:endParaRPr lang="ru-RU" sz="1600" b="1" dirty="0">
              <a:solidFill>
                <a:srgbClr val="002060"/>
              </a:solidFill>
            </a:endParaRPr>
          </a:p>
          <a:p>
            <a:pPr marL="114300" indent="0">
              <a:buNone/>
            </a:pPr>
            <a:r>
              <a:rPr lang="ru-RU" sz="1600" b="1" dirty="0" smtClean="0">
                <a:solidFill>
                  <a:srgbClr val="002060"/>
                </a:solidFill>
              </a:rPr>
              <a:t>………………………………………</a:t>
            </a:r>
          </a:p>
          <a:p>
            <a:pPr marL="114300" indent="0">
              <a:buNone/>
            </a:pPr>
            <a:endParaRPr lang="ru-RU" sz="1600" b="1" dirty="0">
              <a:solidFill>
                <a:srgbClr val="002060"/>
              </a:solidFill>
            </a:endParaRPr>
          </a:p>
          <a:p>
            <a:pPr marL="114300" indent="0">
              <a:buNone/>
            </a:pPr>
            <a:r>
              <a:rPr lang="ru-RU" sz="1600" b="1" dirty="0" smtClean="0">
                <a:solidFill>
                  <a:srgbClr val="002060"/>
                </a:solidFill>
              </a:rPr>
              <a:t>Директор ООО «Кварц»                                                               Н.Н. Щукин</a:t>
            </a:r>
          </a:p>
          <a:p>
            <a:pPr marL="114300" indent="0">
              <a:buNone/>
            </a:pPr>
            <a:r>
              <a:rPr lang="ru-RU" sz="1600" b="1" dirty="0" smtClean="0">
                <a:solidFill>
                  <a:srgbClr val="002060"/>
                </a:solidFill>
              </a:rPr>
              <a:t>Главный бухгалтер                                                                        А.К. Петрова                                        </a:t>
            </a:r>
            <a:endParaRPr lang="ru-RU" sz="1600" b="1" dirty="0">
              <a:solidFill>
                <a:srgbClr val="002060"/>
              </a:solidFill>
            </a:endParaRPr>
          </a:p>
        </p:txBody>
      </p:sp>
    </p:spTree>
    <p:extLst>
      <p:ext uri="{BB962C8B-B14F-4D97-AF65-F5344CB8AC3E}">
        <p14:creationId xmlns:p14="http://schemas.microsoft.com/office/powerpoint/2010/main" val="31206209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a:solidFill>
                  <a:srgbClr val="002060"/>
                </a:solidFill>
              </a:rPr>
              <a:t>Деловая  корреспонденция   </a:t>
            </a:r>
            <a:br>
              <a:rPr lang="ru-RU" sz="2800" b="1" dirty="0">
                <a:solidFill>
                  <a:srgbClr val="002060"/>
                </a:solidFill>
              </a:rPr>
            </a:br>
            <a:r>
              <a:rPr lang="ru-RU" sz="2000" b="1" dirty="0" smtClean="0">
                <a:solidFill>
                  <a:srgbClr val="002060"/>
                </a:solidFill>
              </a:rPr>
              <a:t>гарантийное   письмо </a:t>
            </a:r>
            <a:r>
              <a:rPr lang="ru-RU" sz="1600" b="1" dirty="0" smtClean="0">
                <a:solidFill>
                  <a:srgbClr val="002060"/>
                </a:solidFill>
              </a:rPr>
              <a:t> (о завершении работ)</a:t>
            </a:r>
            <a:endParaRPr lang="ru-RU" sz="2800" dirty="0"/>
          </a:p>
        </p:txBody>
      </p:sp>
      <p:sp>
        <p:nvSpPr>
          <p:cNvPr id="3" name="Объект 2"/>
          <p:cNvSpPr>
            <a:spLocks noGrp="1"/>
          </p:cNvSpPr>
          <p:nvPr>
            <p:ph idx="1"/>
          </p:nvPr>
        </p:nvSpPr>
        <p:spPr/>
        <p:txBody>
          <a:bodyPr>
            <a:normAutofit/>
          </a:bodyPr>
          <a:lstStyle/>
          <a:p>
            <a:pPr marL="114300" indent="0">
              <a:buNone/>
            </a:pPr>
            <a:r>
              <a:rPr lang="ru-RU" sz="1800" b="1" dirty="0" smtClean="0">
                <a:solidFill>
                  <a:srgbClr val="002060"/>
                </a:solidFill>
              </a:rPr>
              <a:t>Исх. №_____                                                                Директору</a:t>
            </a:r>
          </a:p>
          <a:p>
            <a:pPr marL="114300" indent="0">
              <a:buNone/>
            </a:pPr>
            <a:r>
              <a:rPr lang="ru-RU" sz="1800" b="1" dirty="0" smtClean="0">
                <a:solidFill>
                  <a:srgbClr val="002060"/>
                </a:solidFill>
              </a:rPr>
              <a:t>От «___»  сентября 2014 г.                                        ООО </a:t>
            </a:r>
            <a:r>
              <a:rPr lang="ru-RU" sz="1800" b="1" dirty="0">
                <a:solidFill>
                  <a:srgbClr val="002060"/>
                </a:solidFill>
              </a:rPr>
              <a:t>"</a:t>
            </a:r>
            <a:r>
              <a:rPr lang="ru-RU" sz="1800" b="1" dirty="0" err="1" smtClean="0">
                <a:solidFill>
                  <a:srgbClr val="002060"/>
                </a:solidFill>
              </a:rPr>
              <a:t>Транстрой</a:t>
            </a:r>
            <a:r>
              <a:rPr lang="ru-RU" sz="1800" b="1" dirty="0" smtClean="0">
                <a:solidFill>
                  <a:srgbClr val="002060"/>
                </a:solidFill>
              </a:rPr>
              <a:t>«</a:t>
            </a:r>
          </a:p>
          <a:p>
            <a:pPr marL="114300" indent="0">
              <a:buNone/>
            </a:pPr>
            <a:r>
              <a:rPr lang="ru-RU" sz="1800" b="1" dirty="0">
                <a:solidFill>
                  <a:srgbClr val="002060"/>
                </a:solidFill>
              </a:rPr>
              <a:t> </a:t>
            </a:r>
            <a:r>
              <a:rPr lang="ru-RU" sz="1800" b="1" dirty="0" smtClean="0">
                <a:solidFill>
                  <a:srgbClr val="002060"/>
                </a:solidFill>
              </a:rPr>
              <a:t>                                                                                      А.А. Андрееву </a:t>
            </a:r>
            <a:endParaRPr lang="ru-RU" sz="1800" b="1" dirty="0">
              <a:solidFill>
                <a:srgbClr val="002060"/>
              </a:solidFill>
            </a:endParaRPr>
          </a:p>
          <a:p>
            <a:pPr marL="114300" indent="0">
              <a:buNone/>
            </a:pPr>
            <a:endParaRPr lang="ru-RU" sz="1600" b="1" dirty="0" smtClean="0">
              <a:solidFill>
                <a:srgbClr val="002060"/>
              </a:solidFill>
            </a:endParaRPr>
          </a:p>
          <a:p>
            <a:pPr marL="114300" indent="0">
              <a:buNone/>
            </a:pPr>
            <a:endParaRPr lang="ru-RU" sz="1600" b="1" dirty="0" smtClean="0">
              <a:solidFill>
                <a:srgbClr val="002060"/>
              </a:solidFill>
            </a:endParaRPr>
          </a:p>
          <a:p>
            <a:pPr marL="114300" indent="0">
              <a:buNone/>
            </a:pPr>
            <a:r>
              <a:rPr lang="ru-RU" sz="1600" b="1" dirty="0" smtClean="0">
                <a:solidFill>
                  <a:srgbClr val="002060"/>
                </a:solidFill>
              </a:rPr>
              <a:t>ООО «Созидатель", </a:t>
            </a:r>
            <a:r>
              <a:rPr lang="ru-RU" sz="1600" b="1" dirty="0">
                <a:solidFill>
                  <a:srgbClr val="002060"/>
                </a:solidFill>
              </a:rPr>
              <a:t>ОГРН </a:t>
            </a:r>
            <a:r>
              <a:rPr lang="ru-RU" sz="1600" b="1" dirty="0" smtClean="0">
                <a:solidFill>
                  <a:srgbClr val="002060"/>
                </a:solidFill>
              </a:rPr>
              <a:t>___________, </a:t>
            </a:r>
            <a:r>
              <a:rPr lang="ru-RU" sz="1600" b="1" dirty="0">
                <a:solidFill>
                  <a:srgbClr val="002060"/>
                </a:solidFill>
              </a:rPr>
              <a:t>как исполнитель работ на объекте, расположенному по адресу: г. Москва, ул. </a:t>
            </a:r>
            <a:r>
              <a:rPr lang="ru-RU" sz="1600" b="1" dirty="0" smtClean="0">
                <a:solidFill>
                  <a:srgbClr val="002060"/>
                </a:solidFill>
              </a:rPr>
              <a:t>Беломорская</a:t>
            </a:r>
            <a:r>
              <a:rPr lang="ru-RU" sz="1600" b="1" dirty="0">
                <a:solidFill>
                  <a:srgbClr val="002060"/>
                </a:solidFill>
              </a:rPr>
              <a:t>, </a:t>
            </a:r>
            <a:r>
              <a:rPr lang="ru-RU" sz="1600" b="1" dirty="0" smtClean="0">
                <a:solidFill>
                  <a:srgbClr val="002060"/>
                </a:solidFill>
              </a:rPr>
              <a:t>20, </a:t>
            </a:r>
            <a:r>
              <a:rPr lang="ru-RU" sz="1600" b="1" dirty="0">
                <a:solidFill>
                  <a:srgbClr val="002060"/>
                </a:solidFill>
              </a:rPr>
              <a:t>на основании Договора исполнения работ № 35/2013 от </a:t>
            </a:r>
            <a:r>
              <a:rPr lang="ru-RU" sz="1600" b="1" dirty="0" smtClean="0">
                <a:solidFill>
                  <a:srgbClr val="002060"/>
                </a:solidFill>
              </a:rPr>
              <a:t>21 </a:t>
            </a:r>
            <a:r>
              <a:rPr lang="ru-RU" sz="1600" b="1" dirty="0">
                <a:solidFill>
                  <a:srgbClr val="002060"/>
                </a:solidFill>
              </a:rPr>
              <a:t>августа </a:t>
            </a:r>
            <a:r>
              <a:rPr lang="ru-RU" sz="1600" b="1" dirty="0" smtClean="0">
                <a:solidFill>
                  <a:srgbClr val="002060"/>
                </a:solidFill>
              </a:rPr>
              <a:t>2014 </a:t>
            </a:r>
            <a:r>
              <a:rPr lang="ru-RU" sz="1600" b="1" dirty="0">
                <a:solidFill>
                  <a:srgbClr val="002060"/>
                </a:solidFill>
              </a:rPr>
              <a:t>года (далее - Договор), заключенного с ООО "</a:t>
            </a:r>
            <a:r>
              <a:rPr lang="ru-RU" sz="1600" b="1" dirty="0" err="1">
                <a:solidFill>
                  <a:srgbClr val="002060"/>
                </a:solidFill>
              </a:rPr>
              <a:t>Транстрой</a:t>
            </a:r>
            <a:r>
              <a:rPr lang="ru-RU" sz="1600" b="1" dirty="0">
                <a:solidFill>
                  <a:srgbClr val="002060"/>
                </a:solidFill>
              </a:rPr>
              <a:t>", настоящим письмом гарантирует завершение строительных работ, в соответствии со Спецификацией к Договору в срок до 30 декабря </a:t>
            </a:r>
            <a:r>
              <a:rPr lang="ru-RU" sz="1600" b="1" dirty="0" smtClean="0">
                <a:solidFill>
                  <a:srgbClr val="002060"/>
                </a:solidFill>
              </a:rPr>
              <a:t>2014 г.</a:t>
            </a:r>
          </a:p>
          <a:p>
            <a:pPr marL="114300" indent="0">
              <a:buNone/>
            </a:pPr>
            <a:endParaRPr lang="ru-RU" sz="1600" b="1" dirty="0">
              <a:solidFill>
                <a:srgbClr val="002060"/>
              </a:solidFill>
            </a:endParaRPr>
          </a:p>
          <a:p>
            <a:pPr marL="114300" indent="0">
              <a:buNone/>
            </a:pPr>
            <a:r>
              <a:rPr lang="ru-RU" sz="1600" b="1" dirty="0" smtClean="0">
                <a:solidFill>
                  <a:srgbClr val="002060"/>
                </a:solidFill>
              </a:rPr>
              <a:t>Директор ООО «Созидатель»                                                  О.Д. Егоров</a:t>
            </a:r>
            <a:endParaRPr lang="ru-RU" sz="1600" b="1" dirty="0">
              <a:solidFill>
                <a:srgbClr val="002060"/>
              </a:solidFill>
            </a:endParaRPr>
          </a:p>
        </p:txBody>
      </p:sp>
    </p:spTree>
    <p:extLst>
      <p:ext uri="{BB962C8B-B14F-4D97-AF65-F5344CB8AC3E}">
        <p14:creationId xmlns:p14="http://schemas.microsoft.com/office/powerpoint/2010/main" val="4886626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a:solidFill>
                  <a:srgbClr val="002060"/>
                </a:solidFill>
              </a:rPr>
              <a:t>Деловая  корреспонденция   </a:t>
            </a:r>
            <a:br>
              <a:rPr lang="ru-RU" sz="2800" b="1" dirty="0">
                <a:solidFill>
                  <a:srgbClr val="002060"/>
                </a:solidFill>
              </a:rPr>
            </a:br>
            <a:r>
              <a:rPr lang="ru-RU" sz="2000" b="1" dirty="0">
                <a:solidFill>
                  <a:srgbClr val="002060"/>
                </a:solidFill>
              </a:rPr>
              <a:t>гарантийное   письмо </a:t>
            </a:r>
            <a:r>
              <a:rPr lang="ru-RU" sz="1600" b="1" dirty="0">
                <a:solidFill>
                  <a:srgbClr val="002060"/>
                </a:solidFill>
              </a:rPr>
              <a:t> (о </a:t>
            </a:r>
            <a:r>
              <a:rPr lang="ru-RU" sz="1600" b="1" dirty="0" smtClean="0">
                <a:solidFill>
                  <a:srgbClr val="002060"/>
                </a:solidFill>
              </a:rPr>
              <a:t>приеме на  работу)</a:t>
            </a:r>
            <a:endParaRPr lang="ru-RU" sz="2800" dirty="0"/>
          </a:p>
        </p:txBody>
      </p:sp>
      <p:sp>
        <p:nvSpPr>
          <p:cNvPr id="3" name="Объект 2"/>
          <p:cNvSpPr>
            <a:spLocks noGrp="1"/>
          </p:cNvSpPr>
          <p:nvPr>
            <p:ph idx="1"/>
          </p:nvPr>
        </p:nvSpPr>
        <p:spPr/>
        <p:txBody>
          <a:bodyPr>
            <a:normAutofit lnSpcReduction="10000"/>
          </a:bodyPr>
          <a:lstStyle/>
          <a:p>
            <a:pPr marL="114300" indent="0">
              <a:buNone/>
            </a:pPr>
            <a:r>
              <a:rPr lang="ru-RU" sz="1600" b="1" dirty="0" smtClean="0">
                <a:solidFill>
                  <a:srgbClr val="002060"/>
                </a:solidFill>
              </a:rPr>
              <a:t>Исх. № ____                                                                  По месту требования</a:t>
            </a:r>
          </a:p>
          <a:p>
            <a:pPr marL="114300" indent="0">
              <a:buNone/>
            </a:pPr>
            <a:r>
              <a:rPr lang="ru-RU" sz="1600" b="1" dirty="0" smtClean="0">
                <a:solidFill>
                  <a:srgbClr val="002060"/>
                </a:solidFill>
              </a:rPr>
              <a:t>От «___» января 2016 г.</a:t>
            </a:r>
          </a:p>
          <a:p>
            <a:pPr marL="114300" indent="0">
              <a:buNone/>
            </a:pPr>
            <a:endParaRPr lang="ru-RU" sz="1600" b="1" dirty="0">
              <a:solidFill>
                <a:srgbClr val="002060"/>
              </a:solidFill>
            </a:endParaRPr>
          </a:p>
          <a:p>
            <a:pPr marL="114300" indent="0">
              <a:buNone/>
            </a:pPr>
            <a:endParaRPr lang="ru-RU" sz="1600" b="1" dirty="0" smtClean="0">
              <a:solidFill>
                <a:srgbClr val="002060"/>
              </a:solidFill>
            </a:endParaRPr>
          </a:p>
          <a:p>
            <a:pPr marL="114300" indent="0">
              <a:buNone/>
            </a:pPr>
            <a:r>
              <a:rPr lang="ru-RU" sz="1600" b="1" dirty="0" smtClean="0">
                <a:solidFill>
                  <a:srgbClr val="002060"/>
                </a:solidFill>
              </a:rPr>
              <a:t>Гарантийное письмо</a:t>
            </a:r>
          </a:p>
          <a:p>
            <a:pPr marL="114300" indent="0">
              <a:buNone/>
            </a:pPr>
            <a:endParaRPr lang="ru-RU" sz="1600" b="1" dirty="0">
              <a:solidFill>
                <a:srgbClr val="002060"/>
              </a:solidFill>
            </a:endParaRPr>
          </a:p>
          <a:p>
            <a:pPr marL="114300" indent="0">
              <a:buNone/>
            </a:pPr>
            <a:r>
              <a:rPr lang="ru-RU" sz="1600" b="1" dirty="0" smtClean="0">
                <a:solidFill>
                  <a:srgbClr val="002060"/>
                </a:solidFill>
              </a:rPr>
              <a:t>Настоящим </a:t>
            </a:r>
            <a:r>
              <a:rPr lang="ru-RU" sz="1600" b="1" dirty="0">
                <a:solidFill>
                  <a:srgbClr val="002060"/>
                </a:solidFill>
              </a:rPr>
              <a:t>письмом ООО </a:t>
            </a:r>
            <a:r>
              <a:rPr lang="ru-RU" sz="1600" b="1" dirty="0" smtClean="0">
                <a:solidFill>
                  <a:srgbClr val="002060"/>
                </a:solidFill>
              </a:rPr>
              <a:t>«Сфера»  подтверждает </a:t>
            </a:r>
            <a:r>
              <a:rPr lang="ru-RU" sz="1600" b="1" dirty="0">
                <a:solidFill>
                  <a:srgbClr val="002060"/>
                </a:solidFill>
              </a:rPr>
              <a:t>свое согласие и готовность заключить трудовой договор с </a:t>
            </a:r>
            <a:r>
              <a:rPr lang="ru-RU" sz="1600" b="1" dirty="0" smtClean="0">
                <a:solidFill>
                  <a:srgbClr val="002060"/>
                </a:solidFill>
              </a:rPr>
              <a:t>Царевым  Валерием Ивановичем</a:t>
            </a:r>
            <a:r>
              <a:rPr lang="ru-RU" sz="1600" b="1" dirty="0">
                <a:solidFill>
                  <a:srgbClr val="002060"/>
                </a:solidFill>
              </a:rPr>
              <a:t>, принять его на работу в нашу организацию на должность менеджера  </a:t>
            </a:r>
            <a:r>
              <a:rPr lang="ru-RU" sz="1600" b="1" dirty="0" smtClean="0">
                <a:solidFill>
                  <a:srgbClr val="002060"/>
                </a:solidFill>
              </a:rPr>
              <a:t>по доставке грузов  </a:t>
            </a:r>
            <a:r>
              <a:rPr lang="ru-RU" sz="1600" b="1" dirty="0">
                <a:solidFill>
                  <a:srgbClr val="002060"/>
                </a:solidFill>
              </a:rPr>
              <a:t>с 10 </a:t>
            </a:r>
            <a:r>
              <a:rPr lang="ru-RU" sz="1600" b="1" dirty="0" smtClean="0">
                <a:solidFill>
                  <a:srgbClr val="002060"/>
                </a:solidFill>
              </a:rPr>
              <a:t>марта 2016 </a:t>
            </a:r>
            <a:r>
              <a:rPr lang="ru-RU" sz="1600" b="1" dirty="0">
                <a:solidFill>
                  <a:srgbClr val="002060"/>
                </a:solidFill>
              </a:rPr>
              <a:t>года.</a:t>
            </a:r>
          </a:p>
          <a:p>
            <a:pPr marL="114300" indent="0">
              <a:buNone/>
            </a:pPr>
            <a:r>
              <a:rPr lang="ru-RU" sz="1600" b="1" dirty="0">
                <a:solidFill>
                  <a:srgbClr val="002060"/>
                </a:solidFill>
              </a:rPr>
              <a:t>Гарантируем предоставить </a:t>
            </a:r>
            <a:r>
              <a:rPr lang="ru-RU" sz="1600" b="1" dirty="0" smtClean="0">
                <a:solidFill>
                  <a:srgbClr val="002060"/>
                </a:solidFill>
              </a:rPr>
              <a:t>ему ежемесячный оклад в размере 35 тыс. </a:t>
            </a:r>
            <a:r>
              <a:rPr lang="ru-RU" sz="1600" b="1" dirty="0">
                <a:solidFill>
                  <a:srgbClr val="002060"/>
                </a:solidFill>
              </a:rPr>
              <a:t>руб</a:t>
            </a:r>
            <a:r>
              <a:rPr lang="ru-RU" sz="1600" b="1" dirty="0" smtClean="0">
                <a:solidFill>
                  <a:srgbClr val="002060"/>
                </a:solidFill>
              </a:rPr>
              <a:t>., плюс ежеквартальную  премию, плюс социальный пакет (страхование </a:t>
            </a:r>
            <a:r>
              <a:rPr lang="ru-RU" sz="1600" b="1" dirty="0">
                <a:solidFill>
                  <a:srgbClr val="002060"/>
                </a:solidFill>
              </a:rPr>
              <a:t>от НС, оплата больничных </a:t>
            </a:r>
            <a:r>
              <a:rPr lang="ru-RU" sz="1600" b="1" dirty="0" smtClean="0">
                <a:solidFill>
                  <a:srgbClr val="002060"/>
                </a:solidFill>
              </a:rPr>
              <a:t>листов, ежегодный оплачиваемый  отпуск  24 </a:t>
            </a:r>
            <a:r>
              <a:rPr lang="ru-RU" sz="1600" b="1" dirty="0" err="1" smtClean="0">
                <a:solidFill>
                  <a:srgbClr val="002060"/>
                </a:solidFill>
              </a:rPr>
              <a:t>раб.дня</a:t>
            </a:r>
            <a:r>
              <a:rPr lang="ru-RU" sz="1600" b="1" dirty="0" smtClean="0">
                <a:solidFill>
                  <a:srgbClr val="002060"/>
                </a:solidFill>
              </a:rPr>
              <a:t>).</a:t>
            </a:r>
            <a:endParaRPr lang="ru-RU" sz="1600" b="1" dirty="0">
              <a:solidFill>
                <a:srgbClr val="002060"/>
              </a:solidFill>
            </a:endParaRPr>
          </a:p>
          <a:p>
            <a:pPr marL="114300" indent="0">
              <a:buNone/>
            </a:pPr>
            <a:endParaRPr lang="ru-RU" sz="1600" b="1" dirty="0" smtClean="0">
              <a:solidFill>
                <a:srgbClr val="002060"/>
              </a:solidFill>
            </a:endParaRPr>
          </a:p>
          <a:p>
            <a:pPr marL="114300" indent="0">
              <a:buNone/>
            </a:pPr>
            <a:r>
              <a:rPr lang="ru-RU" sz="1600" b="1" dirty="0" smtClean="0">
                <a:solidFill>
                  <a:srgbClr val="002060"/>
                </a:solidFill>
              </a:rPr>
              <a:t>Директор  ООО «Сфера»                                                            П.П. Ивонов</a:t>
            </a:r>
          </a:p>
          <a:p>
            <a:pPr marL="114300" indent="0">
              <a:buNone/>
            </a:pPr>
            <a:r>
              <a:rPr lang="ru-RU" sz="1600" b="1" dirty="0" smtClean="0">
                <a:solidFill>
                  <a:srgbClr val="002060"/>
                </a:solidFill>
              </a:rPr>
              <a:t>Главный бухгалтер                                                                         </a:t>
            </a:r>
            <a:r>
              <a:rPr lang="ru-RU" sz="1600" b="1" dirty="0" err="1" smtClean="0">
                <a:solidFill>
                  <a:srgbClr val="002060"/>
                </a:solidFill>
              </a:rPr>
              <a:t>Н.А.Федорова</a:t>
            </a:r>
            <a:endParaRPr lang="ru-RU" sz="1600" b="1" dirty="0">
              <a:solidFill>
                <a:srgbClr val="002060"/>
              </a:solidFill>
            </a:endParaRPr>
          </a:p>
        </p:txBody>
      </p:sp>
    </p:spTree>
    <p:extLst>
      <p:ext uri="{BB962C8B-B14F-4D97-AF65-F5344CB8AC3E}">
        <p14:creationId xmlns:p14="http://schemas.microsoft.com/office/powerpoint/2010/main" val="33116536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200" b="1" dirty="0" smtClean="0">
                <a:solidFill>
                  <a:srgbClr val="002060"/>
                </a:solidFill>
              </a:rPr>
              <a:t>Официальное приглашение на концерт от министерства</a:t>
            </a:r>
            <a:endParaRPr lang="ru-RU" sz="2200" b="1" dirty="0">
              <a:solidFill>
                <a:srgbClr val="002060"/>
              </a:solidFill>
            </a:endParaRPr>
          </a:p>
        </p:txBody>
      </p:sp>
      <p:sp>
        <p:nvSpPr>
          <p:cNvPr id="3" name="Объект 2"/>
          <p:cNvSpPr>
            <a:spLocks noGrp="1"/>
          </p:cNvSpPr>
          <p:nvPr>
            <p:ph idx="1"/>
          </p:nvPr>
        </p:nvSpPr>
        <p:spPr/>
        <p:txBody>
          <a:bodyPr/>
          <a:lstStyle/>
          <a:p>
            <a:pPr marL="114300" indent="0">
              <a:buNone/>
            </a:pPr>
            <a:endParaRPr lang="ru-RU" dirty="0"/>
          </a:p>
        </p:txBody>
      </p:sp>
      <p:pic>
        <p:nvPicPr>
          <p:cNvPr id="1026" name="Picture 2" descr="C:\Users\алексей\Desktop\МЭР20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48" y="1556792"/>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5391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solidFill>
                  <a:srgbClr val="002060"/>
                </a:solidFill>
              </a:rPr>
              <a:t>Приглашение в посольство по случаю национального праздника</a:t>
            </a:r>
            <a:endParaRPr lang="ru-RU" sz="2400" b="1" dirty="0">
              <a:solidFill>
                <a:srgbClr val="002060"/>
              </a:solidFill>
            </a:endParaRPr>
          </a:p>
        </p:txBody>
      </p:sp>
      <p:sp>
        <p:nvSpPr>
          <p:cNvPr id="3" name="Объект 2"/>
          <p:cNvSpPr>
            <a:spLocks noGrp="1"/>
          </p:cNvSpPr>
          <p:nvPr>
            <p:ph idx="1"/>
          </p:nvPr>
        </p:nvSpPr>
        <p:spPr/>
        <p:txBody>
          <a:bodyPr/>
          <a:lstStyle/>
          <a:p>
            <a:endParaRPr lang="ru-RU" dirty="0"/>
          </a:p>
        </p:txBody>
      </p:sp>
      <p:pic>
        <p:nvPicPr>
          <p:cNvPr id="2050" name="Picture 2" descr="C:\Users\алексей\Desktop\US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07122"/>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701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114300" indent="0">
              <a:buNone/>
            </a:pPr>
            <a:endParaRPr lang="ru-RU" dirty="0" smtClean="0"/>
          </a:p>
          <a:p>
            <a:pPr marL="114300" indent="0">
              <a:buNone/>
            </a:pPr>
            <a:endParaRPr lang="ru-RU" dirty="0"/>
          </a:p>
          <a:p>
            <a:pPr marL="114300" indent="0">
              <a:buNone/>
            </a:pPr>
            <a:r>
              <a:rPr lang="ru-RU" sz="4000" b="1" dirty="0">
                <a:solidFill>
                  <a:srgbClr val="002060"/>
                </a:solidFill>
              </a:rPr>
              <a:t>Деловая/дружеская переписка между коллегами, участниками одного события</a:t>
            </a:r>
            <a:endParaRPr lang="ru-RU" sz="4000" dirty="0"/>
          </a:p>
        </p:txBody>
      </p:sp>
    </p:spTree>
    <p:extLst>
      <p:ext uri="{BB962C8B-B14F-4D97-AF65-F5344CB8AC3E}">
        <p14:creationId xmlns:p14="http://schemas.microsoft.com/office/powerpoint/2010/main" val="706309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rgbClr val="002060"/>
                </a:solidFill>
              </a:rPr>
              <a:t>Роль и место письма</a:t>
            </a:r>
            <a:r>
              <a:rPr lang="ru-RU" sz="2200" b="1" dirty="0" smtClean="0">
                <a:solidFill>
                  <a:srgbClr val="002060"/>
                </a:solidFill>
              </a:rPr>
              <a:t>  </a:t>
            </a:r>
            <a:r>
              <a:rPr lang="ru-RU" sz="2400" b="1" dirty="0" smtClean="0">
                <a:solidFill>
                  <a:srgbClr val="002060"/>
                </a:solidFill>
              </a:rPr>
              <a:t>исторический взгляд</a:t>
            </a:r>
            <a:endParaRPr lang="ru-RU" sz="2400" b="1" dirty="0">
              <a:solidFill>
                <a:srgbClr val="002060"/>
              </a:solidFill>
            </a:endParaRPr>
          </a:p>
        </p:txBody>
      </p:sp>
      <p:sp>
        <p:nvSpPr>
          <p:cNvPr id="3" name="Объект 2"/>
          <p:cNvSpPr>
            <a:spLocks noGrp="1"/>
          </p:cNvSpPr>
          <p:nvPr>
            <p:ph idx="1"/>
          </p:nvPr>
        </p:nvSpPr>
        <p:spPr/>
        <p:txBody>
          <a:bodyPr>
            <a:normAutofit/>
          </a:bodyPr>
          <a:lstStyle/>
          <a:p>
            <a:pPr marL="114300" indent="0">
              <a:buNone/>
            </a:pPr>
            <a:r>
              <a:rPr lang="ru-RU" sz="1800" b="1" dirty="0" smtClean="0">
                <a:solidFill>
                  <a:srgbClr val="002060"/>
                </a:solidFill>
              </a:rPr>
              <a:t>Роль </a:t>
            </a:r>
            <a:r>
              <a:rPr lang="ru-RU" sz="1800" b="1" dirty="0">
                <a:solidFill>
                  <a:srgbClr val="002060"/>
                </a:solidFill>
              </a:rPr>
              <a:t>письма </a:t>
            </a:r>
            <a:r>
              <a:rPr lang="ru-RU" sz="1800" b="1" dirty="0" smtClean="0">
                <a:solidFill>
                  <a:srgbClr val="002060"/>
                </a:solidFill>
              </a:rPr>
              <a:t>не столь отдаленные времена…</a:t>
            </a:r>
          </a:p>
          <a:p>
            <a:pPr marL="114300" indent="0">
              <a:buNone/>
            </a:pPr>
            <a:r>
              <a:rPr lang="ru-RU" sz="1800" b="1" dirty="0" smtClean="0">
                <a:solidFill>
                  <a:srgbClr val="002060"/>
                </a:solidFill>
              </a:rPr>
              <a:t>Письмо как  продолжение  личности, вкуса</a:t>
            </a:r>
            <a:endParaRPr lang="en-US" sz="1800" b="1" dirty="0" smtClean="0">
              <a:solidFill>
                <a:srgbClr val="002060"/>
              </a:solidFill>
            </a:endParaRPr>
          </a:p>
          <a:p>
            <a:pPr marL="114300" indent="0">
              <a:buNone/>
            </a:pPr>
            <a:endParaRPr lang="ru-RU" sz="1800" b="1" dirty="0" smtClean="0">
              <a:solidFill>
                <a:srgbClr val="002060"/>
              </a:solidFill>
            </a:endParaRPr>
          </a:p>
          <a:p>
            <a:pPr marL="114300" indent="0">
              <a:buNone/>
            </a:pPr>
            <a:r>
              <a:rPr lang="ru-RU" sz="1800" b="1" i="1" dirty="0" smtClean="0">
                <a:solidFill>
                  <a:srgbClr val="002060"/>
                </a:solidFill>
              </a:rPr>
              <a:t>Я </a:t>
            </a:r>
            <a:r>
              <a:rPr lang="ru-RU" sz="1800" b="1" i="1" dirty="0">
                <a:solidFill>
                  <a:srgbClr val="002060"/>
                </a:solidFill>
              </a:rPr>
              <a:t>к вам пишу — чего же боле? </a:t>
            </a:r>
            <a:endParaRPr lang="en-US" sz="1800" b="1" i="1" dirty="0" smtClean="0">
              <a:solidFill>
                <a:srgbClr val="002060"/>
              </a:solidFill>
            </a:endParaRPr>
          </a:p>
          <a:p>
            <a:pPr marL="114300" indent="0">
              <a:buNone/>
            </a:pPr>
            <a:r>
              <a:rPr lang="ru-RU" sz="1800" b="1" i="1" dirty="0" smtClean="0">
                <a:solidFill>
                  <a:srgbClr val="002060"/>
                </a:solidFill>
              </a:rPr>
              <a:t>Что </a:t>
            </a:r>
            <a:r>
              <a:rPr lang="ru-RU" sz="1800" b="1" i="1" dirty="0">
                <a:solidFill>
                  <a:srgbClr val="002060"/>
                </a:solidFill>
              </a:rPr>
              <a:t>я могу ещё сказать? </a:t>
            </a:r>
            <a:endParaRPr lang="en-US" sz="1800" b="1" i="1" dirty="0" smtClean="0">
              <a:solidFill>
                <a:srgbClr val="002060"/>
              </a:solidFill>
            </a:endParaRPr>
          </a:p>
          <a:p>
            <a:pPr marL="114300" indent="0">
              <a:buNone/>
            </a:pPr>
            <a:r>
              <a:rPr lang="ru-RU" sz="1800" b="1" i="1" dirty="0" smtClean="0">
                <a:solidFill>
                  <a:srgbClr val="002060"/>
                </a:solidFill>
              </a:rPr>
              <a:t>……………………………….</a:t>
            </a:r>
            <a:endParaRPr lang="en-US" sz="1800" b="1" i="1" dirty="0" smtClean="0">
              <a:solidFill>
                <a:srgbClr val="002060"/>
              </a:solidFill>
            </a:endParaRPr>
          </a:p>
          <a:p>
            <a:pPr marL="114300" indent="0">
              <a:buNone/>
            </a:pPr>
            <a:endParaRPr lang="en-US" sz="1800" b="1" dirty="0">
              <a:solidFill>
                <a:srgbClr val="002060"/>
              </a:solidFill>
            </a:endParaRPr>
          </a:p>
          <a:p>
            <a:pPr marL="114300" indent="0">
              <a:buNone/>
            </a:pPr>
            <a:r>
              <a:rPr lang="ru-RU" sz="1800" b="1" dirty="0">
                <a:solidFill>
                  <a:srgbClr val="002060"/>
                </a:solidFill>
              </a:rPr>
              <a:t>Письмо пробуждало тягу к литературному творчеству…</a:t>
            </a:r>
            <a:endParaRPr lang="en-US" sz="1800" b="1" dirty="0">
              <a:solidFill>
                <a:srgbClr val="002060"/>
              </a:solidFill>
            </a:endParaRPr>
          </a:p>
          <a:p>
            <a:pPr marL="114300" indent="0">
              <a:buNone/>
            </a:pPr>
            <a:endParaRPr lang="ru-RU" sz="1800" b="1" dirty="0" smtClean="0">
              <a:solidFill>
                <a:srgbClr val="002060"/>
              </a:solidFill>
            </a:endParaRPr>
          </a:p>
          <a:p>
            <a:pPr marL="114300" indent="0">
              <a:buNone/>
            </a:pPr>
            <a:endParaRPr lang="ru-RU" sz="1800" b="1" dirty="0">
              <a:solidFill>
                <a:srgbClr val="002060"/>
              </a:solidFill>
            </a:endParaRPr>
          </a:p>
          <a:p>
            <a:pPr marL="114300" indent="0">
              <a:buNone/>
            </a:pPr>
            <a:endParaRPr lang="ru-RU" sz="1800" b="1" dirty="0">
              <a:solidFill>
                <a:srgbClr val="002060"/>
              </a:solidFill>
            </a:endParaRPr>
          </a:p>
        </p:txBody>
      </p:sp>
    </p:spTree>
    <p:extLst>
      <p:ext uri="{BB962C8B-B14F-4D97-AF65-F5344CB8AC3E}">
        <p14:creationId xmlns:p14="http://schemas.microsoft.com/office/powerpoint/2010/main" val="41821658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400" b="1" dirty="0" smtClean="0">
                <a:solidFill>
                  <a:srgbClr val="002060"/>
                </a:solidFill>
              </a:rPr>
              <a:t>Деловая/дружеская переписка между коллегами, участниками одного события</a:t>
            </a:r>
            <a:endParaRPr lang="ru-RU" sz="2400" b="1" dirty="0">
              <a:solidFill>
                <a:srgbClr val="002060"/>
              </a:solidFill>
            </a:endParaRPr>
          </a:p>
        </p:txBody>
      </p:sp>
      <p:sp>
        <p:nvSpPr>
          <p:cNvPr id="3" name="Объект 2"/>
          <p:cNvSpPr>
            <a:spLocks noGrp="1"/>
          </p:cNvSpPr>
          <p:nvPr>
            <p:ph idx="1"/>
          </p:nvPr>
        </p:nvSpPr>
        <p:spPr/>
        <p:txBody>
          <a:bodyPr>
            <a:normAutofit lnSpcReduction="10000"/>
          </a:bodyPr>
          <a:lstStyle/>
          <a:p>
            <a:pPr marL="114300" indent="0">
              <a:buNone/>
            </a:pPr>
            <a:r>
              <a:rPr lang="en-US" sz="1600" b="1" dirty="0" smtClean="0">
                <a:solidFill>
                  <a:srgbClr val="002060"/>
                </a:solidFill>
              </a:rPr>
              <a:t>Dear David, </a:t>
            </a:r>
          </a:p>
          <a:p>
            <a:pPr marL="114300" indent="0">
              <a:buNone/>
            </a:pPr>
            <a:endParaRPr lang="en-US" sz="1600" b="1" dirty="0" smtClean="0">
              <a:solidFill>
                <a:srgbClr val="002060"/>
              </a:solidFill>
            </a:endParaRPr>
          </a:p>
          <a:p>
            <a:pPr marL="114300" indent="0">
              <a:buNone/>
            </a:pPr>
            <a:r>
              <a:rPr lang="en-US" sz="1600" b="1" dirty="0" smtClean="0">
                <a:solidFill>
                  <a:srgbClr val="002060"/>
                </a:solidFill>
              </a:rPr>
              <a:t>It was a pleasure to meet you within  Gaidar Forum – 201</a:t>
            </a:r>
            <a:r>
              <a:rPr lang="ru-RU" sz="1600" b="1" dirty="0" smtClean="0">
                <a:solidFill>
                  <a:srgbClr val="002060"/>
                </a:solidFill>
              </a:rPr>
              <a:t>8</a:t>
            </a:r>
            <a:r>
              <a:rPr lang="en-US" sz="1600" b="1" dirty="0" smtClean="0">
                <a:solidFill>
                  <a:srgbClr val="002060"/>
                </a:solidFill>
              </a:rPr>
              <a:t>  last January in Moscow.</a:t>
            </a:r>
          </a:p>
          <a:p>
            <a:pPr marL="114300" indent="0">
              <a:buNone/>
            </a:pPr>
            <a:endParaRPr lang="en-US" sz="1600" b="1" dirty="0" smtClean="0">
              <a:solidFill>
                <a:srgbClr val="002060"/>
              </a:solidFill>
            </a:endParaRPr>
          </a:p>
          <a:p>
            <a:pPr marL="114300" indent="0">
              <a:buNone/>
            </a:pPr>
            <a:r>
              <a:rPr lang="en-US" sz="1600" b="1" dirty="0">
                <a:solidFill>
                  <a:srgbClr val="002060"/>
                </a:solidFill>
              </a:rPr>
              <a:t>I appreciated that you attended my presentation into </a:t>
            </a:r>
            <a:r>
              <a:rPr lang="en-US" sz="1600" b="1" dirty="0" smtClean="0">
                <a:solidFill>
                  <a:srgbClr val="002060"/>
                </a:solidFill>
              </a:rPr>
              <a:t>section on Russia Trade Policy</a:t>
            </a:r>
            <a:r>
              <a:rPr lang="en-US" sz="1600" b="1" dirty="0">
                <a:solidFill>
                  <a:srgbClr val="002060"/>
                </a:solidFill>
              </a:rPr>
              <a:t>. Unfortunately </a:t>
            </a:r>
            <a:r>
              <a:rPr lang="en-US" sz="1600" b="1" dirty="0" smtClean="0">
                <a:solidFill>
                  <a:srgbClr val="002060"/>
                </a:solidFill>
              </a:rPr>
              <a:t>I missed your panel on Friday 13, due to other engagement I made earlier. My apologies.  </a:t>
            </a:r>
            <a:r>
              <a:rPr lang="ru-RU" sz="1600" b="1" dirty="0" smtClean="0">
                <a:solidFill>
                  <a:srgbClr val="002060"/>
                </a:solidFill>
              </a:rPr>
              <a:t>                                                                              </a:t>
            </a:r>
            <a:r>
              <a:rPr lang="en-US" sz="1600" b="1" dirty="0" smtClean="0">
                <a:solidFill>
                  <a:srgbClr val="002060"/>
                </a:solidFill>
              </a:rPr>
              <a:t>Nevertheless, I am very interested in the matter of your intervention into your panel and </a:t>
            </a:r>
            <a:r>
              <a:rPr lang="en-US" sz="1600" b="1" dirty="0">
                <a:solidFill>
                  <a:srgbClr val="002060"/>
                </a:solidFill>
              </a:rPr>
              <a:t>I I'm asking you to send </a:t>
            </a:r>
            <a:r>
              <a:rPr lang="en-US" sz="1600" b="1" dirty="0" smtClean="0">
                <a:solidFill>
                  <a:srgbClr val="002060"/>
                </a:solidFill>
              </a:rPr>
              <a:t>me your </a:t>
            </a:r>
            <a:r>
              <a:rPr lang="ru-RU" sz="1600" b="1" dirty="0" smtClean="0">
                <a:solidFill>
                  <a:srgbClr val="002060"/>
                </a:solidFill>
              </a:rPr>
              <a:t> </a:t>
            </a:r>
            <a:r>
              <a:rPr lang="en-US" sz="1600" b="1" dirty="0" smtClean="0">
                <a:solidFill>
                  <a:srgbClr val="002060"/>
                </a:solidFill>
              </a:rPr>
              <a:t>Ppt</a:t>
            </a:r>
            <a:r>
              <a:rPr lang="en-US" sz="1600" b="1" dirty="0">
                <a:solidFill>
                  <a:srgbClr val="002060"/>
                </a:solidFill>
              </a:rPr>
              <a:t>.</a:t>
            </a:r>
            <a:r>
              <a:rPr lang="en-US" sz="1600" b="1" dirty="0" smtClean="0">
                <a:solidFill>
                  <a:srgbClr val="002060"/>
                </a:solidFill>
              </a:rPr>
              <a:t> presentation.</a:t>
            </a:r>
          </a:p>
          <a:p>
            <a:pPr marL="114300" indent="0">
              <a:buNone/>
            </a:pPr>
            <a:endParaRPr lang="en-US" sz="1600" b="1" dirty="0" smtClean="0">
              <a:solidFill>
                <a:srgbClr val="002060"/>
              </a:solidFill>
            </a:endParaRPr>
          </a:p>
          <a:p>
            <a:pPr marL="114300" indent="0">
              <a:buNone/>
            </a:pPr>
            <a:r>
              <a:rPr lang="en-US" sz="1600" b="1" dirty="0" smtClean="0">
                <a:solidFill>
                  <a:srgbClr val="002060"/>
                </a:solidFill>
              </a:rPr>
              <a:t>I hope you can travel to Moscow this year. I’d like we to discuss together several new trends in post-soviet area integration.</a:t>
            </a:r>
          </a:p>
          <a:p>
            <a:pPr marL="114300" indent="0">
              <a:buNone/>
            </a:pPr>
            <a:endParaRPr lang="en-US" sz="1600" b="1" dirty="0">
              <a:solidFill>
                <a:srgbClr val="002060"/>
              </a:solidFill>
            </a:endParaRPr>
          </a:p>
          <a:p>
            <a:pPr marL="114300" indent="0">
              <a:buNone/>
            </a:pPr>
            <a:r>
              <a:rPr lang="en-US" sz="1600" b="1" dirty="0" smtClean="0">
                <a:solidFill>
                  <a:srgbClr val="002060"/>
                </a:solidFill>
              </a:rPr>
              <a:t>With best regards,</a:t>
            </a:r>
          </a:p>
          <a:p>
            <a:pPr marL="114300" indent="0">
              <a:buNone/>
            </a:pPr>
            <a:r>
              <a:rPr lang="en-US" sz="1600" b="1" dirty="0" smtClean="0">
                <a:solidFill>
                  <a:srgbClr val="002060"/>
                </a:solidFill>
              </a:rPr>
              <a:t>Alexey </a:t>
            </a:r>
            <a:endParaRPr lang="ru-RU" sz="1600" b="1" dirty="0">
              <a:solidFill>
                <a:srgbClr val="002060"/>
              </a:solidFill>
            </a:endParaRPr>
          </a:p>
        </p:txBody>
      </p:sp>
    </p:spTree>
    <p:extLst>
      <p:ext uri="{BB962C8B-B14F-4D97-AF65-F5344CB8AC3E}">
        <p14:creationId xmlns:p14="http://schemas.microsoft.com/office/powerpoint/2010/main" val="2769710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400" b="1" dirty="0">
                <a:solidFill>
                  <a:srgbClr val="002060"/>
                </a:solidFill>
              </a:rPr>
              <a:t>Деловая/дружеская переписка между коллегами, участниками одного события</a:t>
            </a:r>
            <a:endParaRPr lang="ru-RU" sz="2400" dirty="0"/>
          </a:p>
        </p:txBody>
      </p:sp>
      <p:sp>
        <p:nvSpPr>
          <p:cNvPr id="3" name="Объект 2"/>
          <p:cNvSpPr>
            <a:spLocks noGrp="1"/>
          </p:cNvSpPr>
          <p:nvPr>
            <p:ph idx="1"/>
          </p:nvPr>
        </p:nvSpPr>
        <p:spPr/>
        <p:txBody>
          <a:bodyPr>
            <a:normAutofit lnSpcReduction="10000"/>
          </a:bodyPr>
          <a:lstStyle/>
          <a:p>
            <a:pPr marL="114300" indent="0">
              <a:buNone/>
            </a:pPr>
            <a:r>
              <a:rPr lang="en-US" sz="1600" b="1" dirty="0" smtClean="0">
                <a:solidFill>
                  <a:srgbClr val="002060"/>
                </a:solidFill>
              </a:rPr>
              <a:t>Dear Mr. Trevor,</a:t>
            </a:r>
          </a:p>
          <a:p>
            <a:pPr marL="114300" indent="0">
              <a:buNone/>
            </a:pPr>
            <a:endParaRPr lang="en-US" sz="1600" b="1" dirty="0">
              <a:solidFill>
                <a:srgbClr val="002060"/>
              </a:solidFill>
            </a:endParaRPr>
          </a:p>
          <a:p>
            <a:pPr marL="114300" indent="0">
              <a:buNone/>
            </a:pPr>
            <a:r>
              <a:rPr lang="en-US" sz="1600" b="1" dirty="0" smtClean="0">
                <a:solidFill>
                  <a:srgbClr val="002060"/>
                </a:solidFill>
              </a:rPr>
              <a:t>I was glad  to </a:t>
            </a:r>
            <a:r>
              <a:rPr lang="en-US" sz="1600" b="1" dirty="0">
                <a:solidFill>
                  <a:srgbClr val="002060"/>
                </a:solidFill>
              </a:rPr>
              <a:t>make contact with </a:t>
            </a:r>
            <a:r>
              <a:rPr lang="en-US" sz="1600" b="1" dirty="0" smtClean="0">
                <a:solidFill>
                  <a:srgbClr val="002060"/>
                </a:solidFill>
              </a:rPr>
              <a:t>you during  our panel discussion “The Future of Transatlantic Community after Trump victory in US presidential election”.</a:t>
            </a:r>
          </a:p>
          <a:p>
            <a:pPr marL="114300" indent="0">
              <a:buNone/>
            </a:pPr>
            <a:endParaRPr lang="en-US" sz="1600" b="1" dirty="0" smtClean="0">
              <a:solidFill>
                <a:srgbClr val="002060"/>
              </a:solidFill>
            </a:endParaRPr>
          </a:p>
          <a:p>
            <a:pPr marL="114300" indent="0">
              <a:buNone/>
            </a:pPr>
            <a:r>
              <a:rPr lang="en-US" sz="1600" b="1" dirty="0" smtClean="0">
                <a:solidFill>
                  <a:srgbClr val="002060"/>
                </a:solidFill>
              </a:rPr>
              <a:t>In my opinion, our </a:t>
            </a:r>
            <a:r>
              <a:rPr lang="en-US" sz="1600" b="1" dirty="0">
                <a:solidFill>
                  <a:srgbClr val="002060"/>
                </a:solidFill>
              </a:rPr>
              <a:t>panel </a:t>
            </a:r>
            <a:r>
              <a:rPr lang="en-US" sz="1600" b="1" dirty="0" smtClean="0">
                <a:solidFill>
                  <a:srgbClr val="002060"/>
                </a:solidFill>
              </a:rPr>
              <a:t>was </a:t>
            </a:r>
            <a:r>
              <a:rPr lang="en-US" sz="1600" b="1" dirty="0">
                <a:solidFill>
                  <a:srgbClr val="002060"/>
                </a:solidFill>
              </a:rPr>
              <a:t>one of the most </a:t>
            </a:r>
            <a:r>
              <a:rPr lang="en-US" sz="1600" b="1" dirty="0" smtClean="0">
                <a:solidFill>
                  <a:srgbClr val="002060"/>
                </a:solidFill>
              </a:rPr>
              <a:t>interesting  </a:t>
            </a:r>
            <a:r>
              <a:rPr lang="en-US" sz="1600" b="1" dirty="0">
                <a:solidFill>
                  <a:srgbClr val="002060"/>
                </a:solidFill>
              </a:rPr>
              <a:t>in the last day of the </a:t>
            </a:r>
            <a:r>
              <a:rPr lang="en-US" sz="1600" b="1" dirty="0" err="1" smtClean="0">
                <a:solidFill>
                  <a:srgbClr val="002060"/>
                </a:solidFill>
              </a:rPr>
              <a:t>Gaidar</a:t>
            </a:r>
            <a:r>
              <a:rPr lang="en-US" sz="1600" b="1" dirty="0" smtClean="0">
                <a:solidFill>
                  <a:srgbClr val="002060"/>
                </a:solidFill>
              </a:rPr>
              <a:t>  forum – 2017. </a:t>
            </a:r>
            <a:r>
              <a:rPr lang="en-US" sz="1600" b="1" dirty="0">
                <a:solidFill>
                  <a:srgbClr val="002060"/>
                </a:solidFill>
              </a:rPr>
              <a:t>And </a:t>
            </a:r>
            <a:r>
              <a:rPr lang="en-US" sz="1600" b="1" dirty="0" smtClean="0">
                <a:solidFill>
                  <a:srgbClr val="002060"/>
                </a:solidFill>
              </a:rPr>
              <a:t>well we </a:t>
            </a:r>
            <a:r>
              <a:rPr lang="en-US" sz="1600" b="1" dirty="0">
                <a:solidFill>
                  <a:srgbClr val="002060"/>
                </a:solidFill>
              </a:rPr>
              <a:t>both contributed to the success of </a:t>
            </a:r>
            <a:r>
              <a:rPr lang="en-US" sz="1600" b="1" dirty="0" smtClean="0">
                <a:solidFill>
                  <a:srgbClr val="002060"/>
                </a:solidFill>
              </a:rPr>
              <a:t>the discussion.</a:t>
            </a:r>
          </a:p>
          <a:p>
            <a:pPr marL="114300" indent="0">
              <a:buNone/>
            </a:pPr>
            <a:endParaRPr lang="en-US" sz="1600" b="1" dirty="0" smtClean="0">
              <a:solidFill>
                <a:srgbClr val="002060"/>
              </a:solidFill>
            </a:endParaRPr>
          </a:p>
          <a:p>
            <a:pPr marL="114300" indent="0">
              <a:buNone/>
            </a:pPr>
            <a:r>
              <a:rPr lang="en-US" sz="1600" b="1" dirty="0" smtClean="0">
                <a:solidFill>
                  <a:srgbClr val="002060"/>
                </a:solidFill>
              </a:rPr>
              <a:t>If you do not mind  I’d like you to take part in our annual conference in </a:t>
            </a:r>
            <a:r>
              <a:rPr lang="en-US" sz="1600" b="1" dirty="0" err="1" smtClean="0">
                <a:solidFill>
                  <a:srgbClr val="002060"/>
                </a:solidFill>
              </a:rPr>
              <a:t>St.Petersburg</a:t>
            </a:r>
            <a:r>
              <a:rPr lang="en-US" sz="1600" b="1" dirty="0" smtClean="0">
                <a:solidFill>
                  <a:srgbClr val="002060"/>
                </a:solidFill>
              </a:rPr>
              <a:t> on International </a:t>
            </a:r>
            <a:r>
              <a:rPr lang="en-US" sz="1600" b="1" dirty="0">
                <a:solidFill>
                  <a:srgbClr val="002060"/>
                </a:solidFill>
              </a:rPr>
              <a:t>Trade organized  in the fall. If you </a:t>
            </a:r>
            <a:r>
              <a:rPr lang="en-US" sz="1600" b="1" dirty="0" smtClean="0">
                <a:solidFill>
                  <a:srgbClr val="002060"/>
                </a:solidFill>
              </a:rPr>
              <a:t>agree </a:t>
            </a:r>
            <a:r>
              <a:rPr lang="en-US" sz="1600" b="1" dirty="0">
                <a:solidFill>
                  <a:srgbClr val="002060"/>
                </a:solidFill>
              </a:rPr>
              <a:t>in </a:t>
            </a:r>
            <a:r>
              <a:rPr lang="en-US" sz="1600" b="1" dirty="0" smtClean="0">
                <a:solidFill>
                  <a:srgbClr val="002060"/>
                </a:solidFill>
              </a:rPr>
              <a:t>principle,  I could suggest my colleagues in  </a:t>
            </a:r>
            <a:r>
              <a:rPr lang="en-US" sz="1600" b="1" dirty="0" err="1" smtClean="0">
                <a:solidFill>
                  <a:srgbClr val="002060"/>
                </a:solidFill>
              </a:rPr>
              <a:t>St.Pet</a:t>
            </a:r>
            <a:r>
              <a:rPr lang="en-US" sz="1600" b="1" dirty="0" smtClean="0">
                <a:solidFill>
                  <a:srgbClr val="002060"/>
                </a:solidFill>
              </a:rPr>
              <a:t>. </a:t>
            </a:r>
            <a:r>
              <a:rPr lang="en-US" sz="1600" b="1" dirty="0">
                <a:solidFill>
                  <a:srgbClr val="002060"/>
                </a:solidFill>
              </a:rPr>
              <a:t>University to </a:t>
            </a:r>
            <a:r>
              <a:rPr lang="en-US" sz="1600" b="1" dirty="0" smtClean="0">
                <a:solidFill>
                  <a:srgbClr val="002060"/>
                </a:solidFill>
              </a:rPr>
              <a:t>add your name to </a:t>
            </a:r>
            <a:r>
              <a:rPr lang="en-US" sz="1600" b="1" dirty="0">
                <a:solidFill>
                  <a:srgbClr val="002060"/>
                </a:solidFill>
              </a:rPr>
              <a:t>the list </a:t>
            </a:r>
            <a:r>
              <a:rPr lang="en-US" sz="1600" b="1" dirty="0" smtClean="0">
                <a:solidFill>
                  <a:srgbClr val="002060"/>
                </a:solidFill>
              </a:rPr>
              <a:t>of foreign participant.</a:t>
            </a:r>
          </a:p>
          <a:p>
            <a:pPr marL="114300" indent="0">
              <a:buNone/>
            </a:pPr>
            <a:endParaRPr lang="en-US" sz="1600" b="1" dirty="0">
              <a:solidFill>
                <a:srgbClr val="002060"/>
              </a:solidFill>
            </a:endParaRPr>
          </a:p>
          <a:p>
            <a:pPr marL="114300" indent="0">
              <a:buNone/>
            </a:pPr>
            <a:r>
              <a:rPr lang="en-US" sz="1600" b="1" dirty="0" smtClean="0">
                <a:solidFill>
                  <a:srgbClr val="002060"/>
                </a:solidFill>
              </a:rPr>
              <a:t>Kind regards,</a:t>
            </a:r>
          </a:p>
          <a:p>
            <a:pPr marL="114300" indent="0">
              <a:buNone/>
            </a:pPr>
            <a:r>
              <a:rPr lang="en-US" sz="1600" b="1" dirty="0" smtClean="0">
                <a:solidFill>
                  <a:srgbClr val="002060"/>
                </a:solidFill>
              </a:rPr>
              <a:t>Prof. Alexey Portanskiy, HSE, Moscow</a:t>
            </a:r>
            <a:endParaRPr lang="ru-RU" sz="1600" b="1" dirty="0">
              <a:solidFill>
                <a:srgbClr val="002060"/>
              </a:solidFill>
            </a:endParaRPr>
          </a:p>
        </p:txBody>
      </p:sp>
    </p:spTree>
    <p:extLst>
      <p:ext uri="{BB962C8B-B14F-4D97-AF65-F5344CB8AC3E}">
        <p14:creationId xmlns:p14="http://schemas.microsoft.com/office/powerpoint/2010/main" val="500752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400" b="1" dirty="0">
                <a:solidFill>
                  <a:srgbClr val="002060"/>
                </a:solidFill>
              </a:rPr>
              <a:t>Возобновление делового контакта с </a:t>
            </a:r>
            <a:r>
              <a:rPr lang="ru-RU" sz="2400" b="1" dirty="0" err="1">
                <a:solidFill>
                  <a:srgbClr val="002060"/>
                </a:solidFill>
              </a:rPr>
              <a:t>ин.экспертом</a:t>
            </a:r>
            <a:r>
              <a:rPr lang="ru-RU" sz="2400" b="1" dirty="0">
                <a:solidFill>
                  <a:srgbClr val="002060"/>
                </a:solidFill>
              </a:rPr>
              <a:t>, вновь приглашаемым </a:t>
            </a:r>
            <a:r>
              <a:rPr lang="ru-RU" sz="2400" b="1" dirty="0" smtClean="0">
                <a:solidFill>
                  <a:srgbClr val="002060"/>
                </a:solidFill>
              </a:rPr>
              <a:t>в  </a:t>
            </a:r>
            <a:r>
              <a:rPr lang="ru-RU" sz="2400" b="1" dirty="0" err="1">
                <a:solidFill>
                  <a:srgbClr val="002060"/>
                </a:solidFill>
              </a:rPr>
              <a:t>вшэ</a:t>
            </a:r>
            <a:endParaRPr lang="ru-RU" sz="2400" dirty="0"/>
          </a:p>
        </p:txBody>
      </p:sp>
      <p:sp>
        <p:nvSpPr>
          <p:cNvPr id="3" name="Объект 2"/>
          <p:cNvSpPr>
            <a:spLocks noGrp="1"/>
          </p:cNvSpPr>
          <p:nvPr>
            <p:ph sz="half" idx="1"/>
          </p:nvPr>
        </p:nvSpPr>
        <p:spPr/>
        <p:txBody>
          <a:bodyPr>
            <a:normAutofit/>
          </a:bodyPr>
          <a:lstStyle/>
          <a:p>
            <a:pPr marL="114300" indent="0">
              <a:buNone/>
            </a:pPr>
            <a:r>
              <a:rPr lang="en-US" sz="1600" b="1" dirty="0">
                <a:solidFill>
                  <a:srgbClr val="002060"/>
                </a:solidFill>
              </a:rPr>
              <a:t>Dear Jorge, </a:t>
            </a:r>
            <a:endParaRPr lang="ru-RU" sz="1600" b="1" dirty="0">
              <a:solidFill>
                <a:srgbClr val="002060"/>
              </a:solidFill>
            </a:endParaRPr>
          </a:p>
          <a:p>
            <a:pPr marL="114300" indent="0">
              <a:buNone/>
            </a:pPr>
            <a:endParaRPr lang="ru-RU" sz="1600" dirty="0">
              <a:solidFill>
                <a:srgbClr val="002060"/>
              </a:solidFill>
            </a:endParaRPr>
          </a:p>
          <a:p>
            <a:pPr marL="114300" indent="0">
              <a:buNone/>
            </a:pPr>
            <a:r>
              <a:rPr lang="en-US" sz="1600" b="1" dirty="0">
                <a:solidFill>
                  <a:srgbClr val="002060"/>
                </a:solidFill>
              </a:rPr>
              <a:t>How are you?</a:t>
            </a:r>
            <a:endParaRPr lang="ru-RU" sz="1600" dirty="0">
              <a:solidFill>
                <a:srgbClr val="002060"/>
              </a:solidFill>
            </a:endParaRPr>
          </a:p>
          <a:p>
            <a:pPr marL="114300" indent="0">
              <a:buNone/>
            </a:pPr>
            <a:r>
              <a:rPr lang="en-US" sz="1600" b="1" dirty="0">
                <a:solidFill>
                  <a:srgbClr val="002060"/>
                </a:solidFill>
              </a:rPr>
              <a:t>I remember very well your last visit to Moscow and high level seminars you delivered for our HSE masters in April 2015</a:t>
            </a:r>
            <a:r>
              <a:rPr lang="en-US" sz="1600" b="1" dirty="0" smtClean="0">
                <a:solidFill>
                  <a:srgbClr val="002060"/>
                </a:solidFill>
              </a:rPr>
              <a:t>.</a:t>
            </a:r>
            <a:r>
              <a:rPr lang="ru-RU" sz="1600" b="1" dirty="0" smtClean="0">
                <a:solidFill>
                  <a:srgbClr val="002060"/>
                </a:solidFill>
              </a:rPr>
              <a:t>  </a:t>
            </a:r>
            <a:r>
              <a:rPr lang="en-US" sz="1600" b="1" dirty="0" smtClean="0">
                <a:solidFill>
                  <a:srgbClr val="002060"/>
                </a:solidFill>
              </a:rPr>
              <a:t>We </a:t>
            </a:r>
            <a:r>
              <a:rPr lang="en-US" sz="1600" b="1" dirty="0">
                <a:solidFill>
                  <a:srgbClr val="002060"/>
                </a:solidFill>
              </a:rPr>
              <a:t>would like to invite you once again for the same mission in spring 2018.  </a:t>
            </a:r>
            <a:r>
              <a:rPr lang="en-US" sz="1600" b="1" dirty="0" smtClean="0">
                <a:solidFill>
                  <a:srgbClr val="002060"/>
                </a:solidFill>
              </a:rPr>
              <a:t>We’ll </a:t>
            </a:r>
            <a:r>
              <a:rPr lang="en-US" sz="1600" b="1" dirty="0">
                <a:solidFill>
                  <a:srgbClr val="002060"/>
                </a:solidFill>
              </a:rPr>
              <a:t>be happy if you agree.</a:t>
            </a:r>
            <a:endParaRPr lang="ru-RU" sz="1600" dirty="0">
              <a:solidFill>
                <a:srgbClr val="002060"/>
              </a:solidFill>
            </a:endParaRPr>
          </a:p>
          <a:p>
            <a:pPr marL="114300" indent="0">
              <a:buNone/>
            </a:pPr>
            <a:r>
              <a:rPr lang="en-US" sz="1600" b="1" dirty="0">
                <a:solidFill>
                  <a:srgbClr val="002060"/>
                </a:solidFill>
              </a:rPr>
              <a:t>Waiting for your reply. </a:t>
            </a:r>
            <a:endParaRPr lang="ru-RU" sz="1600" b="1" dirty="0" smtClean="0">
              <a:solidFill>
                <a:srgbClr val="002060"/>
              </a:solidFill>
            </a:endParaRPr>
          </a:p>
          <a:p>
            <a:pPr marL="114300" indent="0">
              <a:buNone/>
            </a:pPr>
            <a:endParaRPr lang="ru-RU" sz="1600" dirty="0">
              <a:solidFill>
                <a:srgbClr val="002060"/>
              </a:solidFill>
            </a:endParaRPr>
          </a:p>
          <a:p>
            <a:pPr marL="114300" indent="0">
              <a:buNone/>
            </a:pPr>
            <a:r>
              <a:rPr lang="en-US" sz="1600" b="1" dirty="0">
                <a:solidFill>
                  <a:srgbClr val="002060"/>
                </a:solidFill>
              </a:rPr>
              <a:t>With kind regards,</a:t>
            </a:r>
            <a:endParaRPr lang="ru-RU" sz="1600" dirty="0">
              <a:solidFill>
                <a:srgbClr val="002060"/>
              </a:solidFill>
            </a:endParaRPr>
          </a:p>
          <a:p>
            <a:pPr marL="114300" indent="0">
              <a:buNone/>
            </a:pPr>
            <a:r>
              <a:rPr lang="en-US" sz="1600" b="1" dirty="0">
                <a:solidFill>
                  <a:srgbClr val="002060"/>
                </a:solidFill>
              </a:rPr>
              <a:t>Alexey Portanskiy,</a:t>
            </a:r>
            <a:endParaRPr lang="ru-RU" sz="1600" dirty="0">
              <a:solidFill>
                <a:srgbClr val="002060"/>
              </a:solidFill>
            </a:endParaRPr>
          </a:p>
          <a:p>
            <a:pPr marL="114300" indent="0">
              <a:buNone/>
            </a:pPr>
            <a:r>
              <a:rPr lang="en-US" sz="1600" b="1" dirty="0">
                <a:solidFill>
                  <a:srgbClr val="002060"/>
                </a:solidFill>
              </a:rPr>
              <a:t>Professor of HSE, Moscow</a:t>
            </a:r>
            <a:endParaRPr lang="ru-RU" sz="1600" dirty="0">
              <a:solidFill>
                <a:srgbClr val="002060"/>
              </a:solidFill>
            </a:endParaRPr>
          </a:p>
          <a:p>
            <a:pPr marL="114300" indent="0">
              <a:buNone/>
            </a:pPr>
            <a:endParaRPr lang="ru-RU" sz="1600" dirty="0"/>
          </a:p>
        </p:txBody>
      </p:sp>
      <p:sp>
        <p:nvSpPr>
          <p:cNvPr id="4" name="Объект 3"/>
          <p:cNvSpPr>
            <a:spLocks noGrp="1"/>
          </p:cNvSpPr>
          <p:nvPr>
            <p:ph sz="half" idx="2"/>
          </p:nvPr>
        </p:nvSpPr>
        <p:spPr/>
        <p:txBody>
          <a:bodyPr>
            <a:normAutofit/>
          </a:bodyPr>
          <a:lstStyle/>
          <a:p>
            <a:pPr marL="114300" indent="0">
              <a:buNone/>
            </a:pPr>
            <a:r>
              <a:rPr lang="en-US" sz="1600" b="1" dirty="0">
                <a:solidFill>
                  <a:srgbClr val="002060"/>
                </a:solidFill>
              </a:rPr>
              <a:t>Dear professor,</a:t>
            </a:r>
            <a:endParaRPr lang="ru-RU" sz="1600" b="1" dirty="0">
              <a:solidFill>
                <a:srgbClr val="002060"/>
              </a:solidFill>
            </a:endParaRPr>
          </a:p>
          <a:p>
            <a:endParaRPr lang="ru-RU" sz="1600" b="1" dirty="0" smtClean="0">
              <a:solidFill>
                <a:srgbClr val="002060"/>
              </a:solidFill>
            </a:endParaRPr>
          </a:p>
          <a:p>
            <a:pPr marL="114300" indent="0">
              <a:buNone/>
            </a:pPr>
            <a:r>
              <a:rPr lang="en-US" sz="1600" b="1" dirty="0" smtClean="0">
                <a:solidFill>
                  <a:srgbClr val="002060"/>
                </a:solidFill>
              </a:rPr>
              <a:t>Thank </a:t>
            </a:r>
            <a:r>
              <a:rPr lang="en-US" sz="1600" b="1" dirty="0">
                <a:solidFill>
                  <a:srgbClr val="002060"/>
                </a:solidFill>
              </a:rPr>
              <a:t>you for your email. I hope you are doing well. Everything is well on my side. I would be glad to participate again in your </a:t>
            </a:r>
            <a:r>
              <a:rPr lang="en-US" sz="1600" b="1" dirty="0" err="1">
                <a:solidFill>
                  <a:srgbClr val="002060"/>
                </a:solidFill>
              </a:rPr>
              <a:t>programme</a:t>
            </a:r>
            <a:r>
              <a:rPr lang="en-US" sz="1600" b="1" dirty="0">
                <a:solidFill>
                  <a:srgbClr val="002060"/>
                </a:solidFill>
              </a:rPr>
              <a:t> at HSE. I am currently starting a new panel proceeding, but in a week I should have a more clear picture of my calendar for the upcoming year.</a:t>
            </a:r>
            <a:endParaRPr lang="ru-RU" sz="1600" b="1" dirty="0">
              <a:solidFill>
                <a:srgbClr val="002060"/>
              </a:solidFill>
            </a:endParaRPr>
          </a:p>
          <a:p>
            <a:pPr marL="114300" indent="0">
              <a:buNone/>
            </a:pPr>
            <a:endParaRPr lang="ru-RU" sz="1600" b="1" dirty="0">
              <a:solidFill>
                <a:srgbClr val="002060"/>
              </a:solidFill>
            </a:endParaRPr>
          </a:p>
          <a:p>
            <a:pPr marL="114300" indent="0">
              <a:buNone/>
            </a:pPr>
            <a:r>
              <a:rPr lang="en-US" sz="1600" b="1" dirty="0">
                <a:solidFill>
                  <a:srgbClr val="002060"/>
                </a:solidFill>
              </a:rPr>
              <a:t>Best regards,</a:t>
            </a:r>
            <a:endParaRPr lang="ru-RU" sz="1600" b="1" dirty="0">
              <a:solidFill>
                <a:srgbClr val="002060"/>
              </a:solidFill>
            </a:endParaRPr>
          </a:p>
          <a:p>
            <a:pPr marL="114300" indent="0">
              <a:buNone/>
            </a:pPr>
            <a:r>
              <a:rPr lang="en-US" sz="1600" b="1" dirty="0">
                <a:solidFill>
                  <a:srgbClr val="002060"/>
                </a:solidFill>
              </a:rPr>
              <a:t> </a:t>
            </a:r>
            <a:endParaRPr lang="ru-RU" sz="1600" b="1" dirty="0">
              <a:solidFill>
                <a:srgbClr val="002060"/>
              </a:solidFill>
            </a:endParaRPr>
          </a:p>
          <a:p>
            <a:pPr marL="114300" indent="0">
              <a:buNone/>
            </a:pPr>
            <a:r>
              <a:rPr lang="en-US" sz="1600" b="1" dirty="0">
                <a:solidFill>
                  <a:srgbClr val="002060"/>
                </a:solidFill>
              </a:rPr>
              <a:t>Jorge</a:t>
            </a:r>
            <a:endParaRPr lang="ru-RU" sz="1600" b="1" dirty="0">
              <a:solidFill>
                <a:srgbClr val="002060"/>
              </a:solidFill>
            </a:endParaRPr>
          </a:p>
          <a:p>
            <a:pPr marL="114300" indent="0">
              <a:buNone/>
            </a:pPr>
            <a:endParaRPr lang="ru-RU" sz="1400" dirty="0"/>
          </a:p>
        </p:txBody>
      </p:sp>
    </p:spTree>
    <p:extLst>
      <p:ext uri="{BB962C8B-B14F-4D97-AF65-F5344CB8AC3E}">
        <p14:creationId xmlns:p14="http://schemas.microsoft.com/office/powerpoint/2010/main" val="20248037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260649"/>
            <a:ext cx="8260672" cy="864096"/>
          </a:xfrm>
        </p:spPr>
        <p:txBody>
          <a:bodyPr>
            <a:normAutofit/>
          </a:bodyPr>
          <a:lstStyle/>
          <a:p>
            <a:r>
              <a:rPr lang="ru-RU" sz="2000" b="1" dirty="0">
                <a:solidFill>
                  <a:srgbClr val="002060"/>
                </a:solidFill>
              </a:rPr>
              <a:t>Возобновление делового контакта с </a:t>
            </a:r>
            <a:r>
              <a:rPr lang="ru-RU" sz="2000" b="1" dirty="0" err="1" smtClean="0">
                <a:solidFill>
                  <a:srgbClr val="002060"/>
                </a:solidFill>
              </a:rPr>
              <a:t>ин.профессором</a:t>
            </a:r>
            <a:r>
              <a:rPr lang="ru-RU" sz="2000" b="1" dirty="0" smtClean="0">
                <a:solidFill>
                  <a:srgbClr val="002060"/>
                </a:solidFill>
              </a:rPr>
              <a:t>  с целью приглашения в </a:t>
            </a:r>
            <a:r>
              <a:rPr lang="ru-RU" sz="2000" b="1" dirty="0" err="1">
                <a:solidFill>
                  <a:srgbClr val="002060"/>
                </a:solidFill>
              </a:rPr>
              <a:t>вшэ</a:t>
            </a:r>
            <a:endParaRPr lang="ru-RU" sz="2000" dirty="0"/>
          </a:p>
        </p:txBody>
      </p:sp>
      <p:sp>
        <p:nvSpPr>
          <p:cNvPr id="3" name="Объект 2"/>
          <p:cNvSpPr>
            <a:spLocks noGrp="1"/>
          </p:cNvSpPr>
          <p:nvPr>
            <p:ph idx="1"/>
          </p:nvPr>
        </p:nvSpPr>
        <p:spPr>
          <a:xfrm>
            <a:off x="457200" y="1052736"/>
            <a:ext cx="8229600" cy="5616624"/>
          </a:xfrm>
        </p:spPr>
        <p:txBody>
          <a:bodyPr>
            <a:noAutofit/>
          </a:bodyPr>
          <a:lstStyle/>
          <a:p>
            <a:pPr marL="114300" indent="0">
              <a:buNone/>
            </a:pPr>
            <a:r>
              <a:rPr lang="en-US" sz="1400" b="1" dirty="0">
                <a:solidFill>
                  <a:srgbClr val="002060"/>
                </a:solidFill>
              </a:rPr>
              <a:t>Cher Dr. </a:t>
            </a:r>
            <a:r>
              <a:rPr lang="en-US" sz="1400" b="1" dirty="0" smtClean="0">
                <a:solidFill>
                  <a:srgbClr val="002060"/>
                </a:solidFill>
              </a:rPr>
              <a:t>Michel </a:t>
            </a:r>
            <a:r>
              <a:rPr lang="en-US" sz="1400" b="1" dirty="0" err="1" smtClean="0">
                <a:solidFill>
                  <a:srgbClr val="002060"/>
                </a:solidFill>
              </a:rPr>
              <a:t>Garnier</a:t>
            </a:r>
            <a:r>
              <a:rPr lang="en-US" sz="1400" b="1" dirty="0" smtClean="0">
                <a:solidFill>
                  <a:srgbClr val="002060"/>
                </a:solidFill>
              </a:rPr>
              <a:t>, </a:t>
            </a:r>
            <a:r>
              <a:rPr lang="en-US" sz="1400" b="1" dirty="0" err="1">
                <a:solidFill>
                  <a:srgbClr val="002060"/>
                </a:solidFill>
              </a:rPr>
              <a:t>cher</a:t>
            </a:r>
            <a:r>
              <a:rPr lang="en-US" sz="1400" b="1" dirty="0">
                <a:solidFill>
                  <a:srgbClr val="002060"/>
                </a:solidFill>
              </a:rPr>
              <a:t> </a:t>
            </a:r>
            <a:r>
              <a:rPr lang="en-US" sz="1400" b="1" dirty="0" err="1">
                <a:solidFill>
                  <a:srgbClr val="002060"/>
                </a:solidFill>
              </a:rPr>
              <a:t>collègue</a:t>
            </a:r>
            <a:r>
              <a:rPr lang="en-US" sz="1400" b="1" dirty="0">
                <a:solidFill>
                  <a:srgbClr val="002060"/>
                </a:solidFill>
              </a:rPr>
              <a:t>,</a:t>
            </a:r>
            <a:endParaRPr lang="ru-RU" sz="1400" b="1" dirty="0">
              <a:solidFill>
                <a:srgbClr val="002060"/>
              </a:solidFill>
            </a:endParaRPr>
          </a:p>
          <a:p>
            <a:pPr marL="114300" indent="0">
              <a:buNone/>
            </a:pPr>
            <a:r>
              <a:rPr lang="en-US" sz="1400" b="1" dirty="0">
                <a:solidFill>
                  <a:srgbClr val="002060"/>
                </a:solidFill>
              </a:rPr>
              <a:t> </a:t>
            </a:r>
            <a:endParaRPr lang="ru-RU" sz="1400" b="1" dirty="0">
              <a:solidFill>
                <a:srgbClr val="002060"/>
              </a:solidFill>
            </a:endParaRPr>
          </a:p>
          <a:p>
            <a:pPr marL="114300" indent="0">
              <a:buNone/>
            </a:pPr>
            <a:r>
              <a:rPr lang="en-US" sz="1400" b="1" dirty="0" err="1">
                <a:solidFill>
                  <a:srgbClr val="002060"/>
                </a:solidFill>
              </a:rPr>
              <a:t>J’espère</a:t>
            </a:r>
            <a:r>
              <a:rPr lang="en-US" sz="1400" b="1" dirty="0">
                <a:solidFill>
                  <a:srgbClr val="002060"/>
                </a:solidFill>
              </a:rPr>
              <a:t> que </a:t>
            </a:r>
            <a:r>
              <a:rPr lang="en-US" sz="1400" b="1" dirty="0" err="1">
                <a:solidFill>
                  <a:srgbClr val="002060"/>
                </a:solidFill>
              </a:rPr>
              <a:t>vous</a:t>
            </a:r>
            <a:r>
              <a:rPr lang="en-US" sz="1400" b="1" dirty="0">
                <a:solidFill>
                  <a:srgbClr val="002060"/>
                </a:solidFill>
              </a:rPr>
              <a:t> </a:t>
            </a:r>
            <a:r>
              <a:rPr lang="en-US" sz="1400" b="1" dirty="0" err="1">
                <a:solidFill>
                  <a:srgbClr val="002060"/>
                </a:solidFill>
              </a:rPr>
              <a:t>pouvez</a:t>
            </a:r>
            <a:r>
              <a:rPr lang="en-US" sz="1400" b="1" dirty="0">
                <a:solidFill>
                  <a:srgbClr val="002060"/>
                </a:solidFill>
              </a:rPr>
              <a:t> </a:t>
            </a:r>
            <a:r>
              <a:rPr lang="en-US" sz="1400" b="1" dirty="0" err="1">
                <a:solidFill>
                  <a:srgbClr val="002060"/>
                </a:solidFill>
              </a:rPr>
              <a:t>vous</a:t>
            </a:r>
            <a:r>
              <a:rPr lang="en-US" sz="1400" b="1" dirty="0">
                <a:solidFill>
                  <a:srgbClr val="002060"/>
                </a:solidFill>
              </a:rPr>
              <a:t> souvenir de </a:t>
            </a:r>
            <a:r>
              <a:rPr lang="en-US" sz="1400" b="1" dirty="0" err="1">
                <a:solidFill>
                  <a:srgbClr val="002060"/>
                </a:solidFill>
              </a:rPr>
              <a:t>notre</a:t>
            </a:r>
            <a:r>
              <a:rPr lang="en-US" sz="1400" b="1" dirty="0">
                <a:solidFill>
                  <a:srgbClr val="002060"/>
                </a:solidFill>
              </a:rPr>
              <a:t> </a:t>
            </a:r>
            <a:r>
              <a:rPr lang="en-US" sz="1400" b="1" dirty="0" err="1">
                <a:solidFill>
                  <a:srgbClr val="002060"/>
                </a:solidFill>
              </a:rPr>
              <a:t>prise</a:t>
            </a:r>
            <a:r>
              <a:rPr lang="en-US" sz="1400" b="1" dirty="0">
                <a:solidFill>
                  <a:srgbClr val="002060"/>
                </a:solidFill>
              </a:rPr>
              <a:t> de </a:t>
            </a:r>
            <a:r>
              <a:rPr lang="en-US" sz="1400" b="1" dirty="0" err="1">
                <a:solidFill>
                  <a:srgbClr val="002060"/>
                </a:solidFill>
              </a:rPr>
              <a:t>connaissance</a:t>
            </a:r>
            <a:r>
              <a:rPr lang="en-US" sz="1400" b="1" dirty="0">
                <a:solidFill>
                  <a:srgbClr val="002060"/>
                </a:solidFill>
              </a:rPr>
              <a:t> à la fin </a:t>
            </a:r>
            <a:r>
              <a:rPr lang="en-US" sz="1400" b="1" dirty="0" err="1">
                <a:solidFill>
                  <a:srgbClr val="002060"/>
                </a:solidFill>
              </a:rPr>
              <a:t>d’octobre</a:t>
            </a:r>
            <a:r>
              <a:rPr lang="en-US" sz="1400" b="1" dirty="0">
                <a:solidFill>
                  <a:srgbClr val="002060"/>
                </a:solidFill>
              </a:rPr>
              <a:t> 2013 à Saint-</a:t>
            </a:r>
            <a:r>
              <a:rPr lang="en-US" sz="1400" b="1" dirty="0" err="1">
                <a:solidFill>
                  <a:srgbClr val="002060"/>
                </a:solidFill>
              </a:rPr>
              <a:t>Pétersbourg</a:t>
            </a:r>
            <a:r>
              <a:rPr lang="en-US" sz="1400" b="1" dirty="0">
                <a:solidFill>
                  <a:srgbClr val="002060"/>
                </a:solidFill>
              </a:rPr>
              <a:t> </a:t>
            </a:r>
            <a:r>
              <a:rPr lang="en-US" sz="1400" b="1" dirty="0" err="1">
                <a:solidFill>
                  <a:srgbClr val="002060"/>
                </a:solidFill>
              </a:rPr>
              <a:t>dans</a:t>
            </a:r>
            <a:r>
              <a:rPr lang="en-US" sz="1400" b="1" dirty="0">
                <a:solidFill>
                  <a:srgbClr val="002060"/>
                </a:solidFill>
              </a:rPr>
              <a:t> le cadre de la </a:t>
            </a:r>
            <a:r>
              <a:rPr lang="en-US" sz="1400" b="1" dirty="0" err="1">
                <a:solidFill>
                  <a:srgbClr val="002060"/>
                </a:solidFill>
              </a:rPr>
              <a:t>conférence</a:t>
            </a:r>
            <a:r>
              <a:rPr lang="en-US" sz="1400" b="1" dirty="0">
                <a:solidFill>
                  <a:srgbClr val="002060"/>
                </a:solidFill>
              </a:rPr>
              <a:t> </a:t>
            </a:r>
            <a:r>
              <a:rPr lang="en-US" sz="1400" b="1" dirty="0" err="1">
                <a:solidFill>
                  <a:srgbClr val="002060"/>
                </a:solidFill>
              </a:rPr>
              <a:t>organizée</a:t>
            </a:r>
            <a:r>
              <a:rPr lang="en-US" sz="1400" b="1" dirty="0">
                <a:solidFill>
                  <a:srgbClr val="002060"/>
                </a:solidFill>
              </a:rPr>
              <a:t> par </a:t>
            </a:r>
            <a:r>
              <a:rPr lang="en-US" sz="1400" b="1" dirty="0" err="1">
                <a:solidFill>
                  <a:srgbClr val="002060"/>
                </a:solidFill>
              </a:rPr>
              <a:t>l’Université</a:t>
            </a:r>
            <a:r>
              <a:rPr lang="en-US" sz="1400" b="1" dirty="0">
                <a:solidFill>
                  <a:srgbClr val="002060"/>
                </a:solidFill>
              </a:rPr>
              <a:t> de St. </a:t>
            </a:r>
            <a:r>
              <a:rPr lang="en-US" sz="1400" b="1" dirty="0" err="1">
                <a:solidFill>
                  <a:srgbClr val="002060"/>
                </a:solidFill>
              </a:rPr>
              <a:t>Pét</a:t>
            </a:r>
            <a:r>
              <a:rPr lang="en-US" sz="1400" b="1" dirty="0">
                <a:solidFill>
                  <a:srgbClr val="002060"/>
                </a:solidFill>
              </a:rPr>
              <a:t>. On a </a:t>
            </a:r>
            <a:r>
              <a:rPr lang="en-US" sz="1400" b="1" dirty="0" err="1">
                <a:solidFill>
                  <a:srgbClr val="002060"/>
                </a:solidFill>
              </a:rPr>
              <a:t>parlé</a:t>
            </a:r>
            <a:r>
              <a:rPr lang="en-US" sz="1400" b="1" dirty="0">
                <a:solidFill>
                  <a:srgbClr val="002060"/>
                </a:solidFill>
              </a:rPr>
              <a:t> </a:t>
            </a:r>
            <a:r>
              <a:rPr lang="en-US" sz="1400" b="1" dirty="0" err="1">
                <a:solidFill>
                  <a:srgbClr val="002060"/>
                </a:solidFill>
              </a:rPr>
              <a:t>dans</a:t>
            </a:r>
            <a:r>
              <a:rPr lang="en-US" sz="1400" b="1" dirty="0">
                <a:solidFill>
                  <a:srgbClr val="002060"/>
                </a:solidFill>
              </a:rPr>
              <a:t> le bus pendant la route </a:t>
            </a:r>
            <a:r>
              <a:rPr lang="en-US" sz="1400" b="1" dirty="0" err="1">
                <a:solidFill>
                  <a:srgbClr val="002060"/>
                </a:solidFill>
              </a:rPr>
              <a:t>vers</a:t>
            </a:r>
            <a:r>
              <a:rPr lang="en-US" sz="1400" b="1" dirty="0">
                <a:solidFill>
                  <a:srgbClr val="002060"/>
                </a:solidFill>
              </a:rPr>
              <a:t> </a:t>
            </a:r>
            <a:r>
              <a:rPr lang="en-US" sz="1400" b="1" dirty="0" err="1">
                <a:solidFill>
                  <a:srgbClr val="002060"/>
                </a:solidFill>
              </a:rPr>
              <a:t>l’Université</a:t>
            </a:r>
            <a:r>
              <a:rPr lang="en-US" sz="1400" b="1" dirty="0">
                <a:solidFill>
                  <a:srgbClr val="002060"/>
                </a:solidFill>
              </a:rPr>
              <a:t>.</a:t>
            </a:r>
            <a:endParaRPr lang="ru-RU" sz="1400" b="1" dirty="0">
              <a:solidFill>
                <a:srgbClr val="002060"/>
              </a:solidFill>
            </a:endParaRPr>
          </a:p>
          <a:p>
            <a:pPr marL="114300" indent="0">
              <a:buNone/>
            </a:pPr>
            <a:r>
              <a:rPr lang="en-US" sz="1400" b="1" dirty="0">
                <a:solidFill>
                  <a:srgbClr val="002060"/>
                </a:solidFill>
              </a:rPr>
              <a:t> </a:t>
            </a:r>
            <a:endParaRPr lang="ru-RU" sz="1400" b="1" dirty="0">
              <a:solidFill>
                <a:srgbClr val="002060"/>
              </a:solidFill>
            </a:endParaRPr>
          </a:p>
          <a:p>
            <a:pPr marL="114300" indent="0">
              <a:buNone/>
            </a:pPr>
            <a:r>
              <a:rPr lang="en-US" sz="1400" b="1" dirty="0">
                <a:solidFill>
                  <a:srgbClr val="002060"/>
                </a:solidFill>
              </a:rPr>
              <a:t>Je </a:t>
            </a:r>
            <a:r>
              <a:rPr lang="en-US" sz="1400" b="1" dirty="0" err="1">
                <a:solidFill>
                  <a:srgbClr val="002060"/>
                </a:solidFill>
              </a:rPr>
              <a:t>vous</a:t>
            </a:r>
            <a:r>
              <a:rPr lang="en-US" sz="1400" b="1" dirty="0">
                <a:solidFill>
                  <a:srgbClr val="002060"/>
                </a:solidFill>
              </a:rPr>
              <a:t> </a:t>
            </a:r>
            <a:r>
              <a:rPr lang="en-US" sz="1400" b="1" dirty="0" err="1">
                <a:solidFill>
                  <a:srgbClr val="002060"/>
                </a:solidFill>
              </a:rPr>
              <a:t>ecris</a:t>
            </a:r>
            <a:r>
              <a:rPr lang="en-US" sz="1400" b="1" dirty="0">
                <a:solidFill>
                  <a:srgbClr val="002060"/>
                </a:solidFill>
              </a:rPr>
              <a:t> </a:t>
            </a:r>
            <a:r>
              <a:rPr lang="en-US" sz="1400" b="1" dirty="0" err="1">
                <a:solidFill>
                  <a:srgbClr val="002060"/>
                </a:solidFill>
              </a:rPr>
              <a:t>en</a:t>
            </a:r>
            <a:r>
              <a:rPr lang="en-US" sz="1400" b="1" dirty="0">
                <a:solidFill>
                  <a:srgbClr val="002060"/>
                </a:solidFill>
              </a:rPr>
              <a:t> </a:t>
            </a:r>
            <a:r>
              <a:rPr lang="en-US" sz="1400" b="1" dirty="0" err="1">
                <a:solidFill>
                  <a:srgbClr val="002060"/>
                </a:solidFill>
              </a:rPr>
              <a:t>ce</a:t>
            </a:r>
            <a:r>
              <a:rPr lang="en-US" sz="1400" b="1" dirty="0">
                <a:solidFill>
                  <a:srgbClr val="002060"/>
                </a:solidFill>
              </a:rPr>
              <a:t> moment-</a:t>
            </a:r>
            <a:r>
              <a:rPr lang="en-US" sz="1400" b="1" dirty="0" err="1">
                <a:solidFill>
                  <a:srgbClr val="002060"/>
                </a:solidFill>
              </a:rPr>
              <a:t>là</a:t>
            </a:r>
            <a:r>
              <a:rPr lang="en-US" sz="1400" b="1" dirty="0">
                <a:solidFill>
                  <a:srgbClr val="002060"/>
                </a:solidFill>
              </a:rPr>
              <a:t> pour </a:t>
            </a:r>
            <a:r>
              <a:rPr lang="en-US" sz="1400" b="1" dirty="0" err="1">
                <a:solidFill>
                  <a:srgbClr val="002060"/>
                </a:solidFill>
              </a:rPr>
              <a:t>vous</a:t>
            </a:r>
            <a:r>
              <a:rPr lang="en-US" sz="1400" b="1" dirty="0">
                <a:solidFill>
                  <a:srgbClr val="002060"/>
                </a:solidFill>
              </a:rPr>
              <a:t> dire que nous </a:t>
            </a:r>
            <a:r>
              <a:rPr lang="en-US" sz="1400" b="1" dirty="0" err="1">
                <a:solidFill>
                  <a:srgbClr val="002060"/>
                </a:solidFill>
              </a:rPr>
              <a:t>voudrions</a:t>
            </a:r>
            <a:r>
              <a:rPr lang="en-US" sz="1400" b="1" dirty="0">
                <a:solidFill>
                  <a:srgbClr val="002060"/>
                </a:solidFill>
              </a:rPr>
              <a:t> </a:t>
            </a:r>
            <a:r>
              <a:rPr lang="en-US" sz="1400" b="1" dirty="0" err="1">
                <a:solidFill>
                  <a:srgbClr val="002060"/>
                </a:solidFill>
              </a:rPr>
              <a:t>bien</a:t>
            </a:r>
            <a:r>
              <a:rPr lang="en-US" sz="1400" b="1" dirty="0">
                <a:solidFill>
                  <a:srgbClr val="002060"/>
                </a:solidFill>
              </a:rPr>
              <a:t> </a:t>
            </a:r>
            <a:r>
              <a:rPr lang="en-US" sz="1400" b="1" dirty="0" err="1">
                <a:solidFill>
                  <a:srgbClr val="002060"/>
                </a:solidFill>
              </a:rPr>
              <a:t>vous</a:t>
            </a:r>
            <a:r>
              <a:rPr lang="en-US" sz="1400" b="1" dirty="0">
                <a:solidFill>
                  <a:srgbClr val="002060"/>
                </a:solidFill>
              </a:rPr>
              <a:t> inviter de </a:t>
            </a:r>
            <a:r>
              <a:rPr lang="en-US" sz="1400" b="1" dirty="0" err="1">
                <a:solidFill>
                  <a:srgbClr val="002060"/>
                </a:solidFill>
              </a:rPr>
              <a:t>viziter</a:t>
            </a:r>
            <a:r>
              <a:rPr lang="en-US" sz="1400" b="1" dirty="0">
                <a:solidFill>
                  <a:srgbClr val="002060"/>
                </a:solidFill>
              </a:rPr>
              <a:t> </a:t>
            </a:r>
            <a:r>
              <a:rPr lang="en-US" sz="1400" b="1" dirty="0" err="1">
                <a:solidFill>
                  <a:srgbClr val="002060"/>
                </a:solidFill>
              </a:rPr>
              <a:t>notre</a:t>
            </a:r>
            <a:r>
              <a:rPr lang="en-US" sz="1400" b="1" dirty="0">
                <a:solidFill>
                  <a:srgbClr val="002060"/>
                </a:solidFill>
              </a:rPr>
              <a:t> Haute </a:t>
            </a:r>
            <a:r>
              <a:rPr lang="en-US" sz="1400" b="1" dirty="0" err="1">
                <a:solidFill>
                  <a:srgbClr val="002060"/>
                </a:solidFill>
              </a:rPr>
              <a:t>Ecole</a:t>
            </a:r>
            <a:r>
              <a:rPr lang="en-US" sz="1400" b="1" dirty="0">
                <a:solidFill>
                  <a:srgbClr val="002060"/>
                </a:solidFill>
              </a:rPr>
              <a:t> des Etudes </a:t>
            </a:r>
            <a:r>
              <a:rPr lang="en-US" sz="1400" b="1" dirty="0" err="1">
                <a:solidFill>
                  <a:srgbClr val="002060"/>
                </a:solidFill>
              </a:rPr>
              <a:t>Economiques</a:t>
            </a:r>
            <a:r>
              <a:rPr lang="en-US" sz="1400" b="1" dirty="0">
                <a:solidFill>
                  <a:srgbClr val="002060"/>
                </a:solidFill>
              </a:rPr>
              <a:t> (Higher School of Economics – HSE) de Moscou au </a:t>
            </a:r>
            <a:r>
              <a:rPr lang="en-US" sz="1400" b="1" dirty="0" err="1">
                <a:solidFill>
                  <a:srgbClr val="002060"/>
                </a:solidFill>
              </a:rPr>
              <a:t>printemps</a:t>
            </a:r>
            <a:r>
              <a:rPr lang="en-US" sz="1400" b="1" dirty="0">
                <a:solidFill>
                  <a:srgbClr val="002060"/>
                </a:solidFill>
              </a:rPr>
              <a:t> (</a:t>
            </a:r>
            <a:r>
              <a:rPr lang="en-US" sz="1400" b="1" dirty="0" err="1">
                <a:solidFill>
                  <a:srgbClr val="002060"/>
                </a:solidFill>
              </a:rPr>
              <a:t>avril-mai</a:t>
            </a:r>
            <a:r>
              <a:rPr lang="en-US" sz="1400" b="1" dirty="0">
                <a:solidFill>
                  <a:srgbClr val="002060"/>
                </a:solidFill>
              </a:rPr>
              <a:t>) 2017. Bien </a:t>
            </a:r>
            <a:r>
              <a:rPr lang="en-US" sz="1400" b="1" dirty="0" err="1">
                <a:solidFill>
                  <a:srgbClr val="002060"/>
                </a:solidFill>
              </a:rPr>
              <a:t>sûr</a:t>
            </a:r>
            <a:r>
              <a:rPr lang="en-US" sz="1400" b="1" dirty="0">
                <a:solidFill>
                  <a:srgbClr val="002060"/>
                </a:solidFill>
              </a:rPr>
              <a:t>, </a:t>
            </a:r>
            <a:r>
              <a:rPr lang="en-US" sz="1400" b="1" dirty="0" err="1">
                <a:solidFill>
                  <a:srgbClr val="002060"/>
                </a:solidFill>
              </a:rPr>
              <a:t>c’est</a:t>
            </a:r>
            <a:r>
              <a:rPr lang="en-US" sz="1400" b="1" dirty="0">
                <a:solidFill>
                  <a:srgbClr val="002060"/>
                </a:solidFill>
              </a:rPr>
              <a:t> à nous de </a:t>
            </a:r>
            <a:r>
              <a:rPr lang="en-US" sz="1400" b="1" dirty="0" err="1">
                <a:solidFill>
                  <a:srgbClr val="002060"/>
                </a:solidFill>
              </a:rPr>
              <a:t>couvrir</a:t>
            </a:r>
            <a:r>
              <a:rPr lang="en-US" sz="1400" b="1" dirty="0">
                <a:solidFill>
                  <a:srgbClr val="002060"/>
                </a:solidFill>
              </a:rPr>
              <a:t> </a:t>
            </a:r>
            <a:r>
              <a:rPr lang="en-US" sz="1400" b="1" dirty="0" err="1">
                <a:solidFill>
                  <a:srgbClr val="002060"/>
                </a:solidFill>
              </a:rPr>
              <a:t>votre</a:t>
            </a:r>
            <a:r>
              <a:rPr lang="en-US" sz="1400" b="1" dirty="0">
                <a:solidFill>
                  <a:srgbClr val="002060"/>
                </a:solidFill>
              </a:rPr>
              <a:t> billet </a:t>
            </a:r>
            <a:r>
              <a:rPr lang="en-US" sz="1400" b="1" dirty="0" err="1">
                <a:solidFill>
                  <a:srgbClr val="002060"/>
                </a:solidFill>
              </a:rPr>
              <a:t>d’avion</a:t>
            </a:r>
            <a:r>
              <a:rPr lang="en-US" sz="1400" b="1" dirty="0">
                <a:solidFill>
                  <a:srgbClr val="002060"/>
                </a:solidFill>
              </a:rPr>
              <a:t> </a:t>
            </a:r>
            <a:r>
              <a:rPr lang="en-US" sz="1400" b="1" dirty="0" err="1">
                <a:solidFill>
                  <a:srgbClr val="002060"/>
                </a:solidFill>
              </a:rPr>
              <a:t>Cenève</a:t>
            </a:r>
            <a:r>
              <a:rPr lang="en-US" sz="1400" b="1" dirty="0">
                <a:solidFill>
                  <a:srgbClr val="002060"/>
                </a:solidFill>
              </a:rPr>
              <a:t>-Moscou-Genève et 3-4 </a:t>
            </a:r>
            <a:r>
              <a:rPr lang="en-US" sz="1400" b="1" dirty="0" err="1">
                <a:solidFill>
                  <a:srgbClr val="002060"/>
                </a:solidFill>
              </a:rPr>
              <a:t>nuits</a:t>
            </a:r>
            <a:r>
              <a:rPr lang="en-US" sz="1400" b="1" dirty="0">
                <a:solidFill>
                  <a:srgbClr val="002060"/>
                </a:solidFill>
              </a:rPr>
              <a:t> à </a:t>
            </a:r>
            <a:r>
              <a:rPr lang="en-US" sz="1400" b="1" dirty="0" err="1">
                <a:solidFill>
                  <a:srgbClr val="002060"/>
                </a:solidFill>
              </a:rPr>
              <a:t>l’hôtel</a:t>
            </a:r>
            <a:r>
              <a:rPr lang="en-US" sz="1400" b="1" dirty="0">
                <a:solidFill>
                  <a:srgbClr val="002060"/>
                </a:solidFill>
              </a:rPr>
              <a:t>.</a:t>
            </a:r>
            <a:endParaRPr lang="ru-RU" sz="1400" b="1" dirty="0">
              <a:solidFill>
                <a:srgbClr val="002060"/>
              </a:solidFill>
            </a:endParaRPr>
          </a:p>
          <a:p>
            <a:pPr marL="114300" indent="0">
              <a:buNone/>
            </a:pPr>
            <a:r>
              <a:rPr lang="en-US" sz="1400" b="1" dirty="0">
                <a:solidFill>
                  <a:srgbClr val="002060"/>
                </a:solidFill>
              </a:rPr>
              <a:t> </a:t>
            </a:r>
            <a:endParaRPr lang="ru-RU" sz="1400" b="1" dirty="0">
              <a:solidFill>
                <a:srgbClr val="002060"/>
              </a:solidFill>
            </a:endParaRPr>
          </a:p>
          <a:p>
            <a:pPr marL="114300" indent="0">
              <a:buNone/>
            </a:pPr>
            <a:r>
              <a:rPr lang="en-US" sz="1400" b="1" dirty="0">
                <a:solidFill>
                  <a:srgbClr val="002060"/>
                </a:solidFill>
              </a:rPr>
              <a:t>Nous </a:t>
            </a:r>
            <a:r>
              <a:rPr lang="en-US" sz="1400" b="1" dirty="0" err="1">
                <a:solidFill>
                  <a:srgbClr val="002060"/>
                </a:solidFill>
              </a:rPr>
              <a:t>serions</a:t>
            </a:r>
            <a:r>
              <a:rPr lang="en-US" sz="1400" b="1" dirty="0">
                <a:solidFill>
                  <a:srgbClr val="002060"/>
                </a:solidFill>
              </a:rPr>
              <a:t> </a:t>
            </a:r>
            <a:r>
              <a:rPr lang="en-US" sz="1400" b="1" dirty="0" err="1">
                <a:solidFill>
                  <a:srgbClr val="002060"/>
                </a:solidFill>
              </a:rPr>
              <a:t>très</a:t>
            </a:r>
            <a:r>
              <a:rPr lang="en-US" sz="1400" b="1" dirty="0">
                <a:solidFill>
                  <a:srgbClr val="002060"/>
                </a:solidFill>
              </a:rPr>
              <a:t> </a:t>
            </a:r>
            <a:r>
              <a:rPr lang="en-US" sz="1400" b="1" dirty="0" err="1">
                <a:solidFill>
                  <a:srgbClr val="002060"/>
                </a:solidFill>
              </a:rPr>
              <a:t>heureux</a:t>
            </a:r>
            <a:r>
              <a:rPr lang="en-US" sz="1400" b="1" dirty="0">
                <a:solidFill>
                  <a:srgbClr val="002060"/>
                </a:solidFill>
              </a:rPr>
              <a:t> </a:t>
            </a:r>
            <a:r>
              <a:rPr lang="en-US" sz="1400" b="1" dirty="0" err="1">
                <a:solidFill>
                  <a:srgbClr val="002060"/>
                </a:solidFill>
              </a:rPr>
              <a:t>si</a:t>
            </a:r>
            <a:r>
              <a:rPr lang="en-US" sz="1400" b="1" dirty="0">
                <a:solidFill>
                  <a:srgbClr val="002060"/>
                </a:solidFill>
              </a:rPr>
              <a:t> </a:t>
            </a:r>
            <a:r>
              <a:rPr lang="en-US" sz="1400" b="1" dirty="0" err="1">
                <a:solidFill>
                  <a:srgbClr val="002060"/>
                </a:solidFill>
              </a:rPr>
              <a:t>vous</a:t>
            </a:r>
            <a:r>
              <a:rPr lang="en-US" sz="1400" b="1" dirty="0">
                <a:solidFill>
                  <a:srgbClr val="002060"/>
                </a:solidFill>
              </a:rPr>
              <a:t> </a:t>
            </a:r>
            <a:r>
              <a:rPr lang="en-US" sz="1400" b="1" dirty="0" err="1">
                <a:solidFill>
                  <a:srgbClr val="002060"/>
                </a:solidFill>
              </a:rPr>
              <a:t>êtes</a:t>
            </a:r>
            <a:r>
              <a:rPr lang="en-US" sz="1400" b="1" dirty="0">
                <a:solidFill>
                  <a:srgbClr val="002060"/>
                </a:solidFill>
              </a:rPr>
              <a:t> </a:t>
            </a:r>
            <a:r>
              <a:rPr lang="en-US" sz="1400" b="1" dirty="0" err="1">
                <a:solidFill>
                  <a:srgbClr val="002060"/>
                </a:solidFill>
              </a:rPr>
              <a:t>d'accord</a:t>
            </a:r>
            <a:r>
              <a:rPr lang="en-US" sz="1400" b="1" dirty="0">
                <a:solidFill>
                  <a:srgbClr val="002060"/>
                </a:solidFill>
              </a:rPr>
              <a:t> de faire </a:t>
            </a:r>
            <a:r>
              <a:rPr lang="en-US" sz="1400" b="1" dirty="0" err="1">
                <a:solidFill>
                  <a:srgbClr val="002060"/>
                </a:solidFill>
              </a:rPr>
              <a:t>deux</a:t>
            </a:r>
            <a:r>
              <a:rPr lang="en-US" sz="1400" b="1" dirty="0">
                <a:solidFill>
                  <a:srgbClr val="002060"/>
                </a:solidFill>
              </a:rPr>
              <a:t> </a:t>
            </a:r>
            <a:r>
              <a:rPr lang="en-US" sz="1400" b="1" dirty="0" err="1">
                <a:solidFill>
                  <a:srgbClr val="002060"/>
                </a:solidFill>
              </a:rPr>
              <a:t>conférences</a:t>
            </a:r>
            <a:r>
              <a:rPr lang="en-US" sz="1400" b="1" dirty="0">
                <a:solidFill>
                  <a:srgbClr val="002060"/>
                </a:solidFill>
              </a:rPr>
              <a:t> pour </a:t>
            </a:r>
            <a:r>
              <a:rPr lang="en-US" sz="1400" b="1" dirty="0" err="1">
                <a:solidFill>
                  <a:srgbClr val="002060"/>
                </a:solidFill>
              </a:rPr>
              <a:t>nos</a:t>
            </a:r>
            <a:r>
              <a:rPr lang="en-US" sz="1400" b="1" dirty="0">
                <a:solidFill>
                  <a:srgbClr val="002060"/>
                </a:solidFill>
              </a:rPr>
              <a:t> </a:t>
            </a:r>
            <a:r>
              <a:rPr lang="en-US" sz="1400" b="1" dirty="0" err="1">
                <a:solidFill>
                  <a:srgbClr val="002060"/>
                </a:solidFill>
              </a:rPr>
              <a:t>étudiants</a:t>
            </a:r>
            <a:r>
              <a:rPr lang="en-US" sz="1400" b="1" dirty="0">
                <a:solidFill>
                  <a:srgbClr val="002060"/>
                </a:solidFill>
              </a:rPr>
              <a:t> et </a:t>
            </a:r>
            <a:r>
              <a:rPr lang="en-US" sz="1400" b="1" dirty="0" err="1">
                <a:solidFill>
                  <a:srgbClr val="002060"/>
                </a:solidFill>
              </a:rPr>
              <a:t>professeurs</a:t>
            </a:r>
            <a:r>
              <a:rPr lang="en-US" sz="1400" b="1" dirty="0">
                <a:solidFill>
                  <a:srgbClr val="002060"/>
                </a:solidFill>
              </a:rPr>
              <a:t> (in English) sur les </a:t>
            </a:r>
            <a:r>
              <a:rPr lang="en-US" sz="1400" b="1" dirty="0" err="1">
                <a:solidFill>
                  <a:srgbClr val="002060"/>
                </a:solidFill>
              </a:rPr>
              <a:t>problèmes</a:t>
            </a:r>
            <a:r>
              <a:rPr lang="en-US" sz="1400" b="1" dirty="0">
                <a:solidFill>
                  <a:srgbClr val="002060"/>
                </a:solidFill>
              </a:rPr>
              <a:t> </a:t>
            </a:r>
            <a:r>
              <a:rPr lang="en-US" sz="1400" b="1" dirty="0" err="1">
                <a:solidFill>
                  <a:srgbClr val="002060"/>
                </a:solidFill>
              </a:rPr>
              <a:t>actuels</a:t>
            </a:r>
            <a:r>
              <a:rPr lang="en-US" sz="1400" b="1" dirty="0">
                <a:solidFill>
                  <a:srgbClr val="002060"/>
                </a:solidFill>
              </a:rPr>
              <a:t> du commerce </a:t>
            </a:r>
            <a:r>
              <a:rPr lang="en-US" sz="1400" b="1" dirty="0" err="1">
                <a:solidFill>
                  <a:srgbClr val="002060"/>
                </a:solidFill>
              </a:rPr>
              <a:t>mondiales</a:t>
            </a:r>
            <a:r>
              <a:rPr lang="en-US" sz="1400" b="1" dirty="0">
                <a:solidFill>
                  <a:srgbClr val="002060"/>
                </a:solidFill>
              </a:rPr>
              <a:t>.</a:t>
            </a:r>
            <a:endParaRPr lang="ru-RU" sz="1400" b="1" dirty="0">
              <a:solidFill>
                <a:srgbClr val="002060"/>
              </a:solidFill>
            </a:endParaRPr>
          </a:p>
          <a:p>
            <a:pPr marL="114300" indent="0">
              <a:buNone/>
            </a:pPr>
            <a:r>
              <a:rPr lang="en-US" sz="1400" b="1" dirty="0">
                <a:solidFill>
                  <a:srgbClr val="002060"/>
                </a:solidFill>
              </a:rPr>
              <a:t>Mon </a:t>
            </a:r>
            <a:r>
              <a:rPr lang="en-US" sz="1400" b="1" dirty="0" err="1">
                <a:solidFill>
                  <a:srgbClr val="002060"/>
                </a:solidFill>
              </a:rPr>
              <a:t>collègue</a:t>
            </a:r>
            <a:r>
              <a:rPr lang="en-US" sz="1400" b="1" dirty="0">
                <a:solidFill>
                  <a:srgbClr val="002060"/>
                </a:solidFill>
              </a:rPr>
              <a:t> Maxim </a:t>
            </a:r>
            <a:r>
              <a:rPr lang="en-US" sz="1400" b="1" dirty="0" err="1">
                <a:solidFill>
                  <a:srgbClr val="002060"/>
                </a:solidFill>
              </a:rPr>
              <a:t>Medvedkov</a:t>
            </a:r>
            <a:r>
              <a:rPr lang="en-US" sz="1400" b="1" dirty="0">
                <a:solidFill>
                  <a:srgbClr val="002060"/>
                </a:solidFill>
              </a:rPr>
              <a:t> qui </a:t>
            </a:r>
            <a:r>
              <a:rPr lang="en-US" sz="1400" b="1" dirty="0" err="1">
                <a:solidFill>
                  <a:srgbClr val="002060"/>
                </a:solidFill>
              </a:rPr>
              <a:t>vous</a:t>
            </a:r>
            <a:r>
              <a:rPr lang="en-US" sz="1400" b="1" dirty="0">
                <a:solidFill>
                  <a:srgbClr val="002060"/>
                </a:solidFill>
              </a:rPr>
              <a:t> </a:t>
            </a:r>
            <a:r>
              <a:rPr lang="en-US" sz="1400" b="1" dirty="0" err="1">
                <a:solidFill>
                  <a:srgbClr val="002060"/>
                </a:solidFill>
              </a:rPr>
              <a:t>connait</a:t>
            </a:r>
            <a:r>
              <a:rPr lang="en-US" sz="1400" b="1" dirty="0">
                <a:solidFill>
                  <a:srgbClr val="002060"/>
                </a:solidFill>
              </a:rPr>
              <a:t> </a:t>
            </a:r>
            <a:r>
              <a:rPr lang="en-US" sz="1400" b="1" dirty="0" err="1">
                <a:solidFill>
                  <a:srgbClr val="002060"/>
                </a:solidFill>
              </a:rPr>
              <a:t>bien</a:t>
            </a:r>
            <a:r>
              <a:rPr lang="en-US" sz="1400" b="1" dirty="0">
                <a:solidFill>
                  <a:srgbClr val="002060"/>
                </a:solidFill>
              </a:rPr>
              <a:t> se joint </a:t>
            </a:r>
            <a:r>
              <a:rPr lang="en-US" sz="1400" b="1" dirty="0" err="1">
                <a:solidFill>
                  <a:srgbClr val="002060"/>
                </a:solidFill>
              </a:rPr>
              <a:t>vivement</a:t>
            </a:r>
            <a:r>
              <a:rPr lang="en-US" sz="1400" b="1" dirty="0">
                <a:solidFill>
                  <a:srgbClr val="002060"/>
                </a:solidFill>
              </a:rPr>
              <a:t> à </a:t>
            </a:r>
            <a:r>
              <a:rPr lang="en-US" sz="1400" b="1" dirty="0" err="1">
                <a:solidFill>
                  <a:srgbClr val="002060"/>
                </a:solidFill>
              </a:rPr>
              <a:t>cette</a:t>
            </a:r>
            <a:r>
              <a:rPr lang="en-US" sz="1400" b="1" dirty="0">
                <a:solidFill>
                  <a:srgbClr val="002060"/>
                </a:solidFill>
              </a:rPr>
              <a:t> idée de </a:t>
            </a:r>
            <a:r>
              <a:rPr lang="en-US" sz="1400" b="1" dirty="0" err="1">
                <a:solidFill>
                  <a:srgbClr val="002060"/>
                </a:solidFill>
              </a:rPr>
              <a:t>vous</a:t>
            </a:r>
            <a:r>
              <a:rPr lang="en-US" sz="1400" b="1" dirty="0">
                <a:solidFill>
                  <a:srgbClr val="002060"/>
                </a:solidFill>
              </a:rPr>
              <a:t> inviter chez nous à Moscou.</a:t>
            </a:r>
            <a:endParaRPr lang="ru-RU" sz="1400" b="1" dirty="0">
              <a:solidFill>
                <a:srgbClr val="002060"/>
              </a:solidFill>
            </a:endParaRPr>
          </a:p>
          <a:p>
            <a:pPr marL="114300" indent="0">
              <a:buNone/>
            </a:pPr>
            <a:r>
              <a:rPr lang="en-US" sz="1400" b="1" dirty="0">
                <a:solidFill>
                  <a:srgbClr val="002060"/>
                </a:solidFill>
              </a:rPr>
              <a:t> </a:t>
            </a:r>
            <a:endParaRPr lang="ru-RU" sz="1400" b="1" dirty="0">
              <a:solidFill>
                <a:srgbClr val="002060"/>
              </a:solidFill>
            </a:endParaRPr>
          </a:p>
          <a:p>
            <a:pPr marL="114300" indent="0">
              <a:buNone/>
            </a:pPr>
            <a:r>
              <a:rPr lang="en-US" sz="1400" b="1" dirty="0">
                <a:solidFill>
                  <a:srgbClr val="002060"/>
                </a:solidFill>
              </a:rPr>
              <a:t>Si </a:t>
            </a:r>
            <a:r>
              <a:rPr lang="en-US" sz="1400" b="1" dirty="0" err="1">
                <a:solidFill>
                  <a:srgbClr val="002060"/>
                </a:solidFill>
              </a:rPr>
              <a:t>vous</a:t>
            </a:r>
            <a:r>
              <a:rPr lang="en-US" sz="1400" b="1" dirty="0">
                <a:solidFill>
                  <a:srgbClr val="002060"/>
                </a:solidFill>
              </a:rPr>
              <a:t> </a:t>
            </a:r>
            <a:r>
              <a:rPr lang="en-US" sz="1400" b="1" dirty="0" err="1">
                <a:solidFill>
                  <a:srgbClr val="002060"/>
                </a:solidFill>
              </a:rPr>
              <a:t>n’avez</a:t>
            </a:r>
            <a:r>
              <a:rPr lang="en-US" sz="1400" b="1" dirty="0">
                <a:solidFill>
                  <a:srgbClr val="002060"/>
                </a:solidFill>
              </a:rPr>
              <a:t> pas </a:t>
            </a:r>
            <a:r>
              <a:rPr lang="en-US" sz="1400" b="1" dirty="0" err="1">
                <a:solidFill>
                  <a:srgbClr val="002060"/>
                </a:solidFill>
              </a:rPr>
              <a:t>d’objections</a:t>
            </a:r>
            <a:r>
              <a:rPr lang="en-US" sz="1400" b="1" dirty="0">
                <a:solidFill>
                  <a:srgbClr val="002060"/>
                </a:solidFill>
              </a:rPr>
              <a:t> de </a:t>
            </a:r>
            <a:r>
              <a:rPr lang="en-US" sz="1400" b="1" dirty="0" err="1">
                <a:solidFill>
                  <a:srgbClr val="002060"/>
                </a:solidFill>
              </a:rPr>
              <a:t>principe</a:t>
            </a:r>
            <a:r>
              <a:rPr lang="en-US" sz="1400" b="1" dirty="0">
                <a:solidFill>
                  <a:srgbClr val="002060"/>
                </a:solidFill>
              </a:rPr>
              <a:t>, nous </a:t>
            </a:r>
            <a:r>
              <a:rPr lang="en-US" sz="1400" b="1" dirty="0" err="1">
                <a:solidFill>
                  <a:srgbClr val="002060"/>
                </a:solidFill>
              </a:rPr>
              <a:t>pourrons</a:t>
            </a:r>
            <a:r>
              <a:rPr lang="en-US" sz="1400" b="1" dirty="0">
                <a:solidFill>
                  <a:srgbClr val="002060"/>
                </a:solidFill>
              </a:rPr>
              <a:t> </a:t>
            </a:r>
            <a:r>
              <a:rPr lang="en-US" sz="1400" b="1" dirty="0" err="1">
                <a:solidFill>
                  <a:srgbClr val="002060"/>
                </a:solidFill>
              </a:rPr>
              <a:t>revenir</a:t>
            </a:r>
            <a:r>
              <a:rPr lang="en-US" sz="1400" b="1" dirty="0">
                <a:solidFill>
                  <a:srgbClr val="002060"/>
                </a:solidFill>
              </a:rPr>
              <a:t> aux </a:t>
            </a:r>
            <a:r>
              <a:rPr lang="en-US" sz="1400" b="1" dirty="0" err="1">
                <a:solidFill>
                  <a:srgbClr val="002060"/>
                </a:solidFill>
              </a:rPr>
              <a:t>détails</a:t>
            </a:r>
            <a:r>
              <a:rPr lang="en-US" sz="1400" b="1" dirty="0">
                <a:solidFill>
                  <a:srgbClr val="002060"/>
                </a:solidFill>
              </a:rPr>
              <a:t> de </a:t>
            </a:r>
            <a:r>
              <a:rPr lang="en-US" sz="1400" b="1" dirty="0" err="1">
                <a:solidFill>
                  <a:srgbClr val="002060"/>
                </a:solidFill>
              </a:rPr>
              <a:t>votre</a:t>
            </a:r>
            <a:r>
              <a:rPr lang="en-US" sz="1400" b="1" dirty="0">
                <a:solidFill>
                  <a:srgbClr val="002060"/>
                </a:solidFill>
              </a:rPr>
              <a:t> prochain voyage à Moscou plus </a:t>
            </a:r>
            <a:r>
              <a:rPr lang="en-US" sz="1400" b="1" dirty="0" err="1">
                <a:solidFill>
                  <a:srgbClr val="002060"/>
                </a:solidFill>
              </a:rPr>
              <a:t>tard</a:t>
            </a:r>
            <a:r>
              <a:rPr lang="en-US" sz="1400" b="1" dirty="0">
                <a:solidFill>
                  <a:srgbClr val="002060"/>
                </a:solidFill>
              </a:rPr>
              <a:t>.</a:t>
            </a:r>
            <a:endParaRPr lang="ru-RU" sz="1400" b="1" dirty="0">
              <a:solidFill>
                <a:srgbClr val="002060"/>
              </a:solidFill>
            </a:endParaRPr>
          </a:p>
          <a:p>
            <a:pPr marL="114300" indent="0">
              <a:buNone/>
            </a:pPr>
            <a:r>
              <a:rPr lang="en-US" sz="1400" b="1" dirty="0">
                <a:solidFill>
                  <a:srgbClr val="002060"/>
                </a:solidFill>
              </a:rPr>
              <a:t> </a:t>
            </a:r>
            <a:endParaRPr lang="ru-RU" sz="1400" b="1" dirty="0">
              <a:solidFill>
                <a:srgbClr val="002060"/>
              </a:solidFill>
            </a:endParaRPr>
          </a:p>
          <a:p>
            <a:pPr marL="114300" indent="0">
              <a:buNone/>
            </a:pPr>
            <a:r>
              <a:rPr lang="en-US" sz="1400" b="1" dirty="0">
                <a:solidFill>
                  <a:srgbClr val="002060"/>
                </a:solidFill>
              </a:rPr>
              <a:t>Merci de </a:t>
            </a:r>
            <a:r>
              <a:rPr lang="en-US" sz="1400" b="1" dirty="0" err="1">
                <a:solidFill>
                  <a:srgbClr val="002060"/>
                </a:solidFill>
              </a:rPr>
              <a:t>votre</a:t>
            </a:r>
            <a:r>
              <a:rPr lang="en-US" sz="1400" b="1" dirty="0">
                <a:solidFill>
                  <a:srgbClr val="002060"/>
                </a:solidFill>
              </a:rPr>
              <a:t> attention, </a:t>
            </a:r>
            <a:r>
              <a:rPr lang="en-US" sz="1400" b="1" dirty="0" err="1">
                <a:solidFill>
                  <a:srgbClr val="002060"/>
                </a:solidFill>
              </a:rPr>
              <a:t>cher</a:t>
            </a:r>
            <a:r>
              <a:rPr lang="en-US" sz="1400" b="1" dirty="0">
                <a:solidFill>
                  <a:srgbClr val="002060"/>
                </a:solidFill>
              </a:rPr>
              <a:t> </a:t>
            </a:r>
            <a:r>
              <a:rPr lang="en-US" sz="1400" b="1" dirty="0" err="1">
                <a:solidFill>
                  <a:srgbClr val="002060"/>
                </a:solidFill>
              </a:rPr>
              <a:t>collègue</a:t>
            </a:r>
            <a:r>
              <a:rPr lang="en-US" sz="1400" b="1" dirty="0">
                <a:solidFill>
                  <a:srgbClr val="002060"/>
                </a:solidFill>
              </a:rPr>
              <a:t>, et </a:t>
            </a:r>
            <a:r>
              <a:rPr lang="en-US" sz="1400" b="1" dirty="0" err="1">
                <a:solidFill>
                  <a:srgbClr val="002060"/>
                </a:solidFill>
              </a:rPr>
              <a:t>veuillez</a:t>
            </a:r>
            <a:r>
              <a:rPr lang="en-US" sz="1400" b="1" dirty="0">
                <a:solidFill>
                  <a:srgbClr val="002060"/>
                </a:solidFill>
              </a:rPr>
              <a:t> accepter </a:t>
            </a:r>
            <a:r>
              <a:rPr lang="en-US" sz="1400" b="1" dirty="0" err="1">
                <a:solidFill>
                  <a:srgbClr val="002060"/>
                </a:solidFill>
              </a:rPr>
              <a:t>nos</a:t>
            </a:r>
            <a:r>
              <a:rPr lang="en-US" sz="1400" b="1" dirty="0">
                <a:solidFill>
                  <a:srgbClr val="002060"/>
                </a:solidFill>
              </a:rPr>
              <a:t> sentiments les plus </a:t>
            </a:r>
            <a:r>
              <a:rPr lang="en-US" sz="1400" b="1" dirty="0" err="1">
                <a:solidFill>
                  <a:srgbClr val="002060"/>
                </a:solidFill>
              </a:rPr>
              <a:t>respectieux</a:t>
            </a:r>
            <a:r>
              <a:rPr lang="en-US" sz="1400" b="1" dirty="0">
                <a:solidFill>
                  <a:srgbClr val="002060"/>
                </a:solidFill>
              </a:rPr>
              <a:t>.</a:t>
            </a:r>
            <a:endParaRPr lang="ru-RU" sz="1400" b="1" dirty="0">
              <a:solidFill>
                <a:srgbClr val="002060"/>
              </a:solidFill>
            </a:endParaRPr>
          </a:p>
          <a:p>
            <a:pPr marL="114300" indent="0">
              <a:buNone/>
            </a:pPr>
            <a:r>
              <a:rPr lang="en-US" sz="1400" b="1" dirty="0">
                <a:solidFill>
                  <a:srgbClr val="002060"/>
                </a:solidFill>
              </a:rPr>
              <a:t> </a:t>
            </a:r>
            <a:endParaRPr lang="ru-RU" sz="1400" b="1" dirty="0">
              <a:solidFill>
                <a:srgbClr val="002060"/>
              </a:solidFill>
            </a:endParaRPr>
          </a:p>
          <a:p>
            <a:pPr marL="114300" indent="0">
              <a:buNone/>
            </a:pPr>
            <a:r>
              <a:rPr lang="en-US" sz="1400" b="1" dirty="0">
                <a:solidFill>
                  <a:srgbClr val="002060"/>
                </a:solidFill>
              </a:rPr>
              <a:t>Alexey Portanskiy,</a:t>
            </a:r>
            <a:endParaRPr lang="ru-RU" sz="1400" b="1" dirty="0">
              <a:solidFill>
                <a:srgbClr val="002060"/>
              </a:solidFill>
            </a:endParaRPr>
          </a:p>
          <a:p>
            <a:pPr marL="114300" indent="0">
              <a:buNone/>
            </a:pPr>
            <a:r>
              <a:rPr lang="en-US" sz="1400" b="1" dirty="0" err="1">
                <a:solidFill>
                  <a:srgbClr val="002060"/>
                </a:solidFill>
              </a:rPr>
              <a:t>Professeur</a:t>
            </a:r>
            <a:r>
              <a:rPr lang="en-US" sz="1400" b="1" dirty="0">
                <a:solidFill>
                  <a:srgbClr val="002060"/>
                </a:solidFill>
              </a:rPr>
              <a:t> du </a:t>
            </a:r>
            <a:r>
              <a:rPr lang="en-US" sz="1400" b="1" dirty="0" err="1">
                <a:solidFill>
                  <a:srgbClr val="002060"/>
                </a:solidFill>
              </a:rPr>
              <a:t>Faculté</a:t>
            </a:r>
            <a:r>
              <a:rPr lang="en-US" sz="1400" b="1" dirty="0">
                <a:solidFill>
                  <a:srgbClr val="002060"/>
                </a:solidFill>
              </a:rPr>
              <a:t> de </a:t>
            </a:r>
            <a:r>
              <a:rPr lang="en-US" sz="1400" b="1" dirty="0" err="1">
                <a:solidFill>
                  <a:srgbClr val="002060"/>
                </a:solidFill>
              </a:rPr>
              <a:t>l’Economie</a:t>
            </a:r>
            <a:r>
              <a:rPr lang="en-US" sz="1400" b="1" dirty="0">
                <a:solidFill>
                  <a:srgbClr val="002060"/>
                </a:solidFill>
              </a:rPr>
              <a:t> </a:t>
            </a:r>
            <a:r>
              <a:rPr lang="en-US" sz="1400" b="1" dirty="0" err="1">
                <a:solidFill>
                  <a:srgbClr val="002060"/>
                </a:solidFill>
              </a:rPr>
              <a:t>Mondiale</a:t>
            </a:r>
            <a:r>
              <a:rPr lang="en-US" sz="1400" b="1" dirty="0">
                <a:solidFill>
                  <a:srgbClr val="002060"/>
                </a:solidFill>
              </a:rPr>
              <a:t> et Relations </a:t>
            </a:r>
            <a:r>
              <a:rPr lang="en-US" sz="1400" b="1" dirty="0" err="1">
                <a:solidFill>
                  <a:srgbClr val="002060"/>
                </a:solidFill>
              </a:rPr>
              <a:t>Internationales</a:t>
            </a:r>
            <a:r>
              <a:rPr lang="en-US" sz="1400" b="1" dirty="0">
                <a:solidFill>
                  <a:srgbClr val="002060"/>
                </a:solidFill>
              </a:rPr>
              <a:t> du HSE, Moscou</a:t>
            </a:r>
            <a:endParaRPr lang="ru-RU" sz="1400" b="1" dirty="0">
              <a:solidFill>
                <a:srgbClr val="002060"/>
              </a:solidFill>
            </a:endParaRPr>
          </a:p>
          <a:p>
            <a:pPr marL="114300" indent="0">
              <a:buNone/>
            </a:pPr>
            <a:endParaRPr lang="ru-RU" sz="1400" b="1" dirty="0">
              <a:solidFill>
                <a:srgbClr val="002060"/>
              </a:solidFill>
            </a:endParaRPr>
          </a:p>
        </p:txBody>
      </p:sp>
    </p:spTree>
    <p:extLst>
      <p:ext uri="{BB962C8B-B14F-4D97-AF65-F5344CB8AC3E}">
        <p14:creationId xmlns:p14="http://schemas.microsoft.com/office/powerpoint/2010/main" val="42558608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solidFill>
                  <a:srgbClr val="002060"/>
                </a:solidFill>
              </a:rPr>
              <a:t>Ответ </a:t>
            </a:r>
            <a:r>
              <a:rPr lang="ru-RU" sz="2400" b="1" dirty="0" err="1" smtClean="0">
                <a:solidFill>
                  <a:srgbClr val="002060"/>
                </a:solidFill>
              </a:rPr>
              <a:t>ин.профессора</a:t>
            </a:r>
            <a:r>
              <a:rPr lang="ru-RU" sz="2400" b="1" dirty="0" smtClean="0">
                <a:solidFill>
                  <a:srgbClr val="002060"/>
                </a:solidFill>
              </a:rPr>
              <a:t> на приглашение приехать для чтения лекций в </a:t>
            </a:r>
            <a:r>
              <a:rPr lang="ru-RU" sz="2400" b="1" dirty="0" err="1" smtClean="0">
                <a:solidFill>
                  <a:srgbClr val="002060"/>
                </a:solidFill>
              </a:rPr>
              <a:t>вшэ</a:t>
            </a:r>
            <a:endParaRPr lang="ru-RU" sz="2400" b="1" dirty="0">
              <a:solidFill>
                <a:srgbClr val="002060"/>
              </a:solidFill>
            </a:endParaRPr>
          </a:p>
        </p:txBody>
      </p:sp>
      <p:sp>
        <p:nvSpPr>
          <p:cNvPr id="3" name="Объект 2"/>
          <p:cNvSpPr>
            <a:spLocks noGrp="1"/>
          </p:cNvSpPr>
          <p:nvPr>
            <p:ph idx="1"/>
          </p:nvPr>
        </p:nvSpPr>
        <p:spPr/>
        <p:txBody>
          <a:bodyPr>
            <a:normAutofit/>
          </a:bodyPr>
          <a:lstStyle/>
          <a:p>
            <a:pPr marL="114300" indent="0">
              <a:buNone/>
            </a:pPr>
            <a:r>
              <a:rPr lang="fr-CH" sz="1600" b="1" dirty="0">
                <a:solidFill>
                  <a:srgbClr val="002060"/>
                </a:solidFill>
              </a:rPr>
              <a:t>Cher Collègue: </a:t>
            </a:r>
            <a:endParaRPr lang="ru-RU" sz="1600" b="1" dirty="0" smtClean="0">
              <a:solidFill>
                <a:srgbClr val="002060"/>
              </a:solidFill>
            </a:endParaRPr>
          </a:p>
          <a:p>
            <a:pPr marL="114300" indent="0">
              <a:buNone/>
            </a:pPr>
            <a:endParaRPr lang="ru-RU" sz="1600" b="1" dirty="0">
              <a:solidFill>
                <a:srgbClr val="002060"/>
              </a:solidFill>
            </a:endParaRPr>
          </a:p>
          <a:p>
            <a:pPr marL="114300" indent="0">
              <a:buNone/>
            </a:pPr>
            <a:r>
              <a:rPr lang="fr-CH" sz="1600" b="1" dirty="0">
                <a:solidFill>
                  <a:srgbClr val="002060"/>
                </a:solidFill>
              </a:rPr>
              <a:t>Merci de votre lettre et de votre invitation. Je me souviens vivement de nos discussions à St Pétersbourg et d’un séjour fortement intéressante, et je me réjouis de reprendre nos contacts. </a:t>
            </a:r>
            <a:endParaRPr lang="ru-RU" sz="1600" b="1" dirty="0">
              <a:solidFill>
                <a:srgbClr val="002060"/>
              </a:solidFill>
            </a:endParaRPr>
          </a:p>
          <a:p>
            <a:pPr marL="114300" indent="0">
              <a:buNone/>
            </a:pPr>
            <a:r>
              <a:rPr lang="fr-CH" sz="1600" b="1" dirty="0">
                <a:solidFill>
                  <a:srgbClr val="002060"/>
                </a:solidFill>
              </a:rPr>
              <a:t>Je suis bien disponible de fournir deux conférences en cours des mai d’avril ou mai de l’année prochaine. On pourra fixer les dates et les thèmes le moment venu,  sauve entre le 8 et 23 avril. </a:t>
            </a:r>
            <a:endParaRPr lang="ru-RU" sz="1600" b="1" dirty="0" smtClean="0">
              <a:solidFill>
                <a:srgbClr val="002060"/>
              </a:solidFill>
            </a:endParaRPr>
          </a:p>
          <a:p>
            <a:pPr marL="114300" indent="0">
              <a:buNone/>
            </a:pPr>
            <a:endParaRPr lang="ru-RU" sz="1600" b="1" dirty="0">
              <a:solidFill>
                <a:srgbClr val="002060"/>
              </a:solidFill>
            </a:endParaRPr>
          </a:p>
          <a:p>
            <a:pPr marL="114300" indent="0">
              <a:buNone/>
            </a:pPr>
            <a:r>
              <a:rPr lang="fr-CH" sz="1600" b="1" dirty="0">
                <a:solidFill>
                  <a:srgbClr val="002060"/>
                </a:solidFill>
              </a:rPr>
              <a:t>Bien cordialement, </a:t>
            </a:r>
            <a:endParaRPr lang="ru-RU" sz="1600" b="1" dirty="0">
              <a:solidFill>
                <a:srgbClr val="002060"/>
              </a:solidFill>
            </a:endParaRPr>
          </a:p>
          <a:p>
            <a:pPr marL="114300" indent="0">
              <a:buNone/>
            </a:pPr>
            <a:r>
              <a:rPr lang="en-US" sz="1600" b="1" dirty="0" smtClean="0">
                <a:solidFill>
                  <a:srgbClr val="002060"/>
                </a:solidFill>
              </a:rPr>
              <a:t>Michel  </a:t>
            </a:r>
            <a:r>
              <a:rPr lang="en-US" sz="1600" b="1" dirty="0" err="1" smtClean="0">
                <a:solidFill>
                  <a:srgbClr val="002060"/>
                </a:solidFill>
              </a:rPr>
              <a:t>Garnier</a:t>
            </a:r>
            <a:endParaRPr lang="ru-RU" sz="1600" b="1" dirty="0">
              <a:solidFill>
                <a:srgbClr val="002060"/>
              </a:solidFill>
            </a:endParaRPr>
          </a:p>
          <a:p>
            <a:pPr marL="114300" indent="0">
              <a:buNone/>
            </a:pPr>
            <a:endParaRPr lang="ru-RU" sz="1600" b="1" dirty="0">
              <a:solidFill>
                <a:srgbClr val="002060"/>
              </a:solidFill>
            </a:endParaRPr>
          </a:p>
        </p:txBody>
      </p:sp>
    </p:spTree>
    <p:extLst>
      <p:ext uri="{BB962C8B-B14F-4D97-AF65-F5344CB8AC3E}">
        <p14:creationId xmlns:p14="http://schemas.microsoft.com/office/powerpoint/2010/main" val="4202419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114300" indent="0">
              <a:buNone/>
            </a:pPr>
            <a:endParaRPr lang="ru-RU" sz="1600" dirty="0"/>
          </a:p>
        </p:txBody>
      </p:sp>
      <p:pic>
        <p:nvPicPr>
          <p:cNvPr id="2050" name="Picture 2" descr="C:\Users\алексей\Desktop\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445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solidFill>
                  <a:srgbClr val="002060"/>
                </a:solidFill>
              </a:rPr>
              <a:t>Эпистолярный   жанр</a:t>
            </a:r>
            <a:endParaRPr lang="ru-RU" sz="2800" b="1" dirty="0">
              <a:solidFill>
                <a:srgbClr val="002060"/>
              </a:solidFill>
            </a:endParaRPr>
          </a:p>
        </p:txBody>
      </p:sp>
      <p:sp>
        <p:nvSpPr>
          <p:cNvPr id="3" name="Объект 2"/>
          <p:cNvSpPr>
            <a:spLocks noGrp="1"/>
          </p:cNvSpPr>
          <p:nvPr>
            <p:ph idx="1"/>
          </p:nvPr>
        </p:nvSpPr>
        <p:spPr>
          <a:xfrm>
            <a:off x="323528" y="1752600"/>
            <a:ext cx="8568952" cy="4373563"/>
          </a:xfrm>
        </p:spPr>
        <p:txBody>
          <a:bodyPr>
            <a:normAutofit/>
          </a:bodyPr>
          <a:lstStyle/>
          <a:p>
            <a:pPr marL="114300" indent="0">
              <a:buNone/>
            </a:pPr>
            <a:r>
              <a:rPr lang="ru-RU" sz="1600" b="1" dirty="0" smtClean="0">
                <a:solidFill>
                  <a:srgbClr val="002060"/>
                </a:solidFill>
              </a:rPr>
              <a:t>Э.Ж. -текст</a:t>
            </a:r>
            <a:r>
              <a:rPr lang="ru-RU" sz="1600" b="1" dirty="0">
                <a:solidFill>
                  <a:srgbClr val="002060"/>
                </a:solidFill>
              </a:rPr>
              <a:t>, имеющий форму письма, открытки, телеграммы, </a:t>
            </a:r>
            <a:r>
              <a:rPr lang="ru-RU" sz="1600" b="1" dirty="0" smtClean="0">
                <a:solidFill>
                  <a:srgbClr val="002060"/>
                </a:solidFill>
              </a:rPr>
              <a:t>посылаемый адресату</a:t>
            </a:r>
            <a:r>
              <a:rPr lang="ru-RU" sz="1600" b="1" dirty="0">
                <a:solidFill>
                  <a:srgbClr val="002060"/>
                </a:solidFill>
              </a:rPr>
              <a:t> для сообщения определенных сведений. </a:t>
            </a:r>
            <a:endParaRPr lang="ru-RU" sz="1600" b="1" dirty="0" smtClean="0">
              <a:solidFill>
                <a:srgbClr val="002060"/>
              </a:solidFill>
            </a:endParaRPr>
          </a:p>
          <a:p>
            <a:pPr marL="114300" indent="0">
              <a:buNone/>
            </a:pPr>
            <a:r>
              <a:rPr lang="ru-RU" sz="1600" b="1" dirty="0" smtClean="0">
                <a:solidFill>
                  <a:srgbClr val="002060"/>
                </a:solidFill>
              </a:rPr>
              <a:t>Письмо</a:t>
            </a:r>
            <a:r>
              <a:rPr lang="ru-RU" sz="1600" b="1" dirty="0">
                <a:solidFill>
                  <a:srgbClr val="002060"/>
                </a:solidFill>
              </a:rPr>
              <a:t> относится к древнему виду </a:t>
            </a:r>
            <a:r>
              <a:rPr lang="ru-RU" sz="1600" b="1" dirty="0" smtClean="0">
                <a:solidFill>
                  <a:srgbClr val="002060"/>
                </a:solidFill>
              </a:rPr>
              <a:t>письменных сообщений</a:t>
            </a:r>
            <a:r>
              <a:rPr lang="ru-RU" sz="1600" b="1" dirty="0">
                <a:solidFill>
                  <a:srgbClr val="002060"/>
                </a:solidFill>
              </a:rPr>
              <a:t>, которыми обмениваются </a:t>
            </a:r>
            <a:r>
              <a:rPr lang="ru-RU" sz="1600" b="1" dirty="0" smtClean="0">
                <a:solidFill>
                  <a:srgbClr val="002060"/>
                </a:solidFill>
              </a:rPr>
              <a:t>люди,</a:t>
            </a:r>
            <a:r>
              <a:rPr lang="ru-RU" sz="1600" b="1" dirty="0">
                <a:solidFill>
                  <a:srgbClr val="002060"/>
                </a:solidFill>
              </a:rPr>
              <a:t> лишенные непосредственного контакта. На </a:t>
            </a:r>
            <a:r>
              <a:rPr lang="ru-RU" sz="1600" b="1" dirty="0" smtClean="0">
                <a:solidFill>
                  <a:srgbClr val="002060"/>
                </a:solidFill>
              </a:rPr>
              <a:t>протяжении многих</a:t>
            </a:r>
            <a:r>
              <a:rPr lang="ru-RU" sz="1600" b="1" dirty="0">
                <a:solidFill>
                  <a:srgbClr val="002060"/>
                </a:solidFill>
              </a:rPr>
              <a:t> столетий переписка была единственным способом общения на больших расстояниях. </a:t>
            </a:r>
            <a:r>
              <a:rPr lang="ru-RU" sz="1600" b="1" dirty="0" smtClean="0">
                <a:solidFill>
                  <a:srgbClr val="002060"/>
                </a:solidFill>
              </a:rPr>
              <a:t> </a:t>
            </a:r>
          </a:p>
          <a:p>
            <a:pPr marL="114300" indent="0">
              <a:buNone/>
            </a:pPr>
            <a:endParaRPr lang="ru-RU" sz="1600" b="1" dirty="0">
              <a:solidFill>
                <a:srgbClr val="002060"/>
              </a:solidFill>
            </a:endParaRPr>
          </a:p>
          <a:p>
            <a:pPr marL="114300" indent="0">
              <a:buNone/>
            </a:pPr>
            <a:endParaRPr lang="ru-RU" sz="1600" b="1" dirty="0" smtClean="0">
              <a:solidFill>
                <a:srgbClr val="002060"/>
              </a:solidFill>
            </a:endParaRPr>
          </a:p>
          <a:p>
            <a:pPr marL="114300" indent="0">
              <a:buNone/>
            </a:pPr>
            <a:r>
              <a:rPr lang="ru-RU" sz="1600" b="1" dirty="0" smtClean="0">
                <a:solidFill>
                  <a:srgbClr val="002060"/>
                </a:solidFill>
              </a:rPr>
              <a:t>Примеры переписки известных личностей</a:t>
            </a:r>
          </a:p>
          <a:p>
            <a:pPr marL="114300" indent="0">
              <a:buNone/>
            </a:pPr>
            <a:r>
              <a:rPr lang="ru-RU" sz="1600" b="1" dirty="0" smtClean="0">
                <a:solidFill>
                  <a:srgbClr val="002060"/>
                </a:solidFill>
              </a:rPr>
              <a:t>                                                                                                                                          </a:t>
            </a:r>
            <a:endParaRPr lang="ru-RU" sz="1600" b="1" dirty="0">
              <a:solidFill>
                <a:srgbClr val="002060"/>
              </a:solidFill>
            </a:endParaRPr>
          </a:p>
        </p:txBody>
      </p:sp>
    </p:spTree>
    <p:extLst>
      <p:ext uri="{BB962C8B-B14F-4D97-AF65-F5344CB8AC3E}">
        <p14:creationId xmlns:p14="http://schemas.microsoft.com/office/powerpoint/2010/main" val="3213406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solidFill>
                  <a:srgbClr val="002060"/>
                </a:solidFill>
              </a:rPr>
              <a:t>Полный русский письмовник</a:t>
            </a:r>
            <a:endParaRPr lang="ru-RU" sz="2800" b="1" dirty="0">
              <a:solidFill>
                <a:srgbClr val="002060"/>
              </a:solidFill>
            </a:endParaRPr>
          </a:p>
        </p:txBody>
      </p:sp>
      <p:sp>
        <p:nvSpPr>
          <p:cNvPr id="3" name="Объект 2"/>
          <p:cNvSpPr>
            <a:spLocks noGrp="1"/>
          </p:cNvSpPr>
          <p:nvPr>
            <p:ph idx="1"/>
          </p:nvPr>
        </p:nvSpPr>
        <p:spPr/>
        <p:txBody>
          <a:bodyPr>
            <a:normAutofit/>
          </a:bodyPr>
          <a:lstStyle/>
          <a:p>
            <a:pPr marL="114300" indent="0">
              <a:buNone/>
            </a:pPr>
            <a:r>
              <a:rPr lang="ru-RU" sz="1600" b="1" dirty="0">
                <a:solidFill>
                  <a:srgbClr val="002060"/>
                </a:solidFill>
              </a:rPr>
              <a:t> Сазонов и </a:t>
            </a:r>
            <a:r>
              <a:rPr lang="ru-RU" sz="1600" b="1" dirty="0" smtClean="0">
                <a:solidFill>
                  <a:srgbClr val="002060"/>
                </a:solidFill>
              </a:rPr>
              <a:t>Бельский -</a:t>
            </a:r>
            <a:r>
              <a:rPr lang="ru-RU" sz="1600" b="1" dirty="0">
                <a:solidFill>
                  <a:srgbClr val="002060"/>
                </a:solidFill>
              </a:rPr>
              <a:t> авторы "Полного русского письмовника". </a:t>
            </a:r>
            <a:r>
              <a:rPr lang="ru-RU" sz="1600" b="1" dirty="0">
                <a:solidFill>
                  <a:srgbClr val="002060"/>
                </a:solidFill>
              </a:rPr>
              <a:t> 1887г.</a:t>
            </a:r>
            <a:endParaRPr lang="ru-RU" sz="1600" b="1" dirty="0" smtClean="0">
              <a:solidFill>
                <a:srgbClr val="002060"/>
              </a:solidFill>
            </a:endParaRPr>
          </a:p>
          <a:p>
            <a:pPr marL="114300" indent="0">
              <a:buNone/>
            </a:pPr>
            <a:endParaRPr lang="ru-RU" sz="1600" b="1" dirty="0">
              <a:solidFill>
                <a:srgbClr val="002060"/>
              </a:solidFill>
            </a:endParaRPr>
          </a:p>
          <a:p>
            <a:pPr marL="114300" indent="0">
              <a:buNone/>
            </a:pPr>
            <a:r>
              <a:rPr lang="ru-RU" sz="1600" b="1" u="sng" dirty="0" smtClean="0">
                <a:solidFill>
                  <a:srgbClr val="002060"/>
                </a:solidFill>
              </a:rPr>
              <a:t>«Полный </a:t>
            </a:r>
            <a:r>
              <a:rPr lang="ru-RU" sz="1600" b="1" u="sng" dirty="0">
                <a:solidFill>
                  <a:srgbClr val="002060"/>
                </a:solidFill>
              </a:rPr>
              <a:t>русский </a:t>
            </a:r>
            <a:r>
              <a:rPr lang="ru-RU" sz="1600" b="1" u="sng" dirty="0" smtClean="0">
                <a:solidFill>
                  <a:srgbClr val="002060"/>
                </a:solidFill>
              </a:rPr>
              <a:t>письмовник». </a:t>
            </a:r>
            <a:r>
              <a:rPr lang="ru-RU" sz="1600" b="1" dirty="0">
                <a:solidFill>
                  <a:srgbClr val="002060"/>
                </a:solidFill>
              </a:rPr>
              <a:t>Сборник: образцовых писем, деловых бумаг и коммерческой переписки. Письма на все случаи жизни: поздравительные, рекомендательные, извинительные, утешительные, требовательные, пригласительные, дружеские, любовные, брачные, шуточные, юмористические и т.д. / сост. Сазонов и Бельский</a:t>
            </a:r>
            <a:r>
              <a:rPr lang="ru-RU" sz="1600" b="1" dirty="0"/>
              <a:t>.</a:t>
            </a:r>
            <a:r>
              <a:rPr lang="ru-RU" sz="1600" dirty="0"/>
              <a:t> </a:t>
            </a:r>
            <a:r>
              <a:rPr lang="ru-RU" sz="1600" dirty="0">
                <a:solidFill>
                  <a:srgbClr val="002060"/>
                </a:solidFill>
              </a:rPr>
              <a:t>В 4 ч. Ч. 1-4. СПб.: </a:t>
            </a:r>
            <a:r>
              <a:rPr lang="ru-RU" sz="1600" dirty="0" err="1">
                <a:solidFill>
                  <a:srgbClr val="002060"/>
                </a:solidFill>
              </a:rPr>
              <a:t>Типо</a:t>
            </a:r>
            <a:r>
              <a:rPr lang="ru-RU" sz="1600" dirty="0">
                <a:solidFill>
                  <a:srgbClr val="002060"/>
                </a:solidFill>
              </a:rPr>
              <a:t>-лит. Х.Ш. </a:t>
            </a:r>
            <a:r>
              <a:rPr lang="ru-RU" sz="1600" dirty="0" err="1">
                <a:solidFill>
                  <a:srgbClr val="002060"/>
                </a:solidFill>
              </a:rPr>
              <a:t>Гельперн</a:t>
            </a:r>
            <a:r>
              <a:rPr lang="ru-RU" sz="1600" dirty="0">
                <a:solidFill>
                  <a:srgbClr val="002060"/>
                </a:solidFill>
              </a:rPr>
              <a:t>, 1887</a:t>
            </a:r>
          </a:p>
        </p:txBody>
      </p:sp>
    </p:spTree>
    <p:extLst>
      <p:ext uri="{BB962C8B-B14F-4D97-AF65-F5344CB8AC3E}">
        <p14:creationId xmlns:p14="http://schemas.microsoft.com/office/powerpoint/2010/main" val="1297430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ru-RU" sz="2400" b="1" dirty="0" smtClean="0">
                <a:solidFill>
                  <a:srgbClr val="002060"/>
                </a:solidFill>
              </a:rPr>
              <a:t>                       </a:t>
            </a:r>
            <a:r>
              <a:rPr lang="ru-RU" sz="2700" b="1" dirty="0" smtClean="0">
                <a:solidFill>
                  <a:srgbClr val="002060"/>
                </a:solidFill>
              </a:rPr>
              <a:t>Эпистолярный жанр:                    </a:t>
            </a:r>
            <a:r>
              <a:rPr lang="ru-RU" sz="2000" b="1" dirty="0" smtClean="0">
                <a:solidFill>
                  <a:srgbClr val="002060"/>
                </a:solidFill>
              </a:rPr>
              <a:t>Важнейшие</a:t>
            </a:r>
            <a:r>
              <a:rPr lang="ru-RU" sz="2000" b="1" dirty="0">
                <a:solidFill>
                  <a:srgbClr val="002060"/>
                </a:solidFill>
              </a:rPr>
              <a:t> </a:t>
            </a:r>
            <a:r>
              <a:rPr lang="ru-RU" sz="2000" b="1" dirty="0" smtClean="0">
                <a:solidFill>
                  <a:srgbClr val="002060"/>
                </a:solidFill>
              </a:rPr>
              <a:t>структурно-стилистические</a:t>
            </a:r>
            <a:r>
              <a:rPr lang="ru-RU" sz="2000" b="1" dirty="0">
                <a:solidFill>
                  <a:srgbClr val="002060"/>
                </a:solidFill>
              </a:rPr>
              <a:t> признаки </a:t>
            </a:r>
            <a:br>
              <a:rPr lang="ru-RU" sz="2000" b="1" dirty="0">
                <a:solidFill>
                  <a:srgbClr val="002060"/>
                </a:solidFill>
              </a:rPr>
            </a:br>
            <a:endParaRPr lang="ru-RU" sz="2000" b="1" dirty="0">
              <a:solidFill>
                <a:srgbClr val="002060"/>
              </a:solidFill>
            </a:endParaRPr>
          </a:p>
        </p:txBody>
      </p:sp>
      <p:sp>
        <p:nvSpPr>
          <p:cNvPr id="3" name="Объект 2"/>
          <p:cNvSpPr>
            <a:spLocks noGrp="1"/>
          </p:cNvSpPr>
          <p:nvPr>
            <p:ph idx="1"/>
          </p:nvPr>
        </p:nvSpPr>
        <p:spPr/>
        <p:txBody>
          <a:bodyPr>
            <a:normAutofit lnSpcReduction="10000"/>
          </a:bodyPr>
          <a:lstStyle/>
          <a:p>
            <a:r>
              <a:rPr lang="ru-RU" sz="1600" b="1" dirty="0">
                <a:solidFill>
                  <a:srgbClr val="002060"/>
                </a:solidFill>
              </a:rPr>
              <a:t> сочетание в текстах признаков монологической и диалогической речи</a:t>
            </a:r>
            <a:r>
              <a:rPr lang="ru-RU" sz="1600" b="1" dirty="0" smtClean="0">
                <a:solidFill>
                  <a:srgbClr val="002060"/>
                </a:solidFill>
              </a:rPr>
              <a:t>;</a:t>
            </a:r>
          </a:p>
          <a:p>
            <a:endParaRPr lang="ru-RU" sz="1600" b="1" dirty="0">
              <a:solidFill>
                <a:srgbClr val="002060"/>
              </a:solidFill>
            </a:endParaRPr>
          </a:p>
          <a:p>
            <a:r>
              <a:rPr lang="ru-RU" sz="1600" b="1" dirty="0">
                <a:solidFill>
                  <a:srgbClr val="002060"/>
                </a:solidFill>
              </a:rPr>
              <a:t> разделение писем по сфере общения на </a:t>
            </a:r>
            <a:r>
              <a:rPr lang="ru-RU" sz="1600" b="1" i="1" dirty="0">
                <a:solidFill>
                  <a:srgbClr val="002060"/>
                </a:solidFill>
              </a:rPr>
              <a:t>деловые</a:t>
            </a:r>
            <a:r>
              <a:rPr lang="ru-RU" sz="1600" b="1" dirty="0">
                <a:solidFill>
                  <a:srgbClr val="002060"/>
                </a:solidFill>
              </a:rPr>
              <a:t> и </a:t>
            </a:r>
            <a:r>
              <a:rPr lang="ru-RU" sz="1600" b="1" i="1" dirty="0">
                <a:solidFill>
                  <a:srgbClr val="002060"/>
                </a:solidFill>
              </a:rPr>
              <a:t>частные</a:t>
            </a:r>
            <a:r>
              <a:rPr lang="ru-RU" sz="1600" b="1" dirty="0">
                <a:solidFill>
                  <a:srgbClr val="002060"/>
                </a:solidFill>
              </a:rPr>
              <a:t>, с учетом мотивов и целей – </a:t>
            </a:r>
            <a:r>
              <a:rPr lang="ru-RU" sz="1600" b="1" i="1" dirty="0">
                <a:solidFill>
                  <a:srgbClr val="002060"/>
                </a:solidFill>
              </a:rPr>
              <a:t>по видам</a:t>
            </a:r>
            <a:r>
              <a:rPr lang="ru-RU" sz="1600" b="1" dirty="0">
                <a:solidFill>
                  <a:srgbClr val="002060"/>
                </a:solidFill>
              </a:rPr>
              <a:t>, различающимся </a:t>
            </a:r>
            <a:r>
              <a:rPr lang="ru-RU" sz="1600" b="1" i="1" dirty="0">
                <a:solidFill>
                  <a:srgbClr val="002060"/>
                </a:solidFill>
              </a:rPr>
              <a:t>языковой формулой</a:t>
            </a:r>
            <a:r>
              <a:rPr lang="ru-RU" sz="1600" b="1" dirty="0" smtClean="0">
                <a:solidFill>
                  <a:srgbClr val="002060"/>
                </a:solidFill>
              </a:rPr>
              <a:t>;</a:t>
            </a:r>
          </a:p>
          <a:p>
            <a:endParaRPr lang="ru-RU" sz="1600" b="1" dirty="0">
              <a:solidFill>
                <a:srgbClr val="002060"/>
              </a:solidFill>
            </a:endParaRPr>
          </a:p>
          <a:p>
            <a:r>
              <a:rPr lang="ru-RU" sz="1600" b="1" dirty="0">
                <a:solidFill>
                  <a:srgbClr val="002060"/>
                </a:solidFill>
              </a:rPr>
              <a:t> использование языковых средств, соответствующих сфере </a:t>
            </a:r>
            <a:r>
              <a:rPr lang="ru-RU" sz="1600" b="1" dirty="0" smtClean="0">
                <a:solidFill>
                  <a:srgbClr val="002060"/>
                </a:solidFill>
              </a:rPr>
              <a:t>переписки</a:t>
            </a:r>
            <a:r>
              <a:rPr lang="ru-RU" sz="1600" b="1" i="1" dirty="0">
                <a:solidFill>
                  <a:srgbClr val="002060"/>
                </a:solidFill>
              </a:rPr>
              <a:t> </a:t>
            </a:r>
            <a:r>
              <a:rPr lang="ru-RU" sz="1600" b="1" i="1" dirty="0" smtClean="0">
                <a:solidFill>
                  <a:srgbClr val="002060"/>
                </a:solidFill>
              </a:rPr>
              <a:t>(</a:t>
            </a:r>
            <a:r>
              <a:rPr lang="ru-RU" sz="1600" i="1" dirty="0" err="1" smtClean="0">
                <a:solidFill>
                  <a:srgbClr val="002060"/>
                </a:solidFill>
              </a:rPr>
              <a:t>книжно</a:t>
            </a:r>
            <a:r>
              <a:rPr lang="ru-RU" sz="1600" i="1" dirty="0" smtClean="0">
                <a:solidFill>
                  <a:srgbClr val="002060"/>
                </a:solidFill>
              </a:rPr>
              <a:t>-письменных</a:t>
            </a:r>
            <a:r>
              <a:rPr lang="ru-RU" sz="1600" i="1" dirty="0">
                <a:solidFill>
                  <a:srgbClr val="002060"/>
                </a:solidFill>
              </a:rPr>
              <a:t> в деловых </a:t>
            </a:r>
            <a:r>
              <a:rPr lang="ru-RU" sz="1600" i="1" dirty="0" err="1">
                <a:solidFill>
                  <a:srgbClr val="002060"/>
                </a:solidFill>
              </a:rPr>
              <a:t>иустно</a:t>
            </a:r>
            <a:r>
              <a:rPr lang="ru-RU" sz="1600" i="1" dirty="0">
                <a:solidFill>
                  <a:srgbClr val="002060"/>
                </a:solidFill>
              </a:rPr>
              <a:t>-разговорных в частных </a:t>
            </a:r>
            <a:r>
              <a:rPr lang="ru-RU" sz="1600" i="1" dirty="0" smtClean="0">
                <a:solidFill>
                  <a:srgbClr val="002060"/>
                </a:solidFill>
              </a:rPr>
              <a:t>письмах)</a:t>
            </a:r>
            <a:r>
              <a:rPr lang="ru-RU" sz="1600" b="1" dirty="0" smtClean="0">
                <a:solidFill>
                  <a:srgbClr val="002060"/>
                </a:solidFill>
              </a:rPr>
              <a:t>;</a:t>
            </a:r>
          </a:p>
          <a:p>
            <a:endParaRPr lang="ru-RU" sz="1600" b="1" dirty="0">
              <a:solidFill>
                <a:srgbClr val="002060"/>
              </a:solidFill>
            </a:endParaRPr>
          </a:p>
          <a:p>
            <a:r>
              <a:rPr lang="ru-RU" sz="1600" b="1" dirty="0">
                <a:solidFill>
                  <a:srgbClr val="002060"/>
                </a:solidFill>
              </a:rPr>
              <a:t> устойчивая композиция текста: более жесткая в официальных и более свободная в частных письмах</a:t>
            </a:r>
            <a:r>
              <a:rPr lang="ru-RU" sz="1600" b="1" dirty="0" smtClean="0">
                <a:solidFill>
                  <a:srgbClr val="002060"/>
                </a:solidFill>
              </a:rPr>
              <a:t>;</a:t>
            </a:r>
          </a:p>
          <a:p>
            <a:endParaRPr lang="ru-RU" sz="1600" b="1" dirty="0">
              <a:solidFill>
                <a:srgbClr val="002060"/>
              </a:solidFill>
            </a:endParaRPr>
          </a:p>
          <a:p>
            <a:r>
              <a:rPr lang="ru-RU" sz="1600" b="1" dirty="0">
                <a:solidFill>
                  <a:srgbClr val="002060"/>
                </a:solidFill>
              </a:rPr>
              <a:t> точное обозначение отправителя и получателя, </a:t>
            </a:r>
            <a:r>
              <a:rPr lang="ru-RU" sz="1600" b="1" i="1" dirty="0">
                <a:solidFill>
                  <a:srgbClr val="002060"/>
                </a:solidFill>
              </a:rPr>
              <a:t>обращение</a:t>
            </a:r>
            <a:r>
              <a:rPr lang="ru-RU" sz="1600" b="1" dirty="0">
                <a:solidFill>
                  <a:srgbClr val="002060"/>
                </a:solidFill>
              </a:rPr>
              <a:t> к последнему и </a:t>
            </a:r>
            <a:r>
              <a:rPr lang="ru-RU" sz="1600" b="1" i="1" dirty="0">
                <a:solidFill>
                  <a:srgbClr val="002060"/>
                </a:solidFill>
              </a:rPr>
              <a:t>подпись</a:t>
            </a:r>
            <a:r>
              <a:rPr lang="ru-RU" sz="1600" b="1" dirty="0">
                <a:solidFill>
                  <a:srgbClr val="002060"/>
                </a:solidFill>
              </a:rPr>
              <a:t> отправителя</a:t>
            </a:r>
            <a:r>
              <a:rPr lang="ru-RU" sz="1600" b="1" dirty="0" smtClean="0">
                <a:solidFill>
                  <a:srgbClr val="002060"/>
                </a:solidFill>
              </a:rPr>
              <a:t>;</a:t>
            </a:r>
          </a:p>
          <a:p>
            <a:endParaRPr lang="ru-RU" sz="1600" b="1" dirty="0">
              <a:solidFill>
                <a:srgbClr val="002060"/>
              </a:solidFill>
            </a:endParaRPr>
          </a:p>
          <a:p>
            <a:r>
              <a:rPr lang="ru-RU" sz="1600" b="1" dirty="0">
                <a:solidFill>
                  <a:srgbClr val="002060"/>
                </a:solidFill>
              </a:rPr>
              <a:t> соблюдение речевого этикета с учетом фактора адресата, характера сообщения и </a:t>
            </a:r>
            <a:r>
              <a:rPr lang="ru-RU" sz="1600" b="1" dirty="0" smtClean="0">
                <a:solidFill>
                  <a:srgbClr val="002060"/>
                </a:solidFill>
              </a:rPr>
              <a:t>национальных "</a:t>
            </a:r>
            <a:r>
              <a:rPr lang="ru-RU" sz="1600" b="1" dirty="0">
                <a:solidFill>
                  <a:srgbClr val="002060"/>
                </a:solidFill>
              </a:rPr>
              <a:t>эпистолярных" </a:t>
            </a:r>
            <a:r>
              <a:rPr lang="ru-RU" sz="1600" b="1" dirty="0" smtClean="0">
                <a:solidFill>
                  <a:srgbClr val="002060"/>
                </a:solidFill>
              </a:rPr>
              <a:t> традиций</a:t>
            </a:r>
            <a:r>
              <a:rPr lang="ru-RU" sz="1600" b="1" dirty="0">
                <a:solidFill>
                  <a:srgbClr val="002060"/>
                </a:solidFill>
              </a:rPr>
              <a:t>.</a:t>
            </a:r>
          </a:p>
          <a:p>
            <a:pPr marL="114300" indent="0">
              <a:buNone/>
            </a:pPr>
            <a:endParaRPr lang="ru-RU" sz="1600" b="1" dirty="0">
              <a:solidFill>
                <a:srgbClr val="002060"/>
              </a:solidFill>
            </a:endParaRPr>
          </a:p>
        </p:txBody>
      </p:sp>
    </p:spTree>
    <p:extLst>
      <p:ext uri="{BB962C8B-B14F-4D97-AF65-F5344CB8AC3E}">
        <p14:creationId xmlns:p14="http://schemas.microsoft.com/office/powerpoint/2010/main" val="41100188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5039</TotalTime>
  <Words>3348</Words>
  <Application>Microsoft Office PowerPoint</Application>
  <PresentationFormat>Экран (4:3)</PresentationFormat>
  <Paragraphs>487</Paragraphs>
  <Slides>54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54</vt:i4>
      </vt:variant>
    </vt:vector>
  </HeadingPairs>
  <TitlesOfParts>
    <vt:vector size="59" baseType="lpstr">
      <vt:lpstr>Arial</vt:lpstr>
      <vt:lpstr>Book Antiqua</vt:lpstr>
      <vt:lpstr>Century Gothic</vt:lpstr>
      <vt:lpstr>Wingdings</vt:lpstr>
      <vt:lpstr>Аптека</vt:lpstr>
      <vt:lpstr>Деловая корреспонденция.  Основные принципы и правила  ниу  вшэ,  26.02.19 </vt:lpstr>
      <vt:lpstr>использование феминитивов в названиях профессий</vt:lpstr>
      <vt:lpstr>использование феминитивов в названиях профессий</vt:lpstr>
      <vt:lpstr>использование феминитивов в названиях профессий</vt:lpstr>
      <vt:lpstr>Роль и место письма  исторический взгляд</vt:lpstr>
      <vt:lpstr>Презентация PowerPoint</vt:lpstr>
      <vt:lpstr>Эпистолярный   жанр</vt:lpstr>
      <vt:lpstr>Полный русский письмовник</vt:lpstr>
      <vt:lpstr>                       Эпистолярный жанр:                    Важнейшие структурно-стилистические признаки  </vt:lpstr>
      <vt:lpstr>Роль и место письма  исторический взгляд</vt:lpstr>
      <vt:lpstr>Роль и место письма сегодня</vt:lpstr>
      <vt:lpstr>Искусство писать письма личные</vt:lpstr>
      <vt:lpstr>Искусство писать письма личные</vt:lpstr>
      <vt:lpstr>Сферы/Поводы  для  письма</vt:lpstr>
      <vt:lpstr>Деловая  корреспонденция </vt:lpstr>
      <vt:lpstr>Деловая  корреспонденция   оперативность  и лаконичность</vt:lpstr>
      <vt:lpstr>Влияние электронной переписки на характер и структуру письма</vt:lpstr>
      <vt:lpstr>Культура  переписки по эл.почте</vt:lpstr>
      <vt:lpstr>Культура  переписки по эл.почте    точность, конкретность, лаконичность</vt:lpstr>
      <vt:lpstr>Заполнение полей  эл.письма</vt:lpstr>
      <vt:lpstr>Тема письма</vt:lpstr>
      <vt:lpstr>Этическая сторона деловой переписки</vt:lpstr>
      <vt:lpstr>Деловая  корреспонденция Написание  ответа</vt:lpstr>
      <vt:lpstr>Деловая  корреспонденция Написание  ответа</vt:lpstr>
      <vt:lpstr>Деловая  корреспонденция Написание  ответа</vt:lpstr>
      <vt:lpstr>при составлении деловых писем    не рекомендуется: </vt:lpstr>
      <vt:lpstr>Распространенные  клише в деловой переписке</vt:lpstr>
      <vt:lpstr>Распространенные  клише в деловой переписке</vt:lpstr>
      <vt:lpstr>Распространенные  клише в деловой переписке</vt:lpstr>
      <vt:lpstr>Распространенные  клише в деловой переписке</vt:lpstr>
      <vt:lpstr>Распространенные  клише в деловой переписке</vt:lpstr>
      <vt:lpstr>Распространенные  клише в деловой переписке</vt:lpstr>
      <vt:lpstr>Распространенные  клише в деловой переписке</vt:lpstr>
      <vt:lpstr>Распространенные  клише в деловой переписке</vt:lpstr>
      <vt:lpstr>Распространенные  клише в деловой переписке</vt:lpstr>
      <vt:lpstr>Распространенные  клише в деловой переписке</vt:lpstr>
      <vt:lpstr>Распространенные  клише в деловой переписке</vt:lpstr>
      <vt:lpstr>Распространенные  клише в деловой переписке</vt:lpstr>
      <vt:lpstr>Презентация PowerPoint</vt:lpstr>
      <vt:lpstr>Деловая  корреспонденция    благодарность  за  сотрудничество</vt:lpstr>
      <vt:lpstr>Деловая  корреспонденция рекомендательное   письмо  (бухгалтеру)  </vt:lpstr>
      <vt:lpstr>Деловая  корреспонденция    информационное письмо (о выставке)</vt:lpstr>
      <vt:lpstr>Деловая  корреспонденция    информационное письмо (о смене директора)</vt:lpstr>
      <vt:lpstr>Деловая  корреспонденция    гарантийное   письмо  (об оплате)</vt:lpstr>
      <vt:lpstr>Деловая  корреспонденция    гарантийное   письмо  (о завершении работ)</vt:lpstr>
      <vt:lpstr>Деловая  корреспонденция    гарантийное   письмо  (о приеме на  работу)</vt:lpstr>
      <vt:lpstr>Официальное приглашение на концерт от министерства</vt:lpstr>
      <vt:lpstr>Приглашение в посольство по случаю национального праздника</vt:lpstr>
      <vt:lpstr>Презентация PowerPoint</vt:lpstr>
      <vt:lpstr>Деловая/дружеская переписка между коллегами, участниками одного события</vt:lpstr>
      <vt:lpstr>Деловая/дружеская переписка между коллегами, участниками одного события</vt:lpstr>
      <vt:lpstr>Возобновление делового контакта с ин.экспертом, вновь приглашаемым в  вшэ</vt:lpstr>
      <vt:lpstr>Возобновление делового контакта с ин.профессором  с целью приглашения в вшэ</vt:lpstr>
      <vt:lpstr>Ответ ин.профессора на приглашение приехать для чтения лекций в вшэ</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алексей</dc:creator>
  <cp:lastModifiedBy>Портанский Алексей Павлович</cp:lastModifiedBy>
  <cp:revision>245</cp:revision>
  <dcterms:created xsi:type="dcterms:W3CDTF">2015-09-27T09:22:03Z</dcterms:created>
  <dcterms:modified xsi:type="dcterms:W3CDTF">2019-02-27T12:55:25Z</dcterms:modified>
</cp:coreProperties>
</file>