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367" r:id="rId3"/>
    <p:sldId id="372" r:id="rId4"/>
    <p:sldId id="397" r:id="rId5"/>
    <p:sldId id="395" r:id="rId6"/>
    <p:sldId id="373" r:id="rId7"/>
    <p:sldId id="398" r:id="rId8"/>
    <p:sldId id="368" r:id="rId9"/>
    <p:sldId id="363" r:id="rId10"/>
    <p:sldId id="384" r:id="rId11"/>
    <p:sldId id="386" r:id="rId12"/>
    <p:sldId id="391" r:id="rId13"/>
    <p:sldId id="399" r:id="rId14"/>
    <p:sldId id="324" r:id="rId15"/>
    <p:sldId id="343" r:id="rId16"/>
    <p:sldId id="383" r:id="rId17"/>
    <p:sldId id="310" r:id="rId18"/>
    <p:sldId id="392" r:id="rId19"/>
    <p:sldId id="396" r:id="rId20"/>
    <p:sldId id="381" r:id="rId21"/>
    <p:sldId id="355" r:id="rId22"/>
    <p:sldId id="380" r:id="rId23"/>
    <p:sldId id="376" r:id="rId24"/>
    <p:sldId id="400" r:id="rId25"/>
    <p:sldId id="382" r:id="rId26"/>
    <p:sldId id="377" r:id="rId27"/>
    <p:sldId id="338" r:id="rId28"/>
    <p:sldId id="362" r:id="rId29"/>
    <p:sldId id="328" r:id="rId30"/>
    <p:sldId id="369" r:id="rId31"/>
    <p:sldId id="329" r:id="rId32"/>
    <p:sldId id="339" r:id="rId33"/>
    <p:sldId id="330" r:id="rId34"/>
    <p:sldId id="340" r:id="rId35"/>
    <p:sldId id="341" r:id="rId36"/>
    <p:sldId id="331" r:id="rId37"/>
    <p:sldId id="332" r:id="rId38"/>
    <p:sldId id="344" r:id="rId39"/>
    <p:sldId id="356" r:id="rId40"/>
    <p:sldId id="358" r:id="rId41"/>
    <p:sldId id="378" r:id="rId42"/>
    <p:sldId id="342" r:id="rId43"/>
    <p:sldId id="393" r:id="rId44"/>
    <p:sldId id="346" r:id="rId45"/>
    <p:sldId id="370" r:id="rId46"/>
    <p:sldId id="347" r:id="rId47"/>
    <p:sldId id="351" r:id="rId48"/>
    <p:sldId id="352" r:id="rId49"/>
    <p:sldId id="348" r:id="rId50"/>
    <p:sldId id="349" r:id="rId51"/>
    <p:sldId id="350" r:id="rId52"/>
    <p:sldId id="353" r:id="rId53"/>
    <p:sldId id="312" r:id="rId54"/>
    <p:sldId id="327" r:id="rId55"/>
    <p:sldId id="314" r:id="rId56"/>
    <p:sldId id="333" r:id="rId57"/>
    <p:sldId id="316" r:id="rId58"/>
    <p:sldId id="30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28DCAA-E375-4942-98ED-1D2789BBEF0C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68CDA8-D709-4325-B036-9FA1EE1E1F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7%D0%B8%D0%BD#cite_note-autogenerated1-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260672" cy="13644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Этикет и этика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</a:rPr>
              <a:t> Корреспонденция. </a:t>
            </a:r>
            <a:r>
              <a:rPr lang="ru-RU" sz="2400" b="1" dirty="0">
                <a:solidFill>
                  <a:srgbClr val="C00000"/>
                </a:solidFill>
              </a:rPr>
              <a:t>поведение  в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профессиональной </a:t>
            </a:r>
            <a:r>
              <a:rPr lang="ru-RU" sz="2400" b="1" dirty="0">
                <a:solidFill>
                  <a:srgbClr val="C00000"/>
                </a:solidFill>
              </a:rPr>
              <a:t>карьере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en-US" sz="2700" b="1" dirty="0" smtClean="0">
                <a:solidFill>
                  <a:srgbClr val="C00000"/>
                </a:solidFill>
              </a:rPr>
              <a:t/>
            </a:r>
            <a:br>
              <a:rPr lang="en-US" sz="2700" b="1" dirty="0" smtClean="0">
                <a:solidFill>
                  <a:srgbClr val="C00000"/>
                </a:solidFill>
              </a:rPr>
            </a:br>
            <a:r>
              <a:rPr lang="ru-RU" sz="1800" b="1" i="1" dirty="0" err="1" smtClean="0">
                <a:solidFill>
                  <a:srgbClr val="C00000"/>
                </a:solidFill>
              </a:rPr>
              <a:t>ниу</a:t>
            </a:r>
            <a:r>
              <a:rPr lang="ru-RU" sz="1800" b="1" i="1" dirty="0" smtClean="0">
                <a:solidFill>
                  <a:srgbClr val="C00000"/>
                </a:solidFill>
              </a:rPr>
              <a:t> 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вшэ</a:t>
            </a:r>
            <a:r>
              <a:rPr lang="ru-RU" sz="1800" b="1" i="1" dirty="0" smtClean="0">
                <a:solidFill>
                  <a:srgbClr val="C00000"/>
                </a:solidFill>
              </a:rPr>
              <a:t>,  </a:t>
            </a:r>
            <a:r>
              <a:rPr lang="en-US" sz="1800" b="1" i="1" dirty="0" smtClean="0">
                <a:solidFill>
                  <a:srgbClr val="C00000"/>
                </a:solidFill>
              </a:rPr>
              <a:t>16</a:t>
            </a:r>
            <a:r>
              <a:rPr lang="ru-RU" sz="1800" b="1" i="1" dirty="0" smtClean="0">
                <a:solidFill>
                  <a:srgbClr val="C00000"/>
                </a:solidFill>
              </a:rPr>
              <a:t>.01.</a:t>
            </a:r>
            <a:r>
              <a:rPr lang="en-US" sz="1800" b="1" i="1" dirty="0" smtClean="0">
                <a:solidFill>
                  <a:srgbClr val="C00000"/>
                </a:solidFill>
              </a:rPr>
              <a:t>20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endParaRPr lang="ru-RU" altLang="ru-RU" sz="26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600" b="1" i="1" dirty="0">
                <a:solidFill>
                  <a:srgbClr val="002060"/>
                </a:solidFill>
              </a:rPr>
              <a:t> 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              Портанский Алексей Павлович,</a:t>
            </a:r>
          </a:p>
          <a:p>
            <a:pPr algn="just">
              <a:buFontTx/>
              <a:buNone/>
            </a:pPr>
            <a:r>
              <a:rPr lang="ru-RU" altLang="ru-RU" sz="1800" b="1" i="1" dirty="0" smtClean="0">
                <a:solidFill>
                  <a:srgbClr val="002060"/>
                </a:solidFill>
              </a:rPr>
              <a:t>Профессор Факультета мировой экономики и мировой политики НИУ ВШЭ,  ведущий научный сотрудник ИМЭМО РАН</a:t>
            </a:r>
            <a:endParaRPr lang="en-US" altLang="ru-RU" sz="18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en-US" altLang="ru-RU" sz="2800" b="1" i="1" dirty="0" smtClean="0">
                <a:solidFill>
                  <a:srgbClr val="002060"/>
                </a:solidFill>
              </a:rPr>
              <a:t>            </a:t>
            </a:r>
          </a:p>
          <a:p>
            <a:pPr algn="just">
              <a:buFontTx/>
              <a:buNone/>
            </a:pPr>
            <a:r>
              <a:rPr lang="ru-RU" altLang="ru-RU" sz="2800" b="1" i="1" dirty="0" smtClean="0">
                <a:solidFill>
                  <a:schemeClr val="accent2"/>
                </a:solidFill>
              </a:rPr>
              <a:t>                 </a:t>
            </a:r>
            <a:r>
              <a:rPr lang="en-US" altLang="ru-RU" sz="2800" b="1" i="1" dirty="0" smtClean="0">
                <a:solidFill>
                  <a:schemeClr val="accent2"/>
                </a:solidFill>
              </a:rPr>
              <a:t> </a:t>
            </a:r>
            <a:r>
              <a:rPr lang="en-US" altLang="ru-RU" sz="2200" b="1" i="1" dirty="0" smtClean="0">
                <a:solidFill>
                  <a:srgbClr val="002060"/>
                </a:solidFill>
              </a:rPr>
              <a:t>Prof.  Alexey  Portanskiy</a:t>
            </a:r>
            <a:endParaRPr lang="ru-RU" altLang="ru-RU" sz="22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</a:rPr>
              <a:t>     </a:t>
            </a:r>
            <a:r>
              <a:rPr lang="en-US" altLang="ru-RU" sz="1800" b="1" i="1" dirty="0" smtClean="0">
                <a:solidFill>
                  <a:srgbClr val="002060"/>
                </a:solidFill>
              </a:rPr>
              <a:t>Higher School of Economics (University) Moscow,  IMEMO </a:t>
            </a:r>
            <a:r>
              <a:rPr lang="en-US" altLang="ru-RU" sz="2000" b="1" i="1" dirty="0" smtClean="0">
                <a:solidFill>
                  <a:srgbClr val="002060"/>
                </a:solidFill>
              </a:rPr>
              <a:t>RAS</a:t>
            </a:r>
            <a:r>
              <a:rPr lang="ru-RU" altLang="ru-RU" sz="2000" b="1" i="1" dirty="0" smtClean="0">
                <a:solidFill>
                  <a:srgbClr val="002060"/>
                </a:solidFill>
              </a:rPr>
              <a:t> </a:t>
            </a:r>
            <a:endParaRPr lang="en-US" altLang="ru-RU" sz="2000" b="1" i="1" dirty="0" smtClean="0">
              <a:solidFill>
                <a:srgbClr val="002060"/>
              </a:solidFill>
            </a:endParaRPr>
          </a:p>
          <a:p>
            <a:pPr algn="just">
              <a:buFontTx/>
              <a:buNone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673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Photo\Гегард\Копь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8640"/>
            <a:ext cx="3888433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err="1" smtClean="0">
                <a:solidFill>
                  <a:srgbClr val="002060"/>
                </a:solidFill>
              </a:rPr>
              <a:t>гегард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 descr="C:\Users\алексей\Desktop\Photo\Гегард\Гегар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657004" cy="60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Photo\Гегард\Гегард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9" y="3068960"/>
            <a:ext cx="4457427" cy="31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Катунь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476672"/>
            <a:ext cx="38576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катынь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Каты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" y="1519048"/>
            <a:ext cx="81369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3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чем залог успеха в освоении курса?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ru-RU" sz="2000" b="1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Общая культура;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Правильная речь (включает несколько компонентов);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 Владение профессиональной  этикой</a:t>
            </a: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Знание </a:t>
            </a:r>
            <a:r>
              <a:rPr lang="ru-RU" sz="2000" b="1" dirty="0" smtClean="0">
                <a:solidFill>
                  <a:srgbClr val="002060"/>
                </a:solidFill>
              </a:rPr>
              <a:t>основ </a:t>
            </a:r>
            <a:r>
              <a:rPr lang="ru-RU" sz="2000" b="1" dirty="0">
                <a:solidFill>
                  <a:srgbClr val="002060"/>
                </a:solidFill>
              </a:rPr>
              <a:t>этикета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 Знание основ делового письма;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Владение основами публичных выступлений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Другие особенности курса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Русский язык, который нам достался, его 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нюансы </a:t>
            </a:r>
            <a:r>
              <a:rPr lang="ru-RU" sz="18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Ошибки в устном и письменном русском языке (</a:t>
            </a:r>
            <a:r>
              <a:rPr lang="ru-RU" sz="1800" dirty="0" smtClean="0">
                <a:solidFill>
                  <a:srgbClr val="002060"/>
                </a:solidFill>
              </a:rPr>
              <a:t>письменный язык студентов</a:t>
            </a:r>
            <a:r>
              <a:rPr lang="ru-RU" sz="1800" b="1" dirty="0" smtClean="0">
                <a:solidFill>
                  <a:srgbClr val="002060"/>
                </a:solidFill>
              </a:rPr>
              <a:t>);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</a:rPr>
              <a:t>Слова и фразы в контексте разных </a:t>
            </a:r>
            <a:r>
              <a:rPr lang="ru-RU" sz="1800" b="1" dirty="0" smtClean="0">
                <a:solidFill>
                  <a:srgbClr val="002060"/>
                </a:solidFill>
              </a:rPr>
              <a:t>культур, тонкости перевода, употребление иностранных слов, важность владения иностранными языками;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Язык  Сети в  нашей жизни:   благо  или  беда?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Как возникла профессиональная этика и ее смысл;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Поиск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работы:   какие навыки необходимы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 е м 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Введение в предмет. Этика и этикет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Речевой этикет и культура речи. Искусство вести </a:t>
            </a:r>
            <a:r>
              <a:rPr lang="ru-RU" sz="2000" b="1" dirty="0" smtClean="0">
                <a:solidFill>
                  <a:srgbClr val="002060"/>
                </a:solidFill>
              </a:rPr>
              <a:t>беседу</a:t>
            </a: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Профессиональная </a:t>
            </a:r>
            <a:r>
              <a:rPr lang="ru-RU" sz="2000" b="1" dirty="0" smtClean="0">
                <a:solidFill>
                  <a:srgbClr val="002060"/>
                </a:solidFill>
              </a:rPr>
              <a:t>этика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Профессиональная 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деятельность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Деловая </a:t>
            </a:r>
            <a:r>
              <a:rPr lang="ru-RU" sz="2000" b="1" dirty="0" smtClean="0">
                <a:solidFill>
                  <a:srgbClr val="002060"/>
                </a:solidFill>
              </a:rPr>
              <a:t>корреспонденция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Политкорректность в современном </a:t>
            </a:r>
            <a:r>
              <a:rPr lang="ru-RU" sz="2000" b="1" dirty="0" smtClean="0">
                <a:solidFill>
                  <a:srgbClr val="002060"/>
                </a:solidFill>
              </a:rPr>
              <a:t>мире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------------------------------------------------------------------------</a:t>
            </a: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Финал курса - оценка: 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письменная работа + тест + посещаемость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9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Э т и к 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Этика</a:t>
            </a:r>
            <a:r>
              <a:rPr lang="ru-RU" sz="1800" b="1" dirty="0">
                <a:solidFill>
                  <a:srgbClr val="002060"/>
                </a:solidFill>
              </a:rPr>
              <a:t> - философская наука, объектом изучения которой </a:t>
            </a:r>
            <a:r>
              <a:rPr lang="ru-RU" sz="1800" b="1" dirty="0" smtClean="0">
                <a:solidFill>
                  <a:srgbClr val="002060"/>
                </a:solidFill>
              </a:rPr>
              <a:t>являются мораль и нравственность. </a:t>
            </a:r>
            <a:r>
              <a:rPr lang="ru-RU" sz="1800" b="1" dirty="0">
                <a:solidFill>
                  <a:srgbClr val="002060"/>
                </a:solidFill>
              </a:rPr>
              <a:t> 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Сложившиеся </a:t>
            </a:r>
            <a:r>
              <a:rPr lang="ru-RU" sz="1800" b="1" dirty="0">
                <a:solidFill>
                  <a:srgbClr val="002060"/>
                </a:solidFill>
              </a:rPr>
              <a:t>нормы </a:t>
            </a:r>
            <a:r>
              <a:rPr lang="ru-RU" sz="1800" b="1" dirty="0" smtClean="0">
                <a:solidFill>
                  <a:srgbClr val="002060"/>
                </a:solidFill>
              </a:rPr>
              <a:t>морали и нравственности  -  результат </a:t>
            </a:r>
            <a:r>
              <a:rPr lang="ru-RU" sz="1800" b="1" dirty="0">
                <a:solidFill>
                  <a:srgbClr val="002060"/>
                </a:solidFill>
              </a:rPr>
              <a:t>длительного по времени процесса становления </a:t>
            </a:r>
            <a:r>
              <a:rPr lang="ru-RU" sz="1800" b="1" dirty="0" smtClean="0">
                <a:solidFill>
                  <a:srgbClr val="002060"/>
                </a:solidFill>
              </a:rPr>
              <a:t> взаимоотношений </a:t>
            </a:r>
            <a:r>
              <a:rPr lang="ru-RU" sz="1800" b="1" dirty="0">
                <a:solidFill>
                  <a:srgbClr val="002060"/>
                </a:solidFill>
              </a:rPr>
              <a:t>между людьми.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Без </a:t>
            </a:r>
            <a:r>
              <a:rPr lang="ru-RU" sz="1800" b="1" dirty="0">
                <a:solidFill>
                  <a:srgbClr val="002060"/>
                </a:solidFill>
              </a:rPr>
              <a:t>соблюдения этих норм невозможны политические, экономические, культурные отношения, ибо нельзя существовать, не уважая друг друга, не налагая на себя определенных </a:t>
            </a:r>
            <a:r>
              <a:rPr lang="ru-RU" sz="1800" b="1" dirty="0" smtClean="0">
                <a:solidFill>
                  <a:srgbClr val="002060"/>
                </a:solidFill>
              </a:rPr>
              <a:t>ограничений </a:t>
            </a:r>
            <a:r>
              <a:rPr lang="ru-RU" sz="1800" dirty="0" smtClean="0">
                <a:solidFill>
                  <a:srgbClr val="002060"/>
                </a:solidFill>
              </a:rPr>
              <a:t>(роль религии, протестантская этика).</a:t>
            </a:r>
          </a:p>
          <a:p>
            <a:pPr marL="114300" indent="0">
              <a:buNone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1F06C0-CC14-4CB2-9B4B-5C9F6B10A648}" type="slidenum">
              <a:rPr lang="ru-RU" altLang="ru-RU" sz="1200" smtClean="0">
                <a:solidFill>
                  <a:schemeClr val="tx2"/>
                </a:solidFill>
              </a:rPr>
              <a:pPr/>
              <a:t>17</a:t>
            </a:fld>
            <a:endParaRPr lang="ru-RU" altLang="ru-RU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Этика  </a:t>
            </a:r>
            <a:r>
              <a:rPr lang="ru-RU" sz="3200" b="1" dirty="0" err="1" smtClean="0">
                <a:solidFill>
                  <a:srgbClr val="C00000"/>
                </a:solidFill>
              </a:rPr>
              <a:t>сократа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Смысл </a:t>
            </a:r>
            <a:r>
              <a:rPr lang="ru-RU" sz="1800" b="1" dirty="0">
                <a:solidFill>
                  <a:srgbClr val="002060"/>
                </a:solidFill>
              </a:rPr>
              <a:t>жизни, её цель – в истине, в правде, в добре. Самая деятельность человеческого разума имеет поэтому </a:t>
            </a:r>
            <a:r>
              <a:rPr lang="ru-RU" sz="1800" b="1" i="1" dirty="0">
                <a:solidFill>
                  <a:srgbClr val="002060"/>
                </a:solidFill>
              </a:rPr>
              <a:t>этическое</a:t>
            </a:r>
            <a:r>
              <a:rPr lang="ru-RU" sz="1800" b="1" dirty="0">
                <a:solidFill>
                  <a:srgbClr val="002060"/>
                </a:solidFill>
              </a:rPr>
              <a:t> содержание; делание разума есть практическое делание, и праздное умствование, не имеющее практической цели осуждается как ложное и бесплодное, как пустая </a:t>
            </a:r>
            <a:r>
              <a:rPr lang="ru-RU" sz="1800" b="1" dirty="0" smtClean="0">
                <a:solidFill>
                  <a:srgbClr val="002060"/>
                </a:solidFill>
              </a:rPr>
              <a:t>софистика.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</a:rPr>
              <a:t>сё </a:t>
            </a:r>
            <a:r>
              <a:rPr lang="ru-RU" sz="1800" b="1" dirty="0">
                <a:solidFill>
                  <a:srgbClr val="002060"/>
                </a:solidFill>
              </a:rPr>
              <a:t>познание сводится к этике. Истинное существо человека – в его разумном начале; все достояние человека, самое его тело и телесная жизнь принадлежит ему внешним образом, но разумная душа – это он сам.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Этика  </a:t>
            </a:r>
            <a:r>
              <a:rPr lang="ru-RU" sz="3200" b="1" dirty="0" err="1">
                <a:solidFill>
                  <a:srgbClr val="C00000"/>
                </a:solidFill>
              </a:rPr>
              <a:t>сократа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...И </a:t>
            </a:r>
            <a:r>
              <a:rPr lang="ru-RU" sz="1800" b="1" dirty="0">
                <a:solidFill>
                  <a:srgbClr val="002060"/>
                </a:solidFill>
              </a:rPr>
              <a:t>он должен заботиться о себе самом прежде всего, больше, нежели о всем том, что ему принадлежит, – заботиться о том, чтобы ему самому </a:t>
            </a:r>
            <a:r>
              <a:rPr lang="ru-RU" sz="1800" b="1" dirty="0" smtClean="0">
                <a:solidFill>
                  <a:srgbClr val="002060"/>
                </a:solidFill>
              </a:rPr>
              <a:t>быть   </a:t>
            </a:r>
            <a:r>
              <a:rPr lang="ru-RU" sz="1800" b="1" dirty="0">
                <a:solidFill>
                  <a:srgbClr val="002060"/>
                </a:solidFill>
              </a:rPr>
              <a:t>«как можно лучше и как можно разумнее»... 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«Ведь я, – говорил Сократ, – только и делаю, что хожу и убеждаю каждого из нас, старого и молодого, заботиться не о телах ваших или о деньгах, но о душе, чтобы она была как можно лучше, говоря вам: не от денег рождается доблесть (</a:t>
            </a:r>
            <a:r>
              <a:rPr lang="ru-RU" sz="1800" b="1" dirty="0" err="1">
                <a:solidFill>
                  <a:srgbClr val="002060"/>
                </a:solidFill>
              </a:rPr>
              <a:t>άρετή</a:t>
            </a:r>
            <a:r>
              <a:rPr lang="ru-RU" sz="1800" b="1" dirty="0">
                <a:solidFill>
                  <a:srgbClr val="002060"/>
                </a:solidFill>
              </a:rPr>
              <a:t>), а от доблести бывают у людей и деньги и все прочие блага – как в частной жизни, так и в общественной» (</a:t>
            </a:r>
            <a:r>
              <a:rPr lang="ru-RU" sz="1800" i="1" dirty="0">
                <a:solidFill>
                  <a:srgbClr val="002060"/>
                </a:solidFill>
              </a:rPr>
              <a:t>Платон. Апология Сократа. 30).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88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484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err="1" smtClean="0">
                <a:solidFill>
                  <a:srgbClr val="C00000"/>
                </a:solidFill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</a:rPr>
              <a:t> е д е н и е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i="1" u="sng" dirty="0" smtClean="0">
                <a:solidFill>
                  <a:srgbClr val="002060"/>
                </a:solidFill>
              </a:rPr>
              <a:t>Вопрос:</a:t>
            </a:r>
            <a:r>
              <a:rPr lang="ru-RU" sz="2000" i="1" dirty="0" smtClean="0">
                <a:solidFill>
                  <a:srgbClr val="002060"/>
                </a:solidFill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</a:rPr>
              <a:t> «Зачем  мне  это  нужно?»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 т и к е т,  </a:t>
            </a:r>
            <a:r>
              <a:rPr lang="ru-RU" sz="3200" b="1" dirty="0" smtClean="0">
                <a:solidFill>
                  <a:srgbClr val="C00000"/>
                </a:solidFill>
              </a:rPr>
              <a:t> Людовик </a:t>
            </a:r>
            <a:r>
              <a:rPr lang="ru-RU" sz="3200" dirty="0">
                <a:solidFill>
                  <a:srgbClr val="C00000"/>
                </a:solidFill>
              </a:rPr>
              <a:t>XIV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Луи </a:t>
            </a:r>
            <a:r>
              <a:rPr lang="ru-RU" sz="1600" b="1" dirty="0">
                <a:solidFill>
                  <a:srgbClr val="002060"/>
                </a:solidFill>
              </a:rPr>
              <a:t>де Бурбон </a:t>
            </a:r>
            <a:r>
              <a:rPr lang="ru-RU" sz="1600" b="1" dirty="0" smtClean="0">
                <a:solidFill>
                  <a:srgbClr val="002060"/>
                </a:solidFill>
              </a:rPr>
              <a:t>взял  в свои руки всю </a:t>
            </a:r>
            <a:r>
              <a:rPr lang="ru-RU" sz="1600" b="1" dirty="0">
                <a:solidFill>
                  <a:srgbClr val="002060"/>
                </a:solidFill>
              </a:rPr>
              <a:t>полноту </a:t>
            </a:r>
            <a:r>
              <a:rPr lang="ru-RU" sz="1600" b="1" dirty="0" smtClean="0">
                <a:solidFill>
                  <a:srgbClr val="002060"/>
                </a:solidFill>
              </a:rPr>
              <a:t>власти </a:t>
            </a: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1600" b="1" dirty="0" smtClean="0">
                <a:solidFill>
                  <a:srgbClr val="002060"/>
                </a:solidFill>
              </a:rPr>
              <a:t>23, </a:t>
            </a:r>
            <a:r>
              <a:rPr lang="ru-RU" sz="1600" b="1" dirty="0">
                <a:solidFill>
                  <a:srgbClr val="002060"/>
                </a:solidFill>
              </a:rPr>
              <a:t>правил на протяжении 54 </a:t>
            </a:r>
            <a:r>
              <a:rPr lang="ru-RU" sz="1600" b="1" dirty="0" smtClean="0">
                <a:solidFill>
                  <a:srgbClr val="002060"/>
                </a:solidFill>
              </a:rPr>
              <a:t>лет и  был </a:t>
            </a:r>
            <a:r>
              <a:rPr lang="ru-RU" sz="1600" b="1" dirty="0">
                <a:solidFill>
                  <a:srgbClr val="002060"/>
                </a:solidFill>
              </a:rPr>
              <a:t>уверен в своем божественном праве на неограниченную власть и считался воплощением Франции и государства.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Внешним </a:t>
            </a:r>
            <a:r>
              <a:rPr lang="ru-RU" sz="1600" b="1" dirty="0">
                <a:solidFill>
                  <a:srgbClr val="002060"/>
                </a:solidFill>
              </a:rPr>
              <a:t>проявлением этого стал детально разработанный этикет придворной жизни и поклонения монарху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общении с придворными, министрами, дипломатами он выглядел всегда очень сдержанным и демонстрировал удивительную вежливость, в которой в зависимости от ранга, возраста и заслуг его визави различалось множество оттенков.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Он </a:t>
            </a:r>
            <a:r>
              <a:rPr lang="ru-RU" sz="1600" b="1" dirty="0">
                <a:solidFill>
                  <a:srgbClr val="002060"/>
                </a:solidFill>
              </a:rPr>
              <a:t>четко, свободно и ясно излагал свои мысли. Его поведение в обществе было осмотрительным, тактичным и в высшей степени </a:t>
            </a:r>
            <a:r>
              <a:rPr lang="ru-RU" sz="1600" b="1" dirty="0" smtClean="0">
                <a:solidFill>
                  <a:srgbClr val="002060"/>
                </a:solidFill>
              </a:rPr>
              <a:t>умеренным.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</a:t>
            </a:r>
            <a:r>
              <a:rPr lang="ru-RU" sz="1600" b="1" i="1" u="sng" dirty="0">
                <a:solidFill>
                  <a:srgbClr val="002060"/>
                </a:solidFill>
              </a:rPr>
              <a:t>Точность – вежливость королей</a:t>
            </a:r>
            <a:r>
              <a:rPr lang="ru-RU" sz="1600" b="1" i="1" dirty="0">
                <a:solidFill>
                  <a:srgbClr val="002060"/>
                </a:solidFill>
              </a:rPr>
              <a:t>»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2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 т и к е т,  Людовик </a:t>
            </a:r>
            <a:r>
              <a:rPr lang="ru-RU" sz="3600" dirty="0" smtClean="0">
                <a:solidFill>
                  <a:srgbClr val="C00000"/>
                </a:solidFill>
              </a:rPr>
              <a:t>XIV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Людовик </a:t>
            </a:r>
            <a:r>
              <a:rPr lang="ru-RU" sz="1800" b="1" dirty="0">
                <a:solidFill>
                  <a:srgbClr val="002060"/>
                </a:solidFill>
              </a:rPr>
              <a:t>XIV,  XVII век…  (обстановка в  </a:t>
            </a:r>
            <a:r>
              <a:rPr lang="ru-RU" sz="1800" b="1" dirty="0" smtClean="0">
                <a:solidFill>
                  <a:srgbClr val="002060"/>
                </a:solidFill>
              </a:rPr>
              <a:t>Версале,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les </a:t>
            </a:r>
            <a:r>
              <a:rPr lang="fr-CH" sz="1800" b="1" i="1" dirty="0" smtClean="0">
                <a:solidFill>
                  <a:srgbClr val="002060"/>
                </a:solidFill>
              </a:rPr>
              <a:t>é</a:t>
            </a:r>
            <a:r>
              <a:rPr lang="en-US" sz="1800" b="1" i="1" dirty="0" err="1" smtClean="0">
                <a:solidFill>
                  <a:srgbClr val="002060"/>
                </a:solidFill>
              </a:rPr>
              <a:t>tiquettes</a:t>
            </a:r>
            <a:r>
              <a:rPr lang="ru-RU" sz="1800" b="1" dirty="0" smtClean="0">
                <a:solidFill>
                  <a:srgbClr val="002060"/>
                </a:solidFill>
              </a:rPr>
              <a:t>)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</a:rPr>
              <a:t>лово </a:t>
            </a:r>
            <a:r>
              <a:rPr lang="ru-RU" sz="1800" b="1" dirty="0">
                <a:solidFill>
                  <a:srgbClr val="002060"/>
                </a:solidFill>
              </a:rPr>
              <a:t>«этикет» приобрело свое современное значение именно при короле </a:t>
            </a:r>
            <a:r>
              <a:rPr lang="ru-RU" sz="1800" b="1" dirty="0" smtClean="0">
                <a:solidFill>
                  <a:srgbClr val="002060"/>
                </a:solidFill>
              </a:rPr>
              <a:t>Людовике XIV: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Этикет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— воспитанность, хорошие манеры, умение вести себя в обществе. При дворах европейских монархов строго соблюдался придворный </a:t>
            </a:r>
            <a:r>
              <a:rPr lang="ru-RU" sz="1800" b="1" dirty="0" smtClean="0">
                <a:solidFill>
                  <a:srgbClr val="002060"/>
                </a:solidFill>
              </a:rPr>
              <a:t>этикет.  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Его исполнение  требовало  </a:t>
            </a:r>
            <a:r>
              <a:rPr lang="ru-RU" sz="1800" b="1" dirty="0">
                <a:solidFill>
                  <a:srgbClr val="002060"/>
                </a:solidFill>
              </a:rPr>
              <a:t>как от августейших лиц, так и от окружения выполнения жестко регламентированных правил и норм поведения, иногда доходивших до абсурда (Филипп </a:t>
            </a:r>
            <a:r>
              <a:rPr lang="en-US" sz="1800" b="1" dirty="0">
                <a:solidFill>
                  <a:srgbClr val="002060"/>
                </a:solidFill>
              </a:rPr>
              <a:t>III)</a:t>
            </a: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(Реверанс </a:t>
            </a:r>
            <a:r>
              <a:rPr lang="ru-RU" altLang="ru-RU" sz="1400" b="1" dirty="0">
                <a:solidFill>
                  <a:srgbClr val="002060"/>
                </a:solidFill>
              </a:rPr>
              <a:t>с широкополой шляпой,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Франция.  Белые парики)</a:t>
            </a:r>
          </a:p>
          <a:p>
            <a:pPr marL="114300" indent="0">
              <a:buNone/>
            </a:pPr>
            <a:endParaRPr lang="ru-RU" alt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Этикет при дворе  </a:t>
            </a:r>
            <a:r>
              <a:rPr lang="ru-RU" sz="2800" b="1" dirty="0" err="1" smtClean="0">
                <a:solidFill>
                  <a:srgbClr val="C00000"/>
                </a:solidFill>
              </a:rPr>
              <a:t>людовика</a:t>
            </a:r>
            <a:r>
              <a:rPr lang="ru-RU" sz="2800" b="1" dirty="0" smtClean="0">
                <a:solidFill>
                  <a:srgbClr val="C00000"/>
                </a:solidFill>
              </a:rPr>
              <a:t> XIV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Придворные </a:t>
            </a:r>
            <a:r>
              <a:rPr lang="ru-RU" sz="1600" b="1" dirty="0">
                <a:solidFill>
                  <a:srgbClr val="002060"/>
                </a:solidFill>
              </a:rPr>
              <a:t>обязательства требовали от дворянина определенных качеств.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Сочинение  графа  </a:t>
            </a:r>
            <a:r>
              <a:rPr lang="ru-RU" sz="1600" b="1" dirty="0" err="1">
                <a:solidFill>
                  <a:srgbClr val="002060"/>
                </a:solidFill>
              </a:rPr>
              <a:t>Кастильоне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«Придворный»: 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«Придворный </a:t>
            </a:r>
            <a:r>
              <a:rPr lang="ru-RU" sz="1600" b="1" i="1" dirty="0">
                <a:solidFill>
                  <a:srgbClr val="002060"/>
                </a:solidFill>
              </a:rPr>
              <a:t>должен быть любезен и внимателен, избегать сплетен, злоязычия и лжи. Его манеры должны были выглядеть естественными без неловкости, он обязан был хорошо говорить на нескольких языках, уметь играть в карты, не обращать внимания на денежные потери, петь, рисовать, танцевать, играть на музыкальных инструментах, практиковать модные в то время виды </a:t>
            </a:r>
            <a:r>
              <a:rPr lang="ru-RU" sz="1600" b="1" i="1" dirty="0" smtClean="0">
                <a:solidFill>
                  <a:srgbClr val="002060"/>
                </a:solidFill>
              </a:rPr>
              <a:t>спорта, </a:t>
            </a:r>
            <a:r>
              <a:rPr lang="ru-RU" sz="1600" b="1" i="1" dirty="0">
                <a:solidFill>
                  <a:srgbClr val="002060"/>
                </a:solidFill>
              </a:rPr>
              <a:t>но отнюдь не игры </a:t>
            </a:r>
            <a:r>
              <a:rPr lang="ru-RU" sz="1600" b="1" i="1" dirty="0" smtClean="0">
                <a:solidFill>
                  <a:srgbClr val="002060"/>
                </a:solidFill>
              </a:rPr>
              <a:t>простонародья».</a:t>
            </a:r>
          </a:p>
          <a:p>
            <a:pPr marL="114300" indent="0">
              <a:buNone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Должность церемониймейстера при дворе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Право первенства при дворе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4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 т и к е 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F:\ОУФ\Шляп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00808"/>
            <a:ext cx="66675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00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18715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Россия, </a:t>
            </a:r>
            <a:r>
              <a:rPr lang="ru-RU" sz="3200" b="1" dirty="0">
                <a:solidFill>
                  <a:srgbClr val="C00000"/>
                </a:solidFill>
              </a:rPr>
              <a:t>XVI </a:t>
            </a:r>
            <a:r>
              <a:rPr lang="ru-RU" sz="3200" b="1" dirty="0" smtClean="0">
                <a:solidFill>
                  <a:srgbClr val="C00000"/>
                </a:solidFill>
              </a:rPr>
              <a:t>век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один из первых сводов правил поведения</a:t>
            </a:r>
            <a:r>
              <a:rPr lang="ru-RU" sz="2200" b="1" i="1" dirty="0">
                <a:solidFill>
                  <a:srgbClr val="C00000"/>
                </a:solidFill>
              </a:rPr>
              <a:t/>
            </a:r>
            <a:br>
              <a:rPr lang="ru-RU" sz="2200" b="1" i="1" dirty="0">
                <a:solidFill>
                  <a:srgbClr val="C00000"/>
                </a:solidFill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618550"/>
              </p:ext>
            </p:extLst>
          </p:nvPr>
        </p:nvGraphicFramePr>
        <p:xfrm>
          <a:off x="457200" y="2522061"/>
          <a:ext cx="8229600" cy="31089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i="1" dirty="0">
                          <a:solidFill>
                            <a:srgbClr val="002060"/>
                          </a:solidFill>
                          <a:effectLst/>
                        </a:rPr>
                        <a:t>Когда перед кем-то ставишь ты еду и питье и всякие яства, или же перед тобою поставят их, хулить не следует, говоря: «это гнилое» или «кислое» или «пресное», или «соленое», или «горькое», или «протухло», или «сырое», или «переварено», или еще какое-нибудь порицание высказывать, но подобает дар Божий – любую еду и питье – похвалить и с благодарностью есть, тогда и Бог придает пище благоухание и превратит ее в сладость. А уж если какая еда и питье никуда не годятся, накажи домочадцев, того, кто готовил, чтоб наперед подобного не было</a:t>
                      </a:r>
                      <a:r>
                        <a:rPr lang="ru-RU" b="1" i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endParaRPr lang="ru-RU" b="1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ru-RU" i="0" dirty="0">
                          <a:effectLst/>
                        </a:rPr>
                        <a:t>Из «</a:t>
                      </a:r>
                      <a:r>
                        <a:rPr lang="ru-RU" i="0" u="none" strike="noStrike" dirty="0">
                          <a:solidFill>
                            <a:srgbClr val="0B0080"/>
                          </a:solidFill>
                          <a:effectLst/>
                        </a:rPr>
                        <a:t>Домостроя</a:t>
                      </a:r>
                      <a:r>
                        <a:rPr lang="ru-RU" i="0" dirty="0">
                          <a:effectLst/>
                        </a:rPr>
                        <a:t>», </a:t>
                      </a:r>
                      <a:endParaRPr lang="ru-RU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252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э т и к е 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sz="1800" b="1" i="1" u="sng" dirty="0">
                <a:solidFill>
                  <a:srgbClr val="002060"/>
                </a:solidFill>
              </a:rPr>
              <a:t>Этикет</a:t>
            </a:r>
            <a:r>
              <a:rPr lang="ru-RU" sz="1800" b="1" dirty="0">
                <a:solidFill>
                  <a:srgbClr val="002060"/>
                </a:solidFill>
              </a:rPr>
              <a:t> (фр.) - слово, означающее манеру поведения. 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Включает  </a:t>
            </a:r>
            <a:r>
              <a:rPr lang="ru-RU" sz="1800" b="1" dirty="0">
                <a:solidFill>
                  <a:srgbClr val="002060"/>
                </a:solidFill>
              </a:rPr>
              <a:t>правила учтивости и вежливости, принятые в обществе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Современный </a:t>
            </a:r>
            <a:r>
              <a:rPr lang="ru-RU" sz="1800" b="1" dirty="0">
                <a:solidFill>
                  <a:srgbClr val="002060"/>
                </a:solidFill>
              </a:rPr>
              <a:t>этикет наследует обычаи практически всех народов, от древности до наших дней.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своей основе эти правила поведения являются всеобщими, поскольку они соблюдаются представителями не только какого-то данного общества, но и представителями самых различных социально-политических систем, существующих в современном мире. 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358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Э т и к е 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sz="2000" b="1" i="1" u="sng" dirty="0">
                <a:solidFill>
                  <a:srgbClr val="002060"/>
                </a:solidFill>
              </a:rPr>
              <a:t>Нормы этикета</a:t>
            </a:r>
            <a:r>
              <a:rPr lang="ru-RU" sz="2000" b="1" dirty="0" smtClean="0">
                <a:solidFill>
                  <a:srgbClr val="002060"/>
                </a:solidFill>
              </a:rPr>
              <a:t>,  в </a:t>
            </a:r>
            <a:r>
              <a:rPr lang="ru-RU" sz="2000" b="1" dirty="0">
                <a:solidFill>
                  <a:srgbClr val="002060"/>
                </a:solidFill>
              </a:rPr>
              <a:t>отличие от норм морали, являются условными, они носят характер </a:t>
            </a:r>
            <a:r>
              <a:rPr lang="ru-RU" sz="2000" b="1" dirty="0" smtClean="0">
                <a:solidFill>
                  <a:srgbClr val="002060"/>
                </a:solidFill>
              </a:rPr>
              <a:t> неписаного </a:t>
            </a:r>
            <a:r>
              <a:rPr lang="ru-RU" sz="2000" b="1" dirty="0">
                <a:solidFill>
                  <a:srgbClr val="002060"/>
                </a:solidFill>
              </a:rPr>
              <a:t>соглашения о том, что в поведении людей является общепринятым, а что нет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Важно не только знать и соблюдать основные нормы этикета, но и понимать необходимость определенных правил и взаимоотношений. 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512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Речевой </a:t>
            </a:r>
            <a:r>
              <a:rPr lang="ru-RU" b="1" dirty="0" smtClean="0">
                <a:solidFill>
                  <a:srgbClr val="C00000"/>
                </a:solidFill>
              </a:rPr>
              <a:t>  этикет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2000" b="1" i="1" u="sng" dirty="0" smtClean="0">
                <a:solidFill>
                  <a:srgbClr val="002060"/>
                </a:solidFill>
              </a:rPr>
              <a:t>Def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 Национально </a:t>
            </a:r>
            <a:r>
              <a:rPr lang="ru-RU" sz="2000" b="1" dirty="0">
                <a:solidFill>
                  <a:srgbClr val="002060"/>
                </a:solidFill>
              </a:rPr>
              <a:t>специфичные правила речевого поведения, реализующиеся в системе устойчивых формул и выражений в принятых и предписываемых обществом ситуациях «вежливого» контакта с собеседником.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Такими </a:t>
            </a:r>
            <a:r>
              <a:rPr lang="ru-RU" sz="2000" b="1" dirty="0">
                <a:solidFill>
                  <a:srgbClr val="002060"/>
                </a:solidFill>
              </a:rPr>
              <a:t>ситуациями являются: обращение к собеседнику и привлечение его внимания, приветствие, знакомство, прощание, извинение, благодарность и т.д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045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Некоторые Функции  речевого  этикета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Речевой  этикет как обязательное правило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Система распознания «свой – чужой».  Более конкретно – демонстрация отсутствия агрессии при встрече  (</a:t>
            </a:r>
            <a:r>
              <a:rPr lang="ru-RU" sz="1800" dirty="0" smtClean="0">
                <a:solidFill>
                  <a:srgbClr val="002060"/>
                </a:solidFill>
              </a:rPr>
              <a:t>разница в культурах европейца и русского</a:t>
            </a:r>
            <a:r>
              <a:rPr lang="ru-RU" sz="1800" b="1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Сравнение культур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- Различие в приветствиях разных наций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- Универсальность приветствия на английском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Особенность телефонного этикета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8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Речевой этикет в дореволюционной 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base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Обращение  </a:t>
            </a:r>
            <a:r>
              <a:rPr lang="ru-RU" sz="1800" b="1" dirty="0">
                <a:solidFill>
                  <a:srgbClr val="002060"/>
                </a:solidFill>
              </a:rPr>
              <a:t>к лицам, имеющим чины, было строго регламентировано и называлось титулом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Эти титулы должны </a:t>
            </a:r>
            <a:r>
              <a:rPr lang="ru-RU" sz="1800" b="1" dirty="0">
                <a:solidFill>
                  <a:srgbClr val="002060"/>
                </a:solidFill>
              </a:rPr>
              <a:t>были знать все холопы, как «ОТЧЕ НАШ</a:t>
            </a:r>
            <a:r>
              <a:rPr lang="ru-RU" sz="1800" b="1" dirty="0" smtClean="0">
                <a:solidFill>
                  <a:srgbClr val="002060"/>
                </a:solidFill>
              </a:rPr>
              <a:t>», иначе… Подданные </a:t>
            </a:r>
            <a:r>
              <a:rPr lang="ru-RU" sz="1800" b="1" dirty="0">
                <a:solidFill>
                  <a:srgbClr val="002060"/>
                </a:solidFill>
              </a:rPr>
              <a:t>русского государя непременно наказывались за </a:t>
            </a:r>
            <a:r>
              <a:rPr lang="ru-RU" sz="1800" b="1" dirty="0" smtClean="0">
                <a:solidFill>
                  <a:srgbClr val="002060"/>
                </a:solidFill>
              </a:rPr>
              <a:t>приписки </a:t>
            </a:r>
            <a:r>
              <a:rPr lang="ru-RU" sz="1800" b="1" dirty="0">
                <a:solidFill>
                  <a:srgbClr val="002060"/>
                </a:solidFill>
              </a:rPr>
              <a:t>царского титула.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16632"/>
            <a:ext cx="8260672" cy="133116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err="1" smtClean="0">
                <a:solidFill>
                  <a:srgbClr val="C00000"/>
                </a:solidFill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</a:rPr>
              <a:t> е д е ни е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Вопрос:</a:t>
            </a:r>
            <a:r>
              <a:rPr lang="ru-RU" sz="1800" i="1" dirty="0" smtClean="0">
                <a:solidFill>
                  <a:srgbClr val="002060"/>
                </a:solidFill>
              </a:rPr>
              <a:t>          </a:t>
            </a:r>
            <a:r>
              <a:rPr lang="ru-RU" b="1" i="1" dirty="0" smtClean="0">
                <a:solidFill>
                  <a:srgbClr val="002060"/>
                </a:solidFill>
              </a:rPr>
              <a:t>- Зачем  мне  это  нужно?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Ответы:</a:t>
            </a:r>
            <a:r>
              <a:rPr lang="ru-RU" sz="1800" i="1" dirty="0" smtClean="0">
                <a:solidFill>
                  <a:srgbClr val="002060"/>
                </a:solidFill>
              </a:rPr>
              <a:t>           </a:t>
            </a:r>
            <a:r>
              <a:rPr lang="ru-RU" sz="1800" b="1" dirty="0" smtClean="0">
                <a:solidFill>
                  <a:srgbClr val="002060"/>
                </a:solidFill>
              </a:rPr>
              <a:t>- Эти знания нужны для успешной карьеры;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 - Хочу повысить свой культурно-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образовательный уровень;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Речевой этикет в дореволюционной 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fontAlgn="base">
              <a:buNone/>
            </a:pPr>
            <a:r>
              <a:rPr lang="ru-RU" sz="2000" b="1" dirty="0">
                <a:solidFill>
                  <a:srgbClr val="002060"/>
                </a:solidFill>
              </a:rPr>
              <a:t>Дворянский этикет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Использовались такие формулы титулования: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уважительным </a:t>
            </a:r>
            <a:r>
              <a:rPr lang="ru-RU" sz="1800" dirty="0">
                <a:solidFill>
                  <a:srgbClr val="002060"/>
                </a:solidFill>
              </a:rPr>
              <a:t>и официальным обращением было 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«</a:t>
            </a:r>
            <a:r>
              <a:rPr lang="ru-RU" sz="1800" b="1" u="sng" dirty="0">
                <a:solidFill>
                  <a:srgbClr val="002060"/>
                </a:solidFill>
              </a:rPr>
              <a:t>милостивый государь</a:t>
            </a:r>
            <a:r>
              <a:rPr lang="ru-RU" sz="1800" b="1" dirty="0">
                <a:solidFill>
                  <a:srgbClr val="002060"/>
                </a:solidFill>
              </a:rPr>
              <a:t>,  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</a:rPr>
              <a:t>милостивая </a:t>
            </a:r>
            <a:r>
              <a:rPr lang="ru-RU" sz="1800" b="1" u="sng" dirty="0">
                <a:solidFill>
                  <a:srgbClr val="002060"/>
                </a:solidFill>
              </a:rPr>
              <a:t>государыня».</a:t>
            </a:r>
            <a:r>
              <a:rPr lang="ru-RU" sz="1800" dirty="0">
                <a:solidFill>
                  <a:srgbClr val="002060"/>
                </a:solidFill>
              </a:rPr>
              <a:t> 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en-US" sz="1800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Так </a:t>
            </a:r>
            <a:r>
              <a:rPr lang="ru-RU" sz="1800" dirty="0">
                <a:solidFill>
                  <a:srgbClr val="002060"/>
                </a:solidFill>
              </a:rPr>
              <a:t>обращались к незнакомым людям, либо при внезапном охлаждении или обострении отношений. Кроме того, с таких обращений начинались все служебные документы.</a:t>
            </a:r>
          </a:p>
          <a:p>
            <a:pPr marL="114300" indent="0" fontAlgn="base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Затем первый слог был отброшен, и появились </a:t>
            </a:r>
            <a:r>
              <a:rPr lang="en-US" sz="1800" dirty="0" smtClean="0">
                <a:solidFill>
                  <a:srgbClr val="002060"/>
                </a:solidFill>
              </a:rPr>
              <a:t>-</a:t>
            </a:r>
            <a:endParaRPr lang="en-US" sz="1800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>
                <a:solidFill>
                  <a:srgbClr val="002060"/>
                </a:solidFill>
              </a:rPr>
              <a:t> </a:t>
            </a:r>
            <a:r>
              <a:rPr lang="ru-RU" sz="1800" b="1" dirty="0">
                <a:solidFill>
                  <a:srgbClr val="002060"/>
                </a:solidFill>
              </a:rPr>
              <a:t>«сударь, сударыня»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Так </a:t>
            </a:r>
            <a:r>
              <a:rPr lang="ru-RU" sz="1800" dirty="0">
                <a:solidFill>
                  <a:srgbClr val="002060"/>
                </a:solidFill>
              </a:rPr>
              <a:t>стали обращаться к людям  имущим и образованным, как правило, незнакомым.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346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1"/>
            <a:ext cx="8260672" cy="10081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Речевой этикет в дореволюционной 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Правила </a:t>
            </a:r>
            <a:r>
              <a:rPr lang="ru-RU" sz="1800" b="1" dirty="0">
                <a:solidFill>
                  <a:srgbClr val="002060"/>
                </a:solidFill>
              </a:rPr>
              <a:t>обращения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служебной среде (гражданской и военной</a:t>
            </a:r>
            <a:r>
              <a:rPr lang="ru-RU" sz="1800" b="1" dirty="0" smtClean="0">
                <a:solidFill>
                  <a:srgbClr val="002060"/>
                </a:solidFill>
              </a:rPr>
              <a:t>):</a:t>
            </a:r>
            <a:r>
              <a:rPr lang="ru-RU" sz="1800" b="1" dirty="0">
                <a:solidFill>
                  <a:srgbClr val="002060"/>
                </a:solidFill>
              </a:rPr>
              <a:t> 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От </a:t>
            </a:r>
            <a:r>
              <a:rPr lang="ru-RU" sz="1600" b="1" dirty="0">
                <a:solidFill>
                  <a:srgbClr val="002060"/>
                </a:solidFill>
              </a:rPr>
              <a:t>младшего по чину и званию требовалось обращение к старшему </a:t>
            </a:r>
            <a:r>
              <a:rPr lang="ru-RU" sz="1600" b="1" dirty="0" smtClean="0">
                <a:solidFill>
                  <a:srgbClr val="002060"/>
                </a:solidFill>
              </a:rPr>
              <a:t>– от</a:t>
            </a: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</a:p>
          <a:p>
            <a:pPr marL="114300" indent="0" fontAlgn="base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«</a:t>
            </a:r>
            <a:r>
              <a:rPr lang="ru-RU" sz="1600" b="1" u="sng" dirty="0">
                <a:solidFill>
                  <a:srgbClr val="002060"/>
                </a:solidFill>
              </a:rPr>
              <a:t>Вашего благородия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до</a:t>
            </a: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«</a:t>
            </a:r>
            <a:r>
              <a:rPr lang="ru-RU" sz="1600" b="1" u="sng" dirty="0">
                <a:solidFill>
                  <a:srgbClr val="002060"/>
                </a:solidFill>
              </a:rPr>
              <a:t>Вашего высокопревосходительства</a:t>
            </a:r>
            <a:r>
              <a:rPr lang="ru-RU" sz="1600" b="1" dirty="0" smtClean="0">
                <a:solidFill>
                  <a:srgbClr val="002060"/>
                </a:solidFill>
              </a:rPr>
              <a:t>». </a:t>
            </a: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«Ваше императорское </a:t>
            </a:r>
            <a:r>
              <a:rPr lang="ru-RU" sz="1600" b="1" u="sng" dirty="0" smtClean="0">
                <a:solidFill>
                  <a:srgbClr val="002060"/>
                </a:solidFill>
              </a:rPr>
              <a:t>величество» </a:t>
            </a:r>
            <a:r>
              <a:rPr lang="ru-RU" sz="1600" b="1" dirty="0" smtClean="0">
                <a:solidFill>
                  <a:srgbClr val="002060"/>
                </a:solidFill>
              </a:rPr>
              <a:t>-  </a:t>
            </a:r>
            <a:r>
              <a:rPr lang="ru-RU" sz="1600" b="1" dirty="0">
                <a:solidFill>
                  <a:srgbClr val="002060"/>
                </a:solidFill>
              </a:rPr>
              <a:t>к императору и его </a:t>
            </a:r>
            <a:r>
              <a:rPr lang="ru-RU" sz="1600" b="1" dirty="0" smtClean="0">
                <a:solidFill>
                  <a:srgbClr val="002060"/>
                </a:solidFill>
              </a:rPr>
              <a:t>жене;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 «Ваше императорским </a:t>
            </a:r>
            <a:r>
              <a:rPr lang="ru-RU" sz="1600" b="1" u="sng" dirty="0">
                <a:solidFill>
                  <a:srgbClr val="002060"/>
                </a:solidFill>
              </a:rPr>
              <a:t>высочеством</a:t>
            </a:r>
            <a:r>
              <a:rPr lang="ru-RU" sz="1600" b="1" dirty="0" smtClean="0">
                <a:solidFill>
                  <a:srgbClr val="002060"/>
                </a:solidFill>
              </a:rPr>
              <a:t>» - к великим князьям </a:t>
            </a:r>
            <a:r>
              <a:rPr lang="ru-RU" sz="1600" b="1" dirty="0">
                <a:solidFill>
                  <a:srgbClr val="002060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близким родственникам </a:t>
            </a:r>
            <a:r>
              <a:rPr lang="ru-RU" sz="1600" b="1" dirty="0">
                <a:solidFill>
                  <a:srgbClr val="002060"/>
                </a:solidFill>
              </a:rPr>
              <a:t>императора и его жены) </a:t>
            </a:r>
            <a:r>
              <a:rPr lang="ru-RU" sz="1600" b="1" dirty="0" smtClean="0">
                <a:solidFill>
                  <a:srgbClr val="002060"/>
                </a:solidFill>
              </a:rPr>
              <a:t>Часто </a:t>
            </a:r>
            <a:r>
              <a:rPr lang="ru-RU" sz="1600" b="1" dirty="0">
                <a:solidFill>
                  <a:srgbClr val="002060"/>
                </a:solidFill>
              </a:rPr>
              <a:t>прилагательное «императорское» </a:t>
            </a:r>
            <a:r>
              <a:rPr lang="ru-RU" sz="1600" b="1" dirty="0" smtClean="0">
                <a:solidFill>
                  <a:srgbClr val="002060"/>
                </a:solidFill>
              </a:rPr>
              <a:t>опускалось;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«</a:t>
            </a:r>
            <a:r>
              <a:rPr lang="ru-RU" sz="1600" b="1" u="sng" dirty="0">
                <a:solidFill>
                  <a:srgbClr val="002060"/>
                </a:solidFill>
              </a:rPr>
              <a:t>Ваше </a:t>
            </a:r>
            <a:r>
              <a:rPr lang="ru-RU" sz="1600" b="1" u="sng" dirty="0" smtClean="0">
                <a:solidFill>
                  <a:srgbClr val="002060"/>
                </a:solidFill>
              </a:rPr>
              <a:t>сиятельство» </a:t>
            </a:r>
            <a:r>
              <a:rPr lang="ru-RU" sz="1600" b="1" dirty="0" smtClean="0">
                <a:solidFill>
                  <a:srgbClr val="002060"/>
                </a:solidFill>
              </a:rPr>
              <a:t>- к князьям, </a:t>
            </a:r>
            <a:r>
              <a:rPr lang="ru-RU" sz="1600" b="1" dirty="0">
                <a:solidFill>
                  <a:srgbClr val="002060"/>
                </a:solidFill>
              </a:rPr>
              <a:t>не </a:t>
            </a:r>
            <a:r>
              <a:rPr lang="ru-RU" sz="1600" b="1" dirty="0" smtClean="0">
                <a:solidFill>
                  <a:srgbClr val="002060"/>
                </a:solidFill>
              </a:rPr>
              <a:t>принадлежавшим </a:t>
            </a:r>
            <a:r>
              <a:rPr lang="ru-RU" sz="1600" b="1" dirty="0">
                <a:solidFill>
                  <a:srgbClr val="002060"/>
                </a:solidFill>
              </a:rPr>
              <a:t>к царствующему дому, и </a:t>
            </a:r>
            <a:r>
              <a:rPr lang="ru-RU" sz="1600" b="1" dirty="0" smtClean="0">
                <a:solidFill>
                  <a:srgbClr val="002060"/>
                </a:solidFill>
              </a:rPr>
              <a:t>графам их женам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незамужним дочерям; 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«Ваша светлость» 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- к  светлейшим князьям.</a:t>
            </a: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Речевой этикет в дореволюционной 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fontAlgn="base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Вышестоящие </a:t>
            </a:r>
            <a:r>
              <a:rPr lang="ru-RU" sz="1800" b="1" dirty="0">
                <a:solidFill>
                  <a:srgbClr val="002060"/>
                </a:solidFill>
              </a:rPr>
              <a:t>по службе обращались к подчиненным со словом «господин» с добавлением фамилии либо чина (должности).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Люди</a:t>
            </a:r>
            <a:r>
              <a:rPr lang="ru-RU" sz="1800" b="1" dirty="0">
                <a:solidFill>
                  <a:srgbClr val="002060"/>
                </a:solidFill>
              </a:rPr>
              <a:t>, равные по титулу, обращались друг к другу без формулы титулования (</a:t>
            </a:r>
            <a:r>
              <a:rPr lang="ru-RU" sz="1800" dirty="0">
                <a:solidFill>
                  <a:srgbClr val="002060"/>
                </a:solidFill>
              </a:rPr>
              <a:t>например, «Послушай, граф</a:t>
            </a:r>
            <a:r>
              <a:rPr lang="ru-RU" sz="1800" dirty="0" smtClean="0">
                <a:solidFill>
                  <a:srgbClr val="002060"/>
                </a:solidFill>
              </a:rPr>
              <a:t>…»</a:t>
            </a:r>
            <a:r>
              <a:rPr lang="en-US" sz="1800" b="1" dirty="0" smtClean="0">
                <a:solidFill>
                  <a:srgbClr val="002060"/>
                </a:solidFill>
              </a:rPr>
              <a:t>) 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Простолюдины, которые не знали чинов и знаков различия, использовали такие обращения, как </a:t>
            </a:r>
            <a:r>
              <a:rPr lang="ru-RU" sz="1800" b="1" dirty="0" smtClean="0">
                <a:solidFill>
                  <a:srgbClr val="002060"/>
                </a:solidFill>
              </a:rPr>
              <a:t>«барин», «барыня», «батюшка», «матушка», «сударь», «сударыня</a:t>
            </a:r>
            <a:r>
              <a:rPr lang="ru-RU" sz="1800" b="1" dirty="0">
                <a:solidFill>
                  <a:srgbClr val="002060"/>
                </a:solidFill>
              </a:rPr>
              <a:t>, к девицам – </a:t>
            </a:r>
            <a:r>
              <a:rPr lang="ru-RU" sz="1800" b="1" dirty="0" smtClean="0">
                <a:solidFill>
                  <a:srgbClr val="002060"/>
                </a:solidFill>
              </a:rPr>
              <a:t>«барышня». </a:t>
            </a:r>
          </a:p>
          <a:p>
            <a:pPr marL="114300" indent="0" fontAlgn="base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А </a:t>
            </a:r>
            <a:r>
              <a:rPr lang="ru-RU" sz="1800" b="1" dirty="0">
                <a:solidFill>
                  <a:srgbClr val="002060"/>
                </a:solidFill>
              </a:rPr>
              <a:t>наиболее почтительной формой обращения к барину, независимо от его чина, было «Ваше благородие».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40616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Речевой этикет в дореволюционной  России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Воинский этикет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Система </a:t>
            </a:r>
            <a:r>
              <a:rPr lang="ru-RU" sz="1600" b="1" dirty="0">
                <a:solidFill>
                  <a:srgbClr val="002060"/>
                </a:solidFill>
              </a:rPr>
              <a:t>обращений соответствовала системе воинских званий.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Ваше Высокопревосходительство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</a:rPr>
              <a:t>- к полным </a:t>
            </a:r>
            <a:r>
              <a:rPr lang="ru-RU" sz="1600" b="1" dirty="0">
                <a:solidFill>
                  <a:srgbClr val="002060"/>
                </a:solidFill>
              </a:rPr>
              <a:t>генералам </a:t>
            </a:r>
          </a:p>
          <a:p>
            <a:pPr marL="114300" indent="0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Ваше </a:t>
            </a:r>
            <a:r>
              <a:rPr lang="ru-RU" sz="1600" b="1" u="sng" dirty="0" smtClean="0">
                <a:solidFill>
                  <a:srgbClr val="002060"/>
                </a:solidFill>
              </a:rPr>
              <a:t>Превосходительство </a:t>
            </a:r>
            <a:r>
              <a:rPr lang="ru-RU" sz="1600" b="1" dirty="0" smtClean="0">
                <a:solidFill>
                  <a:srgbClr val="002060"/>
                </a:solidFill>
              </a:rPr>
              <a:t>– к  генерал-лейтенантам </a:t>
            </a:r>
            <a:r>
              <a:rPr lang="ru-RU" sz="1600" b="1" dirty="0">
                <a:solidFill>
                  <a:srgbClr val="002060"/>
                </a:solidFill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</a:rPr>
              <a:t>генерал-майорам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Начальников </a:t>
            </a:r>
            <a:r>
              <a:rPr lang="ru-RU" sz="1600" b="1" dirty="0">
                <a:solidFill>
                  <a:srgbClr val="002060"/>
                </a:solidFill>
              </a:rPr>
              <a:t>и старших из штаб- и обер-офицеров </a:t>
            </a:r>
            <a:r>
              <a:rPr lang="ru-RU" sz="1600" b="1" dirty="0" smtClean="0">
                <a:solidFill>
                  <a:srgbClr val="002060"/>
                </a:solidFill>
              </a:rPr>
              <a:t>           офицеры</a:t>
            </a:r>
            <a:r>
              <a:rPr lang="ru-RU" sz="1600" b="1" dirty="0">
                <a:solidFill>
                  <a:srgbClr val="002060"/>
                </a:solidFill>
              </a:rPr>
              <a:t>, подпрапорщики и кандидаты на классную должность </a:t>
            </a:r>
            <a:r>
              <a:rPr lang="ru-RU" sz="1600" b="1" dirty="0" smtClean="0">
                <a:solidFill>
                  <a:srgbClr val="002060"/>
                </a:solidFill>
              </a:rPr>
              <a:t>называли  </a:t>
            </a:r>
            <a:r>
              <a:rPr lang="ru-RU" sz="1600" b="1" dirty="0">
                <a:solidFill>
                  <a:srgbClr val="002060"/>
                </a:solidFill>
              </a:rPr>
              <a:t>по чину, прибавляя слово господин, например </a:t>
            </a:r>
            <a:r>
              <a:rPr lang="ru-RU" sz="1600" b="1" u="sng" dirty="0">
                <a:solidFill>
                  <a:srgbClr val="002060"/>
                </a:solidFill>
              </a:rPr>
              <a:t>господин </a:t>
            </a:r>
            <a:r>
              <a:rPr lang="ru-RU" sz="1600" b="1" u="sng" dirty="0" smtClean="0">
                <a:solidFill>
                  <a:srgbClr val="002060"/>
                </a:solidFill>
              </a:rPr>
              <a:t> капитан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u="sng" dirty="0">
                <a:solidFill>
                  <a:srgbClr val="002060"/>
                </a:solidFill>
              </a:rPr>
              <a:t>господин </a:t>
            </a:r>
            <a:r>
              <a:rPr lang="ru-RU" sz="1600" b="1" u="sng" dirty="0" smtClean="0">
                <a:solidFill>
                  <a:srgbClr val="002060"/>
                </a:solidFill>
              </a:rPr>
              <a:t>полковник. </a:t>
            </a:r>
          </a:p>
          <a:p>
            <a:pPr marL="114300" indent="0">
              <a:buNone/>
            </a:pPr>
            <a:endParaRPr lang="ru-RU" sz="16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Прочие </a:t>
            </a:r>
            <a:r>
              <a:rPr lang="ru-RU" sz="1600" b="1" dirty="0">
                <a:solidFill>
                  <a:srgbClr val="002060"/>
                </a:solidFill>
              </a:rPr>
              <a:t>нижние чины титулуют штаб-офицеров и капитанов — </a:t>
            </a:r>
            <a:r>
              <a:rPr lang="ru-RU" sz="1600" b="1" u="sng" dirty="0">
                <a:solidFill>
                  <a:srgbClr val="002060"/>
                </a:solidFill>
              </a:rPr>
              <a:t>Ваше Высокоблагородие</a:t>
            </a:r>
            <a:r>
              <a:rPr lang="ru-RU" sz="1600" b="1" dirty="0">
                <a:solidFill>
                  <a:srgbClr val="002060"/>
                </a:solidFill>
              </a:rPr>
              <a:t>, остальных обер-офицеров — </a:t>
            </a:r>
            <a:r>
              <a:rPr lang="ru-RU" sz="1600" b="1" u="sng" dirty="0">
                <a:solidFill>
                  <a:srgbClr val="002060"/>
                </a:solidFill>
              </a:rPr>
              <a:t>Ваше благородие </a:t>
            </a:r>
            <a:r>
              <a:rPr lang="ru-RU" sz="1600" b="1" dirty="0">
                <a:solidFill>
                  <a:srgbClr val="002060"/>
                </a:solidFill>
              </a:rPr>
              <a:t>(имеющих графский или княжеский титул — </a:t>
            </a:r>
            <a:r>
              <a:rPr lang="ru-RU" sz="1600" b="1" u="sng" dirty="0">
                <a:solidFill>
                  <a:srgbClr val="002060"/>
                </a:solidFill>
              </a:rPr>
              <a:t>Ваше Сиятельство</a:t>
            </a:r>
            <a:r>
              <a:rPr lang="ru-RU" sz="1600" b="1" dirty="0">
                <a:solidFill>
                  <a:srgbClr val="002060"/>
                </a:solidFill>
              </a:rPr>
              <a:t>).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99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Табель </a:t>
            </a:r>
            <a:r>
              <a:rPr lang="ru-RU" sz="2800" b="1" dirty="0" smtClean="0">
                <a:solidFill>
                  <a:srgbClr val="C00000"/>
                </a:solidFill>
              </a:rPr>
              <a:t> о  рангах  </a:t>
            </a:r>
            <a:r>
              <a:rPr lang="ru-RU" sz="2800" b="1" dirty="0" err="1" smtClean="0">
                <a:solidFill>
                  <a:srgbClr val="C00000"/>
                </a:solidFill>
              </a:rPr>
              <a:t>петра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000" b="1" u="sng" dirty="0" err="1" smtClean="0">
                <a:solidFill>
                  <a:srgbClr val="002060"/>
                </a:solidFill>
              </a:rPr>
              <a:t>Та́бель</a:t>
            </a:r>
            <a:r>
              <a:rPr lang="ru-RU" sz="2000" b="1" u="sng" baseline="30000" dirty="0" smtClean="0">
                <a:solidFill>
                  <a:srgbClr val="002060"/>
                </a:solidFill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</a:rPr>
              <a:t> о рангах</a:t>
            </a:r>
            <a:r>
              <a:rPr lang="ru-RU" sz="1800" b="1" dirty="0">
                <a:solidFill>
                  <a:srgbClr val="002060"/>
                </a:solidFill>
              </a:rPr>
              <a:t> — таблица, содержащая перечень соответствий между военными, гражданскими и придворными чинами, ранжированными по 14 классам.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Учреждена </a:t>
            </a:r>
            <a:r>
              <a:rPr lang="ru-RU" sz="1800" b="1" dirty="0">
                <a:solidFill>
                  <a:srgbClr val="002060"/>
                </a:solidFill>
              </a:rPr>
              <a:t>указом Петра </a:t>
            </a:r>
            <a:r>
              <a:rPr lang="ru-RU" sz="1800" b="1" dirty="0" smtClean="0">
                <a:solidFill>
                  <a:srgbClr val="002060"/>
                </a:solidFill>
              </a:rPr>
              <a:t>I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от </a:t>
            </a:r>
            <a:r>
              <a:rPr lang="ru-RU" sz="1800" b="1" dirty="0">
                <a:solidFill>
                  <a:srgbClr val="002060"/>
                </a:solidFill>
              </a:rPr>
              <a:t>24 января (4 февраля) 1722 года </a:t>
            </a:r>
            <a:r>
              <a:rPr lang="ru-RU" sz="1600" b="1" i="1" dirty="0" smtClean="0">
                <a:solidFill>
                  <a:srgbClr val="002060"/>
                </a:solidFill>
              </a:rPr>
              <a:t>–</a:t>
            </a:r>
          </a:p>
          <a:p>
            <a:pPr marL="114300" indent="0">
              <a:buNone/>
            </a:pPr>
            <a:endParaRPr lang="ru-RU" sz="16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«</a:t>
            </a:r>
            <a:r>
              <a:rPr lang="ru-RU" sz="1600" b="1" i="1" dirty="0">
                <a:solidFill>
                  <a:srgbClr val="002060"/>
                </a:solidFill>
              </a:rPr>
              <a:t>Табель о рангах всех чинов, воинских, статских и придворных, которые в котором классе чины; и которые в одном классе, те имеют по старшинству времени вступления в чин между собою, однако ж воинские выше прочих, хотя б и старее кто в том классе пожалован был</a:t>
            </a:r>
            <a:r>
              <a:rPr lang="ru-RU" sz="1600" b="1" i="1" dirty="0" smtClean="0">
                <a:solidFill>
                  <a:srgbClr val="002060"/>
                </a:solidFill>
              </a:rPr>
              <a:t>». </a:t>
            </a: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дальнейшем с многократными изменениями применялась в Российской </a:t>
            </a:r>
            <a:r>
              <a:rPr lang="ru-RU" sz="1800" b="1" dirty="0" smtClean="0">
                <a:solidFill>
                  <a:srgbClr val="002060"/>
                </a:solidFill>
              </a:rPr>
              <a:t>империи.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В тексте указа присутствовало более естественное для современного русского языка словосочетание «табель рангов», однако в историю прочно вошло словосочетание «табель о рангах», использованное в заголовке указа.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8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Табель о рангах  </a:t>
            </a:r>
            <a:r>
              <a:rPr lang="ru-RU" sz="2800" b="1" dirty="0" err="1" smtClean="0">
                <a:solidFill>
                  <a:srgbClr val="C00000"/>
                </a:solidFill>
              </a:rPr>
              <a:t>петра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Чин</a:t>
            </a:r>
            <a:r>
              <a:rPr lang="ru-RU" sz="1600" b="1" dirty="0">
                <a:solidFill>
                  <a:srgbClr val="002060"/>
                </a:solidFill>
              </a:rPr>
              <a:t> — степень служебного положения, установленного при придворной, гражданской и военной службе «Табелью о рангах» при императоре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Петре </a:t>
            </a:r>
            <a:r>
              <a:rPr lang="ru-RU" sz="1600" b="1" dirty="0">
                <a:solidFill>
                  <a:srgbClr val="002060"/>
                </a:solidFill>
              </a:rPr>
              <a:t>I; юридический термин в Российской империи, обозначающий достоинство (класс, звание) в постепенной последовательности присваиваемое лицам, проходящим государственную службу, и сообщающее ему определённые права и </a:t>
            </a:r>
            <a:r>
              <a:rPr lang="ru-RU" sz="1600" b="1" dirty="0" smtClean="0">
                <a:solidFill>
                  <a:srgbClr val="002060"/>
                </a:solidFill>
              </a:rPr>
              <a:t>преимущества</a:t>
            </a:r>
            <a:r>
              <a:rPr lang="ru-RU" sz="1600" b="1" baseline="30000" dirty="0" smtClean="0">
                <a:solidFill>
                  <a:srgbClr val="002060"/>
                </a:solidFill>
                <a:hlinkClick r:id="rId2"/>
              </a:rPr>
              <a:t>[</a:t>
            </a:r>
            <a:endParaRPr lang="en-US" sz="1600" b="1" baseline="300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baseline="300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Российской империи существовали следующие чины: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Гражданские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(статские);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Военные </a:t>
            </a:r>
            <a:r>
              <a:rPr lang="ru-RU" sz="1600" b="1" dirty="0">
                <a:solidFill>
                  <a:srgbClr val="002060"/>
                </a:solidFill>
              </a:rPr>
              <a:t>— степени служебного положения военнослужащих, обусловленные занимаемыми ими в вооружённых силах (армия, флот и так далее) должностями и количеством лет службы; </a:t>
            </a:r>
          </a:p>
          <a:p>
            <a:pPr marL="114300" indent="0">
              <a:buNone/>
            </a:pPr>
            <a:endParaRPr lang="en-US" sz="1600" b="1" baseline="300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(«Знаю </a:t>
            </a:r>
            <a:r>
              <a:rPr lang="ru-RU" sz="1600" b="1" dirty="0">
                <a:solidFill>
                  <a:srgbClr val="002060"/>
                </a:solidFill>
              </a:rPr>
              <a:t>я тебя</a:t>
            </a:r>
            <a:r>
              <a:rPr lang="ru-RU" sz="1600" b="1" dirty="0" smtClean="0">
                <a:solidFill>
                  <a:srgbClr val="002060"/>
                </a:solidFill>
              </a:rPr>
              <a:t>!  </a:t>
            </a:r>
            <a:r>
              <a:rPr lang="ru-RU" sz="1600" b="1" dirty="0">
                <a:solidFill>
                  <a:srgbClr val="002060"/>
                </a:solidFill>
              </a:rPr>
              <a:t>Не по </a:t>
            </a:r>
            <a:r>
              <a:rPr lang="ru-RU" sz="1600" b="1" i="1" dirty="0">
                <a:solidFill>
                  <a:srgbClr val="002060"/>
                </a:solidFill>
              </a:rPr>
              <a:t>чину</a:t>
            </a:r>
            <a:r>
              <a:rPr lang="ru-RU" sz="1600" b="1" dirty="0">
                <a:solidFill>
                  <a:srgbClr val="002060"/>
                </a:solidFill>
              </a:rPr>
              <a:t> берёшь</a:t>
            </a:r>
            <a:r>
              <a:rPr lang="ru-RU" sz="1600" b="1" dirty="0" smtClean="0">
                <a:solidFill>
                  <a:srgbClr val="002060"/>
                </a:solidFill>
              </a:rPr>
              <a:t>!» , Н</a:t>
            </a:r>
            <a:r>
              <a:rPr lang="ru-RU" sz="1600" b="1" dirty="0">
                <a:solidFill>
                  <a:srgbClr val="002060"/>
                </a:solidFill>
              </a:rPr>
              <a:t>. В. Гоголь, «Ревизор</a:t>
            </a:r>
            <a:r>
              <a:rPr lang="ru-RU" sz="1600" b="1" dirty="0" smtClean="0">
                <a:solidFill>
                  <a:srgbClr val="002060"/>
                </a:solidFill>
              </a:rPr>
              <a:t>»)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……………………………………………………………………………………………………</a:t>
            </a:r>
            <a:endParaRPr lang="ru-RU" sz="16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…и вот это все разом было разрушено и утрачено…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2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нашей  стране   изучение   данного   курса            имеет  свои   особенности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"</a:t>
            </a:r>
            <a:r>
              <a:rPr lang="ru-RU" sz="2000" b="1" dirty="0">
                <a:solidFill>
                  <a:srgbClr val="002060"/>
                </a:solidFill>
              </a:rPr>
              <a:t>Вы делаете эксперимент. эксперимент страшно дорогой </a:t>
            </a:r>
            <a:r>
              <a:rPr lang="ru-RU" sz="2000" b="1" dirty="0" smtClean="0">
                <a:solidFill>
                  <a:srgbClr val="002060"/>
                </a:solidFill>
              </a:rPr>
              <a:t>  (и </a:t>
            </a:r>
            <a:r>
              <a:rPr lang="ru-RU" sz="2000" b="1" dirty="0">
                <a:solidFill>
                  <a:srgbClr val="002060"/>
                </a:solidFill>
              </a:rPr>
              <a:t>в этом суть дела ), с уничтожением всего культурного покоя и всей культурной красоты жизни. Мы жили и живем под неослабевающим режимом террора и насилия."...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1600" b="1" i="1" dirty="0" smtClean="0">
                <a:solidFill>
                  <a:srgbClr val="002060"/>
                </a:solidFill>
              </a:rPr>
              <a:t>Иван Павлов, лауреат Нобелевской премии,  -     </a:t>
            </a: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                             главе правительства СССР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В.Молотову</a:t>
            </a:r>
            <a:r>
              <a:rPr lang="ru-RU" sz="1600" b="1" i="1" dirty="0" smtClean="0">
                <a:solidFill>
                  <a:srgbClr val="002060"/>
                </a:solidFill>
              </a:rPr>
              <a:t>.  </a:t>
            </a:r>
            <a:r>
              <a:rPr lang="ru-RU" sz="1600" b="1" i="1" dirty="0">
                <a:solidFill>
                  <a:srgbClr val="002060"/>
                </a:solidFill>
              </a:rPr>
              <a:t>21 декабря 1934 </a:t>
            </a:r>
            <a:r>
              <a:rPr lang="ru-RU" sz="1600" b="1" i="1" dirty="0" smtClean="0">
                <a:solidFill>
                  <a:srgbClr val="002060"/>
                </a:solidFill>
              </a:rPr>
              <a:t>г.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4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 такое  могло  произойти?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«Россия </a:t>
            </a:r>
            <a:r>
              <a:rPr lang="ru-RU" sz="1600" b="1" dirty="0">
                <a:solidFill>
                  <a:srgbClr val="002060"/>
                </a:solidFill>
              </a:rPr>
              <a:t>в очень многих и очень существенных отношениях, несомненно, представляет собой одно из азиатских государств и притом одно из наиболее диких, средневековых, позорно-отсталых азиатских </a:t>
            </a:r>
            <a:r>
              <a:rPr lang="ru-RU" sz="1600" b="1" dirty="0" smtClean="0">
                <a:solidFill>
                  <a:srgbClr val="002060"/>
                </a:solidFill>
              </a:rPr>
              <a:t>государств»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</a:rPr>
              <a:t>В.И</a:t>
            </a:r>
            <a:r>
              <a:rPr lang="ru-RU" sz="1400" dirty="0">
                <a:solidFill>
                  <a:srgbClr val="002060"/>
                </a:solidFill>
              </a:rPr>
              <a:t>. Ульянов (Ленин</a:t>
            </a:r>
            <a:r>
              <a:rPr lang="ru-RU" sz="1400" dirty="0" smtClean="0">
                <a:solidFill>
                  <a:srgbClr val="002060"/>
                </a:solidFill>
              </a:rPr>
              <a:t>).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r>
              <a:rPr lang="ru-RU" sz="1400" i="1" dirty="0">
                <a:solidFill>
                  <a:srgbClr val="002060"/>
                </a:solidFill>
              </a:rPr>
              <a:t>И</a:t>
            </a:r>
            <a:r>
              <a:rPr lang="ru-RU" sz="1400" i="1" dirty="0" smtClean="0">
                <a:solidFill>
                  <a:srgbClr val="002060"/>
                </a:solidFill>
              </a:rPr>
              <a:t>юль </a:t>
            </a:r>
            <a:r>
              <a:rPr lang="ru-RU" sz="1400" i="1" dirty="0">
                <a:solidFill>
                  <a:srgbClr val="002060"/>
                </a:solidFill>
              </a:rPr>
              <a:t>1912 </a:t>
            </a:r>
            <a:r>
              <a:rPr lang="ru-RU" sz="1400" i="1" dirty="0" smtClean="0">
                <a:solidFill>
                  <a:srgbClr val="002060"/>
                </a:solidFill>
              </a:rPr>
              <a:t>г.</a:t>
            </a:r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«…Мы должны превратить Россию в пустыню, населённую белыми неграми, которым мы дадим такую тиранию, которая не снилась никогда самым страшным деспотам Востока. Разница лишь в том, что тирания эта будет не справа, а слева, и не белая, а красная, ибо мы прольём такие потоки крови, перед которыми содрогнутся и побледнеют все человеческие потери капиталистических войн».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                                                                                            Лев </a:t>
            </a:r>
            <a:r>
              <a:rPr lang="ru-RU" sz="1400" dirty="0">
                <a:solidFill>
                  <a:srgbClr val="002060"/>
                </a:solidFill>
              </a:rPr>
              <a:t>Троцкий (Бронштейн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</a:p>
          <a:p>
            <a:pPr marL="114300" indent="0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928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Как  такое  могло  произойти?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«...Выродок,  нравственный идиот от рождения.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Он разорил величайшую в мире страну и убил несколько миллионов человек...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все-таки мир уже настолько сошел с ума, что среди бела дня спорит, благодетель он человечества или нет?»...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                                               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  </a:t>
            </a:r>
            <a:r>
              <a:rPr lang="ru-RU" sz="1800" i="1" dirty="0" smtClean="0">
                <a:solidFill>
                  <a:srgbClr val="002060"/>
                </a:solidFill>
              </a:rPr>
              <a:t>Иван  </a:t>
            </a:r>
            <a:r>
              <a:rPr lang="ru-RU" sz="1800" i="1" dirty="0">
                <a:solidFill>
                  <a:srgbClr val="002060"/>
                </a:solidFill>
              </a:rPr>
              <a:t>Бунин о Ульянове-Ленине</a:t>
            </a: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1863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60672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 </a:t>
            </a:r>
            <a:r>
              <a:rPr lang="ru-RU" sz="3200" b="1" dirty="0">
                <a:solidFill>
                  <a:srgbClr val="002060"/>
                </a:solidFill>
              </a:rPr>
              <a:t>такое  могло  произойти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6  </a:t>
            </a:r>
            <a:r>
              <a:rPr lang="ru-RU" sz="2400" b="1" dirty="0" smtClean="0">
                <a:solidFill>
                  <a:srgbClr val="002060"/>
                </a:solidFill>
              </a:rPr>
              <a:t>декабря  1931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алексей\Desktop\TASS_142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40768"/>
            <a:ext cx="8890000" cy="52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6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err="1">
                <a:solidFill>
                  <a:srgbClr val="C00000"/>
                </a:solidFill>
              </a:rPr>
              <a:t>В</a:t>
            </a:r>
            <a:r>
              <a:rPr lang="ru-RU" sz="3600" b="1" dirty="0">
                <a:solidFill>
                  <a:srgbClr val="C00000"/>
                </a:solidFill>
              </a:rPr>
              <a:t> е д е н и е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Вопрос:</a:t>
            </a:r>
            <a:r>
              <a:rPr lang="ru-RU" sz="1800" i="1" dirty="0" smtClean="0">
                <a:solidFill>
                  <a:srgbClr val="002060"/>
                </a:solidFill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</a:rPr>
              <a:t>- Зачем  мне  это  нужно?</a:t>
            </a: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i="1" u="sng" dirty="0" smtClean="0">
                <a:solidFill>
                  <a:srgbClr val="002060"/>
                </a:solidFill>
              </a:rPr>
              <a:t>Ответы:</a:t>
            </a:r>
            <a:r>
              <a:rPr lang="ru-RU" sz="1800" i="1" dirty="0" smtClean="0">
                <a:solidFill>
                  <a:srgbClr val="002060"/>
                </a:solidFill>
              </a:rPr>
              <a:t>           </a:t>
            </a:r>
            <a:r>
              <a:rPr lang="ru-RU" sz="1800" b="1" dirty="0" smtClean="0">
                <a:solidFill>
                  <a:srgbClr val="002060"/>
                </a:solidFill>
              </a:rPr>
              <a:t>- Эти знания нужны для успешной карьеры;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- Хочу повысить свой культурно-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образовательный уровень;</a:t>
            </a:r>
          </a:p>
          <a:p>
            <a:pPr marL="11430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----------------------------------------------------------------------------------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- Просто  любопытно  </a:t>
            </a:r>
            <a:r>
              <a:rPr lang="ru-RU" sz="1600" b="1" dirty="0" smtClean="0">
                <a:solidFill>
                  <a:srgbClr val="002060"/>
                </a:solidFill>
              </a:rPr>
              <a:t>(прикольно);</a:t>
            </a:r>
          </a:p>
          <a:p>
            <a:pPr marL="114300" indent="0">
              <a:buNone/>
            </a:pPr>
            <a:r>
              <a:rPr lang="en-US" sz="1800" b="1" i="1" dirty="0" smtClean="0">
                <a:solidFill>
                  <a:srgbClr val="002060"/>
                </a:solidFill>
              </a:rPr>
              <a:t>     </a:t>
            </a:r>
            <a:r>
              <a:rPr lang="ru-RU" sz="1800" b="1" i="1" dirty="0" smtClean="0">
                <a:solidFill>
                  <a:srgbClr val="002060"/>
                </a:solidFill>
              </a:rPr>
              <a:t>  </a:t>
            </a:r>
            <a:r>
              <a:rPr lang="en-US" sz="1800" b="1" i="1" dirty="0" smtClean="0">
                <a:solidFill>
                  <a:srgbClr val="002060"/>
                </a:solidFill>
              </a:rPr>
              <a:t>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- Все это чушь, и в наш стремительный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век  нет смысла тратить время на такую ерунду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3074" name="Picture 2" descr="C:\Users\алексей\Desktop\Храм_Христа_Спасителя,_Моск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"/>
            <a:ext cx="9144000" cy="60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43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 такое  могло  случиться? Почему  исчез   </a:t>
            </a:r>
            <a:r>
              <a:rPr lang="ru-RU" sz="2800" b="1" dirty="0" err="1" smtClean="0">
                <a:solidFill>
                  <a:srgbClr val="C00000"/>
                </a:solidFill>
              </a:rPr>
              <a:t>ссср</a:t>
            </a:r>
            <a:r>
              <a:rPr lang="ru-RU" sz="2800" b="1" dirty="0" smtClean="0">
                <a:solidFill>
                  <a:srgbClr val="C00000"/>
                </a:solidFill>
              </a:rPr>
              <a:t>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 </a:t>
            </a: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   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Вселенский </a:t>
            </a:r>
            <a:r>
              <a:rPr lang="ru-RU" sz="1800" b="1" dirty="0">
                <a:solidFill>
                  <a:srgbClr val="002060"/>
                </a:solidFill>
              </a:rPr>
              <a:t>опыт говорит,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  </a:t>
            </a:r>
            <a:r>
              <a:rPr lang="ru-RU" sz="1800" b="1" dirty="0" smtClean="0">
                <a:solidFill>
                  <a:srgbClr val="002060"/>
                </a:solidFill>
              </a:rPr>
              <a:t>        </a:t>
            </a:r>
            <a:r>
              <a:rPr lang="ru-RU" sz="1800" b="1" dirty="0">
                <a:solidFill>
                  <a:srgbClr val="002060"/>
                </a:solidFill>
              </a:rPr>
              <a:t> Что погибают царства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 </a:t>
            </a:r>
            <a:r>
              <a:rPr lang="ru-RU" sz="1800" b="1" dirty="0" smtClean="0">
                <a:solidFill>
                  <a:srgbClr val="002060"/>
                </a:solidFill>
              </a:rPr>
              <a:t>         </a:t>
            </a:r>
            <a:r>
              <a:rPr lang="ru-RU" sz="1800" b="1" dirty="0">
                <a:solidFill>
                  <a:srgbClr val="002060"/>
                </a:solidFill>
              </a:rPr>
              <a:t> Не от того, что труден быт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  </a:t>
            </a:r>
            <a:r>
              <a:rPr lang="ru-RU" sz="1800" b="1" dirty="0" smtClean="0">
                <a:solidFill>
                  <a:srgbClr val="002060"/>
                </a:solidFill>
              </a:rPr>
              <a:t>        </a:t>
            </a:r>
            <a:r>
              <a:rPr lang="ru-RU" sz="1800" b="1" dirty="0">
                <a:solidFill>
                  <a:srgbClr val="002060"/>
                </a:solidFill>
              </a:rPr>
              <a:t> Или страшны мытарства…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   </a:t>
            </a:r>
            <a:r>
              <a:rPr lang="ru-RU" sz="1800" b="1" dirty="0" smtClean="0">
                <a:solidFill>
                  <a:srgbClr val="002060"/>
                </a:solidFill>
              </a:rPr>
              <a:t>        А </a:t>
            </a:r>
            <a:r>
              <a:rPr lang="ru-RU" sz="1800" b="1" dirty="0">
                <a:solidFill>
                  <a:srgbClr val="002060"/>
                </a:solidFill>
              </a:rPr>
              <a:t>погибают от того,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</a:t>
            </a:r>
            <a:r>
              <a:rPr lang="ru-RU" sz="1800" b="1" dirty="0" smtClean="0">
                <a:solidFill>
                  <a:srgbClr val="002060"/>
                </a:solidFill>
              </a:rPr>
              <a:t>       </a:t>
            </a:r>
            <a:r>
              <a:rPr lang="ru-RU" sz="1800" b="1" dirty="0">
                <a:solidFill>
                  <a:srgbClr val="002060"/>
                </a:solidFill>
              </a:rPr>
              <a:t>  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 И тем больней, чем дольше,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 </a:t>
            </a:r>
            <a:r>
              <a:rPr lang="ru-RU" sz="1800" b="1" dirty="0" smtClean="0">
                <a:solidFill>
                  <a:srgbClr val="002060"/>
                </a:solidFill>
              </a:rPr>
              <a:t>       </a:t>
            </a:r>
            <a:r>
              <a:rPr lang="ru-RU" sz="1800" b="1" dirty="0">
                <a:solidFill>
                  <a:srgbClr val="002060"/>
                </a:solidFill>
              </a:rPr>
              <a:t>   </a:t>
            </a:r>
            <a:r>
              <a:rPr lang="ru-RU" sz="1800" b="1" dirty="0" smtClean="0">
                <a:solidFill>
                  <a:srgbClr val="002060"/>
                </a:solidFill>
              </a:rPr>
              <a:t> Что </a:t>
            </a:r>
            <a:r>
              <a:rPr lang="ru-RU" sz="1800" b="1" dirty="0">
                <a:solidFill>
                  <a:srgbClr val="002060"/>
                </a:solidFill>
              </a:rPr>
              <a:t>люди царства своего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       </a:t>
            </a:r>
            <a:r>
              <a:rPr lang="ru-RU" sz="1800" b="1" dirty="0">
                <a:solidFill>
                  <a:srgbClr val="002060"/>
                </a:solidFill>
              </a:rPr>
              <a:t>    </a:t>
            </a:r>
            <a:r>
              <a:rPr lang="ru-RU" sz="1800" b="1" dirty="0" smtClean="0">
                <a:solidFill>
                  <a:srgbClr val="002060"/>
                </a:solidFill>
              </a:rPr>
              <a:t> Не </a:t>
            </a:r>
            <a:r>
              <a:rPr lang="ru-RU" sz="1800" b="1" dirty="0">
                <a:solidFill>
                  <a:srgbClr val="002060"/>
                </a:solidFill>
              </a:rPr>
              <a:t>уважают больше</a:t>
            </a:r>
            <a:r>
              <a:rPr lang="ru-RU" sz="1800" b="1" dirty="0" smtClean="0">
                <a:solidFill>
                  <a:srgbClr val="002060"/>
                </a:solidFill>
              </a:rPr>
              <a:t>…           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ru-RU" sz="1800" b="1" i="1" dirty="0" smtClean="0">
                <a:solidFill>
                  <a:srgbClr val="002060"/>
                </a:solidFill>
              </a:rPr>
              <a:t>Булат Окуджава                          </a:t>
            </a:r>
            <a:endParaRPr lang="ru-RU" sz="1800" b="1" i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68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Как  такое  могло  произойти?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Сегодня мы одна из немногих стран, в которой люди не знают как  следует  обращаться  друг к другу.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«Товарищ»?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«Мужчина»?,    «Женщина»?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«Дамы и господа» </a:t>
            </a:r>
          </a:p>
          <a:p>
            <a:pPr marL="11430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3663809" y="4796826"/>
            <a:ext cx="9784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9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Как  такое  могло  произойти?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Сегодня мы одна из немногих стран, в которой люди не знают как  следует  обращаться  друг к другу.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«Товарищ»?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«Мужчина»?,    «Женщина»?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«Дамы и господа»?                            Господа !  </a:t>
            </a:r>
          </a:p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(«Дамы и кавалеры»)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3663809" y="4796826"/>
            <a:ext cx="9784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6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Обращение  по  имени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Прежде всего  </a:t>
            </a:r>
            <a:r>
              <a:rPr lang="ru-RU" sz="1600" b="1" u="sng" dirty="0" smtClean="0">
                <a:solidFill>
                  <a:srgbClr val="002060"/>
                </a:solidFill>
              </a:rPr>
              <a:t>обращение</a:t>
            </a:r>
            <a:r>
              <a:rPr lang="ru-RU" sz="1600" b="1" dirty="0" smtClean="0">
                <a:solidFill>
                  <a:srgbClr val="002060"/>
                </a:solidFill>
              </a:rPr>
              <a:t>   непременно  должно  употребляться!</a:t>
            </a: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 западных культурах</a:t>
            </a:r>
            <a:r>
              <a:rPr lang="ru-RU" sz="1600" b="1" dirty="0" smtClean="0">
                <a:solidFill>
                  <a:srgbClr val="002060"/>
                </a:solidFill>
              </a:rPr>
              <a:t>:   ряд категорий людей, к которым неуместно обращаться по имени без специальной просьбы с их стороны: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Начальники и руководители (если в данном учреждении не установлен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иной тип общения);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Люди, занимающие более высокое  положение по службе или  в 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 обществе;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Те, кто оказывает  профессиональные услуги (врачи, адвокаты и др.) 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21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Обращение </a:t>
            </a:r>
            <a:r>
              <a:rPr lang="ru-RU" sz="2800" b="1" dirty="0" smtClean="0">
                <a:solidFill>
                  <a:srgbClr val="C00000"/>
                </a:solidFill>
              </a:rPr>
              <a:t> по </a:t>
            </a:r>
            <a:r>
              <a:rPr lang="ru-RU" sz="2800" b="1" dirty="0">
                <a:solidFill>
                  <a:srgbClr val="C00000"/>
                </a:solidFill>
              </a:rPr>
              <a:t>имени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России эти </a:t>
            </a:r>
            <a:r>
              <a:rPr lang="ru-RU" sz="2000" b="1" dirty="0" smtClean="0">
                <a:solidFill>
                  <a:srgbClr val="002060"/>
                </a:solidFill>
              </a:rPr>
              <a:t>правила  </a:t>
            </a:r>
            <a:r>
              <a:rPr lang="ru-RU" sz="2000" b="1" dirty="0">
                <a:solidFill>
                  <a:srgbClr val="002060"/>
                </a:solidFill>
              </a:rPr>
              <a:t>работают лишь частично.</a:t>
            </a: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Принимая решение называть кого-то по имени, необходимо учитывать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поколенческий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фактор.</a:t>
            </a: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Если вы забыли имя собеседника</a:t>
            </a:r>
            <a:r>
              <a:rPr lang="ru-RU" sz="2000" b="1" dirty="0" smtClean="0">
                <a:solidFill>
                  <a:srgbClr val="002060"/>
                </a:solidFill>
              </a:rPr>
              <a:t>…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Следует также подсказывать свое имя тому, кто мог забыть его. </a:t>
            </a:r>
            <a:r>
              <a:rPr lang="ru-RU" sz="2000" b="1" dirty="0" smtClean="0">
                <a:solidFill>
                  <a:srgbClr val="002060"/>
                </a:solidFill>
              </a:rPr>
              <a:t> Нельзя </a:t>
            </a:r>
            <a:r>
              <a:rPr lang="ru-RU" sz="2000" b="1" dirty="0">
                <a:solidFill>
                  <a:srgbClr val="002060"/>
                </a:solidFill>
              </a:rPr>
              <a:t>замолкать после слов:   «Вы меня не помните?»</a:t>
            </a:r>
          </a:p>
          <a:p>
            <a:pPr marL="1143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58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002060"/>
                </a:solidFill>
              </a:rPr>
              <a:t/>
            </a:r>
            <a:br>
              <a:rPr lang="en-US" b="1" i="1" u="sng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родители И БЛИЗКИЕ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Обращение детей к свои родителям по имени считается вопиющим  нарушением хорошего тона.</a:t>
            </a:r>
          </a:p>
          <a:p>
            <a:pPr marL="114300" indent="0" fontAlgn="base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ПРИЕМНЫЕ РОДИТЕЛИ. Обращение зависит от многих обстоятельств, поэтому нет однозначного ответа.</a:t>
            </a: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РОДИТЕЛИ СУПРУГОВ. Также нет однозначного ответа.</a:t>
            </a:r>
          </a:p>
          <a:p>
            <a:pPr marL="114300" indent="0" fontAlgn="base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ЛЮДИ, ЖИВУЩИЕ ВМЕСТЕ, НО НЕ СОСТОЯЩИЕ В БРАКЕ.  Лучший вариант у французов – </a:t>
            </a:r>
            <a:r>
              <a:rPr lang="en-US" sz="1600" b="1" i="1" dirty="0" err="1" smtClean="0">
                <a:solidFill>
                  <a:srgbClr val="002060"/>
                </a:solidFill>
              </a:rPr>
              <a:t>ami</a:t>
            </a:r>
            <a:r>
              <a:rPr lang="en-US" sz="1600" b="1" i="1" dirty="0" smtClean="0">
                <a:solidFill>
                  <a:srgbClr val="002060"/>
                </a:solidFill>
              </a:rPr>
              <a:t>(e). </a:t>
            </a:r>
            <a:r>
              <a:rPr lang="ru-RU" sz="1600" b="1" dirty="0" smtClean="0">
                <a:solidFill>
                  <a:srgbClr val="002060"/>
                </a:solidFill>
              </a:rPr>
              <a:t>В последние годы </a:t>
            </a:r>
            <a:r>
              <a:rPr lang="ru-RU" sz="1600" b="1" dirty="0" err="1" smtClean="0">
                <a:solidFill>
                  <a:srgbClr val="002060"/>
                </a:solidFill>
              </a:rPr>
              <a:t>англ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</a:rPr>
              <a:t>friend</a:t>
            </a:r>
            <a:r>
              <a:rPr lang="ru-RU" sz="1600" b="1" dirty="0" smtClean="0">
                <a:solidFill>
                  <a:srgbClr val="002060"/>
                </a:solidFill>
              </a:rPr>
              <a:t> приблизилось к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</a:rPr>
              <a:t>ami</a:t>
            </a:r>
            <a:r>
              <a:rPr lang="en-US" sz="1600" b="1" i="1" dirty="0">
                <a:solidFill>
                  <a:srgbClr val="002060"/>
                </a:solidFill>
              </a:rPr>
              <a:t>(e)</a:t>
            </a:r>
            <a:r>
              <a:rPr lang="ru-RU" sz="1600" b="1" dirty="0" smtClean="0">
                <a:solidFill>
                  <a:srgbClr val="002060"/>
                </a:solidFill>
              </a:rPr>
              <a:t> .</a:t>
            </a:r>
          </a:p>
          <a:p>
            <a:pPr marL="114300" indent="0" fontAlgn="base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Попытки найти термин у </a:t>
            </a:r>
            <a:r>
              <a:rPr lang="ru-RU" sz="1400" b="1" dirty="0" err="1" smtClean="0">
                <a:solidFill>
                  <a:srgbClr val="002060"/>
                </a:solidFill>
              </a:rPr>
              <a:t>англофонов</a:t>
            </a:r>
            <a:r>
              <a:rPr lang="ru-RU" sz="1400" b="1" dirty="0" smtClean="0">
                <a:solidFill>
                  <a:srgbClr val="002060"/>
                </a:solidFill>
              </a:rPr>
              <a:t>: </a:t>
            </a:r>
          </a:p>
          <a:p>
            <a:pPr marL="114300" indent="0" fontAlgn="base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LT – Living together;</a:t>
            </a:r>
          </a:p>
          <a:p>
            <a:pPr marL="114300" indent="0" fontAlgn="base">
              <a:buNone/>
            </a:pPr>
            <a:r>
              <a:rPr lang="en-US" sz="1400" b="1" dirty="0" smtClean="0">
                <a:solidFill>
                  <a:srgbClr val="002060"/>
                </a:solidFill>
              </a:rPr>
              <a:t>POSSLQ – Persons of the Opposite Sex Sharing Living Quarters </a:t>
            </a:r>
            <a:r>
              <a:rPr lang="ru-RU" sz="1400" b="1" dirty="0" smtClean="0">
                <a:solidFill>
                  <a:srgbClr val="002060"/>
                </a:solidFill>
              </a:rPr>
              <a:t>(в бюро по </a:t>
            </a:r>
            <a:r>
              <a:rPr lang="ru-RU" sz="1400" b="1" dirty="0" err="1" smtClean="0">
                <a:solidFill>
                  <a:srgbClr val="002060"/>
                </a:solidFill>
              </a:rPr>
              <a:t>уч</a:t>
            </a:r>
            <a:r>
              <a:rPr lang="en-US" sz="1400" b="1" dirty="0">
                <a:solidFill>
                  <a:srgbClr val="002060"/>
                </a:solidFill>
              </a:rPr>
              <a:t>.</a:t>
            </a:r>
            <a:r>
              <a:rPr lang="ru-RU" sz="1400" b="1" dirty="0" smtClean="0">
                <a:solidFill>
                  <a:srgbClr val="002060"/>
                </a:solidFill>
              </a:rPr>
              <a:t> населения)</a:t>
            </a:r>
            <a:r>
              <a:rPr lang="en-US" sz="14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 fontAlgn="base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indent="0"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КАК ВАШ РЕБЕНОК ДОЛЖЕН НАЗЫВАТЬ ЧЕЛОВЕКА, С КОТОРЫМ ВЫ ЖИВЕТЕ?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9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Имена и формы обращения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сэр, </a:t>
            </a:r>
            <a:r>
              <a:rPr lang="ru-RU" sz="1600" b="1" dirty="0" smtClean="0">
                <a:solidFill>
                  <a:srgbClr val="002060"/>
                </a:solidFill>
              </a:rPr>
              <a:t>мистер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</a:rPr>
              <a:t>месье,  мисс,  миссис, мадам,  мадемуазель, пан, пани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________________________________________________________________________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Сэр</a:t>
            </a:r>
            <a:r>
              <a:rPr lang="ru-RU" sz="1600" dirty="0" smtClean="0">
                <a:solidFill>
                  <a:srgbClr val="002060"/>
                </a:solidFill>
              </a:rPr>
              <a:t> (англ</a:t>
            </a:r>
            <a:r>
              <a:rPr lang="ru-RU" sz="1600" dirty="0" smtClean="0">
                <a:solidFill>
                  <a:srgbClr val="002060"/>
                </a:solidFill>
                <a:hlinkClick r:id="rId2" tooltip="Английский язык"/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ru-RU" sz="1600" b="1" i="1" dirty="0" err="1">
                <a:solidFill>
                  <a:srgbClr val="002060"/>
                </a:solidFill>
              </a:rPr>
              <a:t>sir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Sir</a:t>
            </a:r>
            <a:r>
              <a:rPr lang="ru-RU" sz="1600" dirty="0">
                <a:solidFill>
                  <a:srgbClr val="002060"/>
                </a:solidFill>
              </a:rPr>
              <a:t>, от </a:t>
            </a:r>
            <a:r>
              <a:rPr lang="ru-RU" sz="1600" dirty="0" err="1" smtClean="0">
                <a:solidFill>
                  <a:srgbClr val="002060"/>
                </a:solidFill>
              </a:rPr>
              <a:t>ст.франц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i="1" dirty="0" err="1">
                <a:solidFill>
                  <a:srgbClr val="002060"/>
                </a:solidFill>
              </a:rPr>
              <a:t>sieur</a:t>
            </a:r>
            <a:r>
              <a:rPr lang="ru-RU" sz="1600" dirty="0">
                <a:solidFill>
                  <a:srgbClr val="002060"/>
                </a:solidFill>
              </a:rPr>
              <a:t>, господин, </a:t>
            </a:r>
            <a:r>
              <a:rPr lang="ru-RU" sz="1600" dirty="0" smtClean="0">
                <a:solidFill>
                  <a:srgbClr val="002060"/>
                </a:solidFill>
              </a:rPr>
              <a:t>государь)</a:t>
            </a:r>
            <a:r>
              <a:rPr lang="ru-RU" sz="1600" dirty="0">
                <a:solidFill>
                  <a:srgbClr val="002060"/>
                </a:solidFill>
              </a:rPr>
              <a:t> — почётное именование мужчины в англоязычном </a:t>
            </a:r>
            <a:r>
              <a:rPr lang="ru-RU" sz="1600" dirty="0" smtClean="0">
                <a:solidFill>
                  <a:srgbClr val="002060"/>
                </a:solidFill>
              </a:rPr>
              <a:t>мире. Два значения: </a:t>
            </a:r>
            <a:r>
              <a:rPr lang="ru-RU" sz="1600" dirty="0">
                <a:solidFill>
                  <a:srgbClr val="002060"/>
                </a:solidFill>
              </a:rPr>
              <a:t>титул и обращение</a:t>
            </a:r>
            <a:r>
              <a:rPr lang="ru-RU" sz="1600" dirty="0" smtClean="0">
                <a:solidFill>
                  <a:srgbClr val="002060"/>
                </a:solidFill>
              </a:rPr>
              <a:t>. Титулы: </a:t>
            </a:r>
            <a:r>
              <a:rPr lang="en-US" sz="1600" b="1" dirty="0" smtClean="0">
                <a:solidFill>
                  <a:srgbClr val="002060"/>
                </a:solidFill>
              </a:rPr>
              <a:t>Sir, </a:t>
            </a:r>
            <a:r>
              <a:rPr lang="en-US" sz="1600" b="1" dirty="0" err="1" smtClean="0">
                <a:solidFill>
                  <a:srgbClr val="002060"/>
                </a:solidFill>
              </a:rPr>
              <a:t>Dama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 Жена сэра – </a:t>
            </a:r>
            <a:r>
              <a:rPr lang="ru-RU" sz="1600" b="1" dirty="0" smtClean="0">
                <a:solidFill>
                  <a:srgbClr val="002060"/>
                </a:solidFill>
              </a:rPr>
              <a:t>леди</a:t>
            </a:r>
          </a:p>
          <a:p>
            <a:pPr marL="11430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Правильно: </a:t>
            </a:r>
            <a:r>
              <a:rPr lang="ru-RU" sz="1600" b="1" dirty="0" smtClean="0">
                <a:solidFill>
                  <a:srgbClr val="002060"/>
                </a:solidFill>
              </a:rPr>
              <a:t>сэр Пол Маккартни</a:t>
            </a:r>
            <a:r>
              <a:rPr lang="ru-RU" sz="1600" dirty="0" smtClean="0">
                <a:solidFill>
                  <a:srgbClr val="002060"/>
                </a:solidFill>
              </a:rPr>
              <a:t> или </a:t>
            </a:r>
            <a:r>
              <a:rPr lang="ru-RU" sz="1600" b="1" dirty="0" smtClean="0">
                <a:solidFill>
                  <a:srgbClr val="002060"/>
                </a:solidFill>
              </a:rPr>
              <a:t>сэр Пол</a:t>
            </a:r>
            <a:r>
              <a:rPr lang="ru-RU" sz="1600" dirty="0" smtClean="0">
                <a:solidFill>
                  <a:srgbClr val="002060"/>
                </a:solidFill>
              </a:rPr>
              <a:t>, а жена – </a:t>
            </a:r>
            <a:r>
              <a:rPr lang="ru-RU" sz="1600" b="1" dirty="0">
                <a:solidFill>
                  <a:srgbClr val="002060"/>
                </a:solidFill>
              </a:rPr>
              <a:t>леди </a:t>
            </a:r>
            <a:r>
              <a:rPr lang="ru-RU" sz="1600" b="1" dirty="0" smtClean="0">
                <a:solidFill>
                  <a:srgbClr val="002060"/>
                </a:solidFill>
              </a:rPr>
              <a:t>Маккартни</a:t>
            </a:r>
          </a:p>
          <a:p>
            <a:pPr marL="11430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Не путать </a:t>
            </a:r>
            <a:r>
              <a:rPr lang="ru-RU" sz="1600" dirty="0">
                <a:solidFill>
                  <a:srgbClr val="002060"/>
                </a:solidFill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</a:rPr>
              <a:t>сир</a:t>
            </a:r>
            <a:r>
              <a:rPr lang="ru-RU" sz="1600" dirty="0" smtClean="0">
                <a:solidFill>
                  <a:srgbClr val="002060"/>
                </a:solidFill>
              </a:rPr>
              <a:t> (фр.</a:t>
            </a:r>
            <a:r>
              <a:rPr lang="ru-RU" sz="1600" dirty="0">
                <a:solidFill>
                  <a:srgbClr val="002060"/>
                </a:solidFill>
              </a:rPr>
              <a:t>  </a:t>
            </a:r>
            <a:r>
              <a:rPr lang="fr-FR" sz="1600" i="1" dirty="0" smtClean="0">
                <a:solidFill>
                  <a:srgbClr val="002060"/>
                </a:solidFill>
              </a:rPr>
              <a:t>sire</a:t>
            </a:r>
            <a:r>
              <a:rPr lang="ru-RU" sz="1600" dirty="0" smtClean="0">
                <a:solidFill>
                  <a:srgbClr val="002060"/>
                </a:solidFill>
              </a:rPr>
              <a:t>, англ</a:t>
            </a:r>
            <a:r>
              <a:rPr lang="ru-RU" sz="1600" dirty="0" smtClean="0">
                <a:solidFill>
                  <a:srgbClr val="002060"/>
                </a:solidFill>
                <a:hlinkClick r:id="rId3" tooltip="Французский язык"/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 </a:t>
            </a:r>
            <a:r>
              <a:rPr lang="fr-FR" sz="1600" i="1" dirty="0" smtClean="0">
                <a:solidFill>
                  <a:srgbClr val="002060"/>
                </a:solidFill>
              </a:rPr>
              <a:t>sir</a:t>
            </a:r>
            <a:r>
              <a:rPr lang="ru-RU" sz="1600" dirty="0" smtClean="0">
                <a:solidFill>
                  <a:srgbClr val="002060"/>
                </a:solidFill>
              </a:rPr>
              <a:t> )</a:t>
            </a:r>
            <a:r>
              <a:rPr lang="ru-RU" sz="1600" dirty="0">
                <a:solidFill>
                  <a:srgbClr val="002060"/>
                </a:solidFill>
              </a:rPr>
              <a:t> — обращение к монарху (</a:t>
            </a:r>
            <a:r>
              <a:rPr lang="ru-RU" sz="1600" b="1" dirty="0">
                <a:solidFill>
                  <a:srgbClr val="002060"/>
                </a:solidFill>
              </a:rPr>
              <a:t>Ваше Величество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>Государь). К королеве Англии -  </a:t>
            </a:r>
            <a:r>
              <a:rPr lang="ru-RU" sz="1600" b="1" dirty="0" smtClean="0">
                <a:solidFill>
                  <a:srgbClr val="002060"/>
                </a:solidFill>
              </a:rPr>
              <a:t>Ваше Величество (</a:t>
            </a:r>
            <a:r>
              <a:rPr lang="en-US" sz="1600" b="1" dirty="0" smtClean="0">
                <a:solidFill>
                  <a:srgbClr val="002060"/>
                </a:solidFill>
              </a:rPr>
              <a:t>Your Majesty</a:t>
            </a:r>
            <a:r>
              <a:rPr lang="ru-RU" sz="1600" dirty="0" smtClean="0"/>
              <a:t>), д</a:t>
            </a:r>
            <a:r>
              <a:rPr lang="ru-RU" sz="1600" dirty="0" smtClean="0">
                <a:solidFill>
                  <a:srgbClr val="002060"/>
                </a:solidFill>
              </a:rPr>
              <a:t>алее – </a:t>
            </a:r>
            <a:r>
              <a:rPr lang="ru-RU" sz="1600" b="1" dirty="0" err="1" smtClean="0">
                <a:solidFill>
                  <a:srgbClr val="002060"/>
                </a:solidFill>
              </a:rPr>
              <a:t>мэм</a:t>
            </a:r>
            <a:r>
              <a:rPr lang="en-US" sz="1600" b="1" dirty="0" smtClean="0">
                <a:solidFill>
                  <a:srgbClr val="002060"/>
                </a:solidFill>
              </a:rPr>
              <a:t> (ma’am)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Обращения </a:t>
            </a:r>
            <a:r>
              <a:rPr lang="ru-RU" sz="1600" b="1" dirty="0" smtClean="0">
                <a:solidFill>
                  <a:srgbClr val="002060"/>
                </a:solidFill>
              </a:rPr>
              <a:t>сэр, мадам/</a:t>
            </a:r>
            <a:r>
              <a:rPr lang="ru-RU" sz="1600" b="1" dirty="0" err="1" smtClean="0">
                <a:solidFill>
                  <a:srgbClr val="002060"/>
                </a:solidFill>
              </a:rPr>
              <a:t>мэм</a:t>
            </a:r>
            <a:r>
              <a:rPr lang="ru-RU" sz="1600" dirty="0" smtClean="0">
                <a:solidFill>
                  <a:srgbClr val="002060"/>
                </a:solidFill>
              </a:rPr>
              <a:t> – уважительное, от младшего к старшему</a:t>
            </a:r>
          </a:p>
          <a:p>
            <a:pPr marL="114300" indent="0"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6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Имена и формы обращения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Употребление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</a:rPr>
              <a:t>Mister </a:t>
            </a:r>
            <a:r>
              <a:rPr lang="ru-RU" sz="1800" dirty="0" smtClean="0">
                <a:solidFill>
                  <a:srgbClr val="002060"/>
                </a:solidFill>
              </a:rPr>
              <a:t>и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Monsieur </a:t>
            </a:r>
            <a:r>
              <a:rPr lang="ru-RU" sz="1800" b="1" dirty="0" smtClean="0">
                <a:solidFill>
                  <a:srgbClr val="002060"/>
                </a:solidFill>
              </a:rPr>
              <a:t>  </a:t>
            </a:r>
            <a:r>
              <a:rPr lang="ru-RU" sz="1800" dirty="0" smtClean="0">
                <a:solidFill>
                  <a:srgbClr val="002060"/>
                </a:solidFill>
              </a:rPr>
              <a:t>в англо- и франкоязычном мирах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Пан</a:t>
            </a:r>
            <a:r>
              <a:rPr lang="ru-RU" sz="1800" dirty="0">
                <a:solidFill>
                  <a:srgbClr val="002060"/>
                </a:solidFill>
              </a:rPr>
              <a:t> — форма вежливого обращения в польском, чешском, словацком,  украинском, а также белорусском </a:t>
            </a:r>
            <a:r>
              <a:rPr lang="ru-RU" sz="1800" dirty="0" smtClean="0">
                <a:solidFill>
                  <a:srgbClr val="002060"/>
                </a:solidFill>
              </a:rPr>
              <a:t>языках</a:t>
            </a:r>
          </a:p>
          <a:p>
            <a:pPr marL="11430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Наиболее вежливое - пан Анджей Петрашевский, вежливое - пан  Петрашевский. От младшего к старшему возможно - пан Анджей 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6917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Имена и формы обращения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сэр, мистер, месье,  мисс,  миссис, мадам,  мадемуазель, пан, пани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________________________________________________________________________</a:t>
            </a:r>
          </a:p>
          <a:p>
            <a:pPr marL="114300" indent="0">
              <a:buNone/>
            </a:pPr>
            <a:endParaRPr lang="ru-RU" sz="16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Мисс</a:t>
            </a:r>
            <a:r>
              <a:rPr lang="en-US" sz="1600" b="1" u="sng" dirty="0" smtClean="0">
                <a:solidFill>
                  <a:srgbClr val="002060"/>
                </a:solidFill>
              </a:rPr>
              <a:t>/Miss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</a:rPr>
              <a:t>Миссис</a:t>
            </a:r>
            <a:r>
              <a:rPr lang="en-US" sz="1600" b="1" u="sng" dirty="0" smtClean="0">
                <a:solidFill>
                  <a:srgbClr val="002060"/>
                </a:solidFill>
              </a:rPr>
              <a:t>/Missis, </a:t>
            </a:r>
            <a:r>
              <a:rPr lang="en-US" sz="1600" b="1" u="sng" dirty="0" err="1" smtClean="0">
                <a:solidFill>
                  <a:srgbClr val="002060"/>
                </a:solidFill>
              </a:rPr>
              <a:t>Mrs</a:t>
            </a:r>
            <a:endParaRPr lang="ru-RU" sz="16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 традиции, форма обращения к женщине – следствие ее семейного положения.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u="sng" dirty="0" smtClean="0">
                <a:solidFill>
                  <a:srgbClr val="002060"/>
                </a:solidFill>
              </a:rPr>
              <a:t>Мисс</a:t>
            </a:r>
            <a:r>
              <a:rPr lang="ru-RU" sz="1600" b="1" dirty="0" smtClean="0">
                <a:solidFill>
                  <a:srgbClr val="002060"/>
                </a:solidFill>
              </a:rPr>
              <a:t> – обращение к девушкам и незамужним женщинам.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Выходя замуж, женщина вместе с фамилией супруга обретает и звание </a:t>
            </a:r>
            <a:r>
              <a:rPr lang="ru-RU" sz="1600" b="1" u="sng" dirty="0" smtClean="0">
                <a:solidFill>
                  <a:srgbClr val="002060"/>
                </a:solidFill>
              </a:rPr>
              <a:t>Миссис.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Эмансипация и феминизм скорректировали ситуацию. Теперь имя и «общественное звание» женщины – дело ее выбора.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Madame/</a:t>
            </a:r>
            <a:r>
              <a:rPr lang="en-US" sz="1600" b="1" dirty="0" err="1" smtClean="0">
                <a:solidFill>
                  <a:srgbClr val="002060"/>
                </a:solidFill>
              </a:rPr>
              <a:t>Mme</a:t>
            </a:r>
            <a:r>
              <a:rPr lang="en-US" sz="1600" b="1" dirty="0" smtClean="0">
                <a:solidFill>
                  <a:srgbClr val="002060"/>
                </a:solidFill>
              </a:rPr>
              <a:t>,  Mademoiselle/</a:t>
            </a:r>
            <a:r>
              <a:rPr lang="en-US" sz="1600" b="1" dirty="0" err="1" smtClean="0">
                <a:solidFill>
                  <a:srgbClr val="002060"/>
                </a:solidFill>
              </a:rPr>
              <a:t>Mlle</a:t>
            </a:r>
            <a:r>
              <a:rPr lang="en-US" sz="1600" b="1" dirty="0" smtClean="0">
                <a:solidFill>
                  <a:srgbClr val="002060"/>
                </a:solidFill>
              </a:rPr>
              <a:t> (Fr.)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2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    темы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50772"/>
              </p:ext>
            </p:extLst>
          </p:nvPr>
        </p:nvGraphicFramePr>
        <p:xfrm>
          <a:off x="323528" y="1772816"/>
          <a:ext cx="8496944" cy="475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4"/>
              </a:tblGrid>
              <a:tr h="107146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Введение в предмет. Формальности и протокол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7146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Речевой этикет и культура речи. Искусство беседы.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12706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этика.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12706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Профессиональная деятельность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12706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Деловая корреспонденция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07146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Политкорректность в современном мире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20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Имена и формы обращения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1800" b="1" i="1" u="sng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i="1" u="sng" dirty="0" smtClean="0">
                <a:solidFill>
                  <a:srgbClr val="002060"/>
                </a:solidFill>
              </a:rPr>
              <a:t>…Пример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  Если </a:t>
            </a:r>
            <a:r>
              <a:rPr lang="ru-RU" sz="1800" b="1" dirty="0">
                <a:solidFill>
                  <a:srgbClr val="002060"/>
                </a:solidFill>
              </a:rPr>
              <a:t>Сара Джонс, выйдя замуж за  Ника Адамса, решает сохранить свое девичье имя, то к ней следует обращаться не как к «миссис Ник Адамс», а как к «Мисс Саре Джонс». Соответственно, на письмах в адрес обоих супругов надо указывать  «Мистеру Нику Адамсу» и «Мисс Саре Джонс</a:t>
            </a:r>
            <a:r>
              <a:rPr lang="ru-RU" sz="1800" b="1" dirty="0" smtClean="0">
                <a:solidFill>
                  <a:srgbClr val="002060"/>
                </a:solidFill>
              </a:rPr>
              <a:t>».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Если женщина решила присоединить фамилию мужа к своей девичьей, первой указывается именно девичья: </a:t>
            </a:r>
            <a:r>
              <a:rPr lang="ru-RU" sz="1800" b="1" dirty="0" err="1">
                <a:solidFill>
                  <a:srgbClr val="002060"/>
                </a:solidFill>
              </a:rPr>
              <a:t>Дженифер</a:t>
            </a:r>
            <a:r>
              <a:rPr lang="ru-RU" sz="1800" b="1" dirty="0">
                <a:solidFill>
                  <a:srgbClr val="002060"/>
                </a:solidFill>
              </a:rPr>
              <a:t> Энн </a:t>
            </a:r>
            <a:r>
              <a:rPr lang="ru-RU" sz="1800" b="1" dirty="0" err="1">
                <a:solidFill>
                  <a:srgbClr val="002060"/>
                </a:solidFill>
              </a:rPr>
              <a:t>Берк</a:t>
            </a:r>
            <a:r>
              <a:rPr lang="ru-RU" sz="1800" b="1" dirty="0">
                <a:solidFill>
                  <a:srgbClr val="002060"/>
                </a:solidFill>
              </a:rPr>
              <a:t>, выйдя замуж за Дэвида </a:t>
            </a:r>
            <a:r>
              <a:rPr lang="ru-RU" sz="1800" b="1" dirty="0" err="1">
                <a:solidFill>
                  <a:srgbClr val="002060"/>
                </a:solidFill>
              </a:rPr>
              <a:t>Робертсона</a:t>
            </a:r>
            <a:r>
              <a:rPr lang="ru-RU" sz="1800" b="1" dirty="0">
                <a:solidFill>
                  <a:srgbClr val="002060"/>
                </a:solidFill>
              </a:rPr>
              <a:t>, становится </a:t>
            </a:r>
            <a:r>
              <a:rPr lang="ru-RU" sz="1800" b="1" dirty="0" err="1">
                <a:solidFill>
                  <a:srgbClr val="002060"/>
                </a:solidFill>
              </a:rPr>
              <a:t>Дженифер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Берк-Робертсон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 Девичья </a:t>
            </a:r>
            <a:r>
              <a:rPr lang="ru-RU" sz="1800" b="1" dirty="0">
                <a:solidFill>
                  <a:srgbClr val="002060"/>
                </a:solidFill>
              </a:rPr>
              <a:t>фамилия может быть и опущена.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8834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Имена и формы обращения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Мисс</a:t>
            </a:r>
            <a:r>
              <a:rPr lang="ru-RU" sz="1600" b="1" dirty="0">
                <a:solidFill>
                  <a:srgbClr val="002060"/>
                </a:solidFill>
              </a:rPr>
              <a:t>  </a:t>
            </a:r>
            <a:r>
              <a:rPr lang="ru-RU" sz="1600" dirty="0">
                <a:solidFill>
                  <a:srgbClr val="002060"/>
                </a:solidFill>
              </a:rPr>
              <a:t>и</a:t>
            </a:r>
            <a:r>
              <a:rPr lang="ru-RU" sz="1600" b="1" dirty="0">
                <a:solidFill>
                  <a:srgbClr val="002060"/>
                </a:solidFill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</a:rPr>
              <a:t>Миссис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</a:rPr>
              <a:t>продолжение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Обращение «</a:t>
            </a:r>
            <a:r>
              <a:rPr lang="en-US" sz="1600" b="1" dirty="0" smtClean="0">
                <a:solidFill>
                  <a:srgbClr val="002060"/>
                </a:solidFill>
              </a:rPr>
              <a:t>Ms.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универсально.                                                                             Оно удобно в тех случаях, когда неизвестен брачный статус женщины;   использует ли она свое профессиональное имя или фамилию мужа.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Направляя, к примеру, деловое  письмо госпоже Сьюзен Смит, - особенно в первый раз – его лучше адресовать  «</a:t>
            </a:r>
            <a:r>
              <a:rPr lang="en-US" sz="1600" b="1" dirty="0" smtClean="0">
                <a:solidFill>
                  <a:srgbClr val="002060"/>
                </a:solidFill>
              </a:rPr>
              <a:t>Ms.</a:t>
            </a:r>
            <a:r>
              <a:rPr lang="ru-RU" sz="1600" b="1" dirty="0">
                <a:solidFill>
                  <a:srgbClr val="002060"/>
                </a:solidFill>
              </a:rPr>
              <a:t> Сьюзен </a:t>
            </a:r>
            <a:r>
              <a:rPr lang="ru-RU" sz="1600" b="1" dirty="0" smtClean="0">
                <a:solidFill>
                  <a:srgbClr val="002060"/>
                </a:solidFill>
              </a:rPr>
              <a:t>Смит», нежели просто «Сьюзен Сми</a:t>
            </a:r>
            <a:r>
              <a:rPr lang="ru-RU" sz="1600" b="1" dirty="0">
                <a:solidFill>
                  <a:srgbClr val="002060"/>
                </a:solidFill>
              </a:rPr>
              <a:t>т</a:t>
            </a:r>
            <a:r>
              <a:rPr lang="ru-RU" sz="1600" b="1" dirty="0" smtClean="0">
                <a:solidFill>
                  <a:srgbClr val="002060"/>
                </a:solidFill>
              </a:rPr>
              <a:t>».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 ответном письме </a:t>
            </a:r>
            <a:r>
              <a:rPr lang="en-US" sz="1600" b="1" dirty="0">
                <a:solidFill>
                  <a:srgbClr val="002060"/>
                </a:solidFill>
              </a:rPr>
              <a:t>Ms.</a:t>
            </a:r>
            <a:r>
              <a:rPr lang="ru-RU" sz="1600" b="1" dirty="0">
                <a:solidFill>
                  <a:srgbClr val="002060"/>
                </a:solidFill>
              </a:rPr>
              <a:t> Сьюзен </a:t>
            </a:r>
            <a:r>
              <a:rPr lang="ru-RU" sz="1600" b="1" dirty="0" smtClean="0">
                <a:solidFill>
                  <a:srgbClr val="002060"/>
                </a:solidFill>
              </a:rPr>
              <a:t>Смит, подписавшись определенным образом, даст вам понять, как к ней следует обращаться. Если женщина замужем и желает подчеркнуть этот факт (и не использует при этом свою девичью фамилию), то перед своей подписью она поставит в скобках «миссис».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8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Обращение к священнослужителям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600" b="1" u="sng" dirty="0">
                <a:solidFill>
                  <a:srgbClr val="002060"/>
                </a:solidFill>
              </a:rPr>
              <a:t>Т</a:t>
            </a:r>
            <a:r>
              <a:rPr lang="ru-RU" sz="1600" b="1" u="sng" dirty="0" smtClean="0">
                <a:solidFill>
                  <a:srgbClr val="002060"/>
                </a:solidFill>
              </a:rPr>
              <a:t>ри </a:t>
            </a:r>
            <a:r>
              <a:rPr lang="ru-RU" sz="1600" b="1" u="sng" dirty="0">
                <a:solidFill>
                  <a:srgbClr val="002060"/>
                </a:solidFill>
              </a:rPr>
              <a:t>степени священнослужителей</a:t>
            </a:r>
            <a:r>
              <a:rPr lang="ru-RU" sz="1600" b="1" u="sng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endParaRPr lang="ru-RU" sz="1600" b="1" u="sng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i="1" u="sng" dirty="0" smtClean="0">
                <a:solidFill>
                  <a:srgbClr val="002060"/>
                </a:solidFill>
              </a:rPr>
              <a:t>1) Епископская</a:t>
            </a:r>
            <a:r>
              <a:rPr lang="ru-RU" sz="1400" b="1" dirty="0" smtClean="0">
                <a:solidFill>
                  <a:srgbClr val="002060"/>
                </a:solidFill>
              </a:rPr>
              <a:t>: </a:t>
            </a:r>
            <a:r>
              <a:rPr lang="ru-RU" sz="1400" b="1" dirty="0">
                <a:solidFill>
                  <a:srgbClr val="002060"/>
                </a:solidFill>
              </a:rPr>
              <a:t>патриарх, митрополит, архиепископ, епископ. Обращение к патриарху: «</a:t>
            </a:r>
            <a:r>
              <a:rPr lang="ru-RU" sz="1400" b="1" u="sng" dirty="0">
                <a:solidFill>
                  <a:srgbClr val="002060"/>
                </a:solidFill>
              </a:rPr>
              <a:t>Ваше Святейшество…» </a:t>
            </a:r>
            <a:r>
              <a:rPr lang="ru-RU" sz="1400" b="1" dirty="0">
                <a:solidFill>
                  <a:srgbClr val="002060"/>
                </a:solidFill>
              </a:rPr>
              <a:t>или «</a:t>
            </a:r>
            <a:r>
              <a:rPr lang="ru-RU" sz="1400" b="1" u="sng" dirty="0">
                <a:solidFill>
                  <a:srgbClr val="002060"/>
                </a:solidFill>
              </a:rPr>
              <a:t>Святейший </a:t>
            </a:r>
            <a:r>
              <a:rPr lang="ru-RU" sz="1400" b="1" u="sng" dirty="0" err="1">
                <a:solidFill>
                  <a:srgbClr val="002060"/>
                </a:solidFill>
              </a:rPr>
              <a:t>владыко</a:t>
            </a:r>
            <a:r>
              <a:rPr lang="ru-RU" sz="1400" b="1" dirty="0">
                <a:solidFill>
                  <a:srgbClr val="002060"/>
                </a:solidFill>
              </a:rPr>
              <a:t>…», к митрополиту и архиепископу: «</a:t>
            </a:r>
            <a:r>
              <a:rPr lang="ru-RU" sz="1400" b="1" u="sng" dirty="0">
                <a:solidFill>
                  <a:srgbClr val="002060"/>
                </a:solidFill>
              </a:rPr>
              <a:t>Ваше Высокопреосвященство</a:t>
            </a:r>
            <a:r>
              <a:rPr lang="ru-RU" sz="1400" b="1" dirty="0">
                <a:solidFill>
                  <a:srgbClr val="002060"/>
                </a:solidFill>
              </a:rPr>
              <a:t>» </a:t>
            </a:r>
            <a:r>
              <a:rPr lang="ru-RU" sz="1400" b="1" dirty="0" smtClean="0">
                <a:solidFill>
                  <a:srgbClr val="002060"/>
                </a:solidFill>
              </a:rPr>
              <a:t>или</a:t>
            </a:r>
            <a:r>
              <a:rPr lang="en-US" sz="1400" b="1" dirty="0" smtClean="0">
                <a:solidFill>
                  <a:srgbClr val="002060"/>
                </a:solidFill>
              </a:rPr>
              <a:t>            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«</a:t>
            </a:r>
            <a:r>
              <a:rPr lang="ru-RU" sz="1400" b="1" u="sng" dirty="0" err="1">
                <a:solidFill>
                  <a:srgbClr val="002060"/>
                </a:solidFill>
              </a:rPr>
              <a:t>Высокопреосвященнейший</a:t>
            </a:r>
            <a:r>
              <a:rPr lang="ru-RU" sz="1400" b="1" u="sng" dirty="0">
                <a:solidFill>
                  <a:srgbClr val="002060"/>
                </a:solidFill>
              </a:rPr>
              <a:t> </a:t>
            </a:r>
            <a:r>
              <a:rPr lang="ru-RU" sz="1400" b="1" u="sng" dirty="0" err="1">
                <a:solidFill>
                  <a:srgbClr val="002060"/>
                </a:solidFill>
              </a:rPr>
              <a:t>владыко</a:t>
            </a:r>
            <a:r>
              <a:rPr lang="ru-RU" sz="1400" b="1" dirty="0">
                <a:solidFill>
                  <a:srgbClr val="002060"/>
                </a:solidFill>
              </a:rPr>
              <a:t>…».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2)  </a:t>
            </a:r>
            <a:r>
              <a:rPr lang="ru-RU" sz="1400" b="1" i="1" u="sng" dirty="0">
                <a:solidFill>
                  <a:srgbClr val="002060"/>
                </a:solidFill>
              </a:rPr>
              <a:t>Иерейская. </a:t>
            </a:r>
            <a:r>
              <a:rPr lang="ru-RU" sz="1400" b="1" dirty="0">
                <a:solidFill>
                  <a:srgbClr val="002060"/>
                </a:solidFill>
              </a:rPr>
              <a:t>Носители этой степени священства: протопресвитер, протоиерей, архимандрит, игумен, иерей, иеромонах. Обращение к протопресвитеру, протоиерею, архимандриту, игумену: </a:t>
            </a:r>
            <a:r>
              <a:rPr lang="ru-RU" sz="1400" b="1" u="sng" dirty="0">
                <a:solidFill>
                  <a:srgbClr val="002060"/>
                </a:solidFill>
              </a:rPr>
              <a:t>«Ваше Высокопреподобие, отец (имя)…», </a:t>
            </a:r>
            <a:r>
              <a:rPr lang="ru-RU" sz="1400" b="1" dirty="0">
                <a:solidFill>
                  <a:srgbClr val="002060"/>
                </a:solidFill>
              </a:rPr>
              <a:t>к иерею, иеромонаху: «</a:t>
            </a:r>
            <a:r>
              <a:rPr lang="ru-RU" sz="1400" b="1" u="sng" dirty="0">
                <a:solidFill>
                  <a:srgbClr val="002060"/>
                </a:solidFill>
              </a:rPr>
              <a:t>Ваше преподобие, отец (имя)…» </a:t>
            </a:r>
            <a:r>
              <a:rPr lang="ru-RU" sz="1400" b="1" dirty="0" smtClean="0">
                <a:solidFill>
                  <a:srgbClr val="002060"/>
                </a:solidFill>
              </a:rPr>
              <a:t>. Есть </a:t>
            </a:r>
            <a:r>
              <a:rPr lang="ru-RU" sz="1400" b="1" dirty="0">
                <a:solidFill>
                  <a:srgbClr val="002060"/>
                </a:solidFill>
              </a:rPr>
              <a:t>народное, «теплое» обращение: «</a:t>
            </a:r>
            <a:r>
              <a:rPr lang="ru-RU" sz="1400" b="1" u="sng" dirty="0">
                <a:solidFill>
                  <a:srgbClr val="002060"/>
                </a:solidFill>
              </a:rPr>
              <a:t>батюшка</a:t>
            </a:r>
            <a:r>
              <a:rPr lang="ru-RU" sz="1400" b="1" dirty="0">
                <a:solidFill>
                  <a:srgbClr val="002060"/>
                </a:solidFill>
              </a:rPr>
              <a:t>…». Иногда этот эпитет употребляют только по отношению к своему духовнику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3) </a:t>
            </a:r>
            <a:r>
              <a:rPr lang="ru-RU" sz="1400" b="1" dirty="0" err="1" smtClean="0">
                <a:solidFill>
                  <a:srgbClr val="002060"/>
                </a:solidFill>
              </a:rPr>
              <a:t>Диаконская</a:t>
            </a:r>
            <a:r>
              <a:rPr lang="ru-RU" sz="1400" b="1" dirty="0">
                <a:solidFill>
                  <a:srgbClr val="002060"/>
                </a:solidFill>
              </a:rPr>
              <a:t>. Носители этой степени священства: архидиакон, протодиакон, диакон, иеродиакон. Обращение к архи-, протодиакону: «</a:t>
            </a:r>
            <a:r>
              <a:rPr lang="ru-RU" sz="1400" b="1" u="sng" dirty="0">
                <a:solidFill>
                  <a:srgbClr val="002060"/>
                </a:solidFill>
              </a:rPr>
              <a:t>отец архи-, протодиакон (имя)…</a:t>
            </a:r>
            <a:r>
              <a:rPr lang="ru-RU" sz="1400" b="1" dirty="0">
                <a:solidFill>
                  <a:srgbClr val="002060"/>
                </a:solidFill>
              </a:rPr>
              <a:t>», к диакону, иеродиакону: «</a:t>
            </a:r>
            <a:r>
              <a:rPr lang="ru-RU" sz="1400" b="1" u="sng" dirty="0">
                <a:solidFill>
                  <a:srgbClr val="002060"/>
                </a:solidFill>
              </a:rPr>
              <a:t>отец (имя)… </a:t>
            </a:r>
            <a:r>
              <a:rPr lang="ru-RU" sz="1400" b="1" dirty="0">
                <a:solidFill>
                  <a:srgbClr val="002060"/>
                </a:solidFill>
              </a:rPr>
              <a:t>».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54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Приветствия в разных странах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Англичане-американцы-канадцы- австралийцы: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- </a:t>
            </a:r>
            <a:r>
              <a:rPr lang="en-US" sz="1600" b="1" dirty="0" smtClean="0">
                <a:solidFill>
                  <a:srgbClr val="002060"/>
                </a:solidFill>
              </a:rPr>
              <a:t>How do you do?</a:t>
            </a:r>
            <a:r>
              <a:rPr lang="ru-RU" sz="1600" b="1" dirty="0" smtClean="0">
                <a:solidFill>
                  <a:srgbClr val="002060"/>
                </a:solidFill>
              </a:rPr>
              <a:t>  –  Ответ такой же 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   - How are you? </a:t>
            </a: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en-US" sz="1600" b="1" dirty="0" smtClean="0">
                <a:solidFill>
                  <a:srgbClr val="002060"/>
                </a:solidFill>
              </a:rPr>
              <a:t> –  </a:t>
            </a:r>
            <a:r>
              <a:rPr lang="ru-RU" sz="1600" b="1" dirty="0" smtClean="0">
                <a:solidFill>
                  <a:srgbClr val="002060"/>
                </a:solidFill>
              </a:rPr>
              <a:t>Ответ:</a:t>
            </a:r>
            <a:r>
              <a:rPr lang="en-US" sz="1600" b="1" dirty="0" smtClean="0">
                <a:solidFill>
                  <a:srgbClr val="002060"/>
                </a:solidFill>
              </a:rPr>
              <a:t>  I am fine!  Fifty-fifty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Немцы: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- </a:t>
            </a:r>
            <a:r>
              <a:rPr lang="ru-RU" sz="1600" b="1" dirty="0" err="1">
                <a:solidFill>
                  <a:srgbClr val="002060"/>
                </a:solidFill>
              </a:rPr>
              <a:t>Wie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geht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es</a:t>
            </a:r>
            <a:r>
              <a:rPr lang="en-US" sz="1600" b="1" dirty="0" smtClean="0">
                <a:solidFill>
                  <a:srgbClr val="002060"/>
                </a:solidFill>
              </a:rPr>
              <a:t> (</a:t>
            </a:r>
            <a:r>
              <a:rPr lang="en-US" sz="1600" b="1" dirty="0" err="1" smtClean="0">
                <a:solidFill>
                  <a:srgbClr val="002060"/>
                </a:solidFill>
              </a:rPr>
              <a:t>ihnen</a:t>
            </a:r>
            <a:r>
              <a:rPr lang="en-US" sz="1600" b="1" dirty="0" smtClean="0">
                <a:solidFill>
                  <a:srgbClr val="002060"/>
                </a:solidFill>
              </a:rPr>
              <a:t>)? </a:t>
            </a:r>
            <a:r>
              <a:rPr lang="ru-RU" sz="1600" b="1" dirty="0" smtClean="0">
                <a:solidFill>
                  <a:srgbClr val="002060"/>
                </a:solidFill>
              </a:rPr>
              <a:t> –</a:t>
            </a: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 Ответ:  </a:t>
            </a:r>
            <a:r>
              <a:rPr lang="en-US" sz="1600" b="1" dirty="0" err="1" smtClean="0">
                <a:solidFill>
                  <a:srgbClr val="002060"/>
                </a:solidFill>
              </a:rPr>
              <a:t>Es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geht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mir</a:t>
            </a:r>
            <a:r>
              <a:rPr lang="en-US" sz="1600" b="1" dirty="0" smtClean="0">
                <a:solidFill>
                  <a:srgbClr val="002060"/>
                </a:solidFill>
              </a:rPr>
              <a:t> gut!</a:t>
            </a:r>
          </a:p>
          <a:p>
            <a:pPr marL="11430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Французы</a:t>
            </a:r>
            <a:r>
              <a:rPr lang="en-US" sz="1600" b="1" i="1" u="sng" dirty="0" smtClean="0">
                <a:solidFill>
                  <a:srgbClr val="002060"/>
                </a:solidFill>
              </a:rPr>
              <a:t>: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- </a:t>
            </a:r>
            <a:r>
              <a:rPr lang="en-US" sz="1600" b="1" dirty="0" smtClean="0">
                <a:solidFill>
                  <a:srgbClr val="002060"/>
                </a:solidFill>
              </a:rPr>
              <a:t>Comment </a:t>
            </a:r>
            <a:r>
              <a:rPr lang="en-US" sz="1600" b="1" dirty="0" err="1" smtClean="0">
                <a:solidFill>
                  <a:srgbClr val="002060"/>
                </a:solidFill>
              </a:rPr>
              <a:t>allez-vous</a:t>
            </a:r>
            <a:r>
              <a:rPr lang="en-US" sz="1600" b="1" dirty="0" smtClean="0">
                <a:solidFill>
                  <a:srgbClr val="002060"/>
                </a:solidFill>
              </a:rPr>
              <a:t>?/</a:t>
            </a:r>
            <a:r>
              <a:rPr lang="en-US" sz="1600" b="1" dirty="0">
                <a:solidFill>
                  <a:srgbClr val="002060"/>
                </a:solidFill>
              </a:rPr>
              <a:t> Comment </a:t>
            </a:r>
            <a:r>
              <a:rPr lang="en-US" sz="1600" b="1" dirty="0" err="1" smtClean="0">
                <a:solidFill>
                  <a:srgbClr val="002060"/>
                </a:solidFill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tu</a:t>
            </a:r>
            <a:r>
              <a:rPr lang="en-US" sz="1600" b="1" dirty="0" smtClean="0">
                <a:solidFill>
                  <a:srgbClr val="002060"/>
                </a:solidFill>
              </a:rPr>
              <a:t>?/Comment </a:t>
            </a:r>
            <a:r>
              <a:rPr lang="fr-FR" sz="1600" b="1" dirty="0" smtClean="0">
                <a:solidFill>
                  <a:srgbClr val="002060"/>
                </a:solidFill>
              </a:rPr>
              <a:t>ç</a:t>
            </a:r>
            <a:r>
              <a:rPr lang="en-US" sz="1600" b="1" dirty="0" smtClean="0">
                <a:solidFill>
                  <a:srgbClr val="002060"/>
                </a:solidFill>
              </a:rPr>
              <a:t>a </a:t>
            </a:r>
            <a:r>
              <a:rPr lang="en-US" sz="1600" b="1" dirty="0" err="1" smtClean="0">
                <a:solidFill>
                  <a:srgbClr val="002060"/>
                </a:solidFill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</a:rPr>
              <a:t>? / </a:t>
            </a:r>
            <a:r>
              <a:rPr lang="fr-FR" sz="2000" b="1" dirty="0">
                <a:solidFill>
                  <a:srgbClr val="002060"/>
                </a:solidFill>
              </a:rPr>
              <a:t>ç</a:t>
            </a:r>
            <a:r>
              <a:rPr lang="en-US" sz="1600" b="1" dirty="0" smtClean="0">
                <a:solidFill>
                  <a:srgbClr val="002060"/>
                </a:solidFill>
              </a:rPr>
              <a:t>a </a:t>
            </a:r>
            <a:r>
              <a:rPr lang="en-US" sz="1600" b="1" dirty="0" err="1" smtClean="0">
                <a:solidFill>
                  <a:srgbClr val="002060"/>
                </a:solidFill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</a:rPr>
              <a:t>?</a:t>
            </a:r>
            <a:r>
              <a:rPr lang="ru-RU" sz="1600" b="1" dirty="0" smtClean="0">
                <a:solidFill>
                  <a:srgbClr val="002060"/>
                </a:solidFill>
              </a:rPr>
              <a:t> – </a:t>
            </a: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Ответ:  </a:t>
            </a:r>
            <a:r>
              <a:rPr lang="en-US" sz="1600" b="1" dirty="0" smtClean="0">
                <a:solidFill>
                  <a:srgbClr val="002060"/>
                </a:solidFill>
              </a:rPr>
              <a:t>Je </a:t>
            </a:r>
            <a:r>
              <a:rPr lang="en-US" sz="1600" b="1" dirty="0" err="1" smtClean="0">
                <a:solidFill>
                  <a:srgbClr val="002060"/>
                </a:solidFill>
              </a:rPr>
              <a:t>vais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bien</a:t>
            </a:r>
            <a:r>
              <a:rPr lang="en-US" sz="1600" b="1" dirty="0" smtClean="0">
                <a:solidFill>
                  <a:srgbClr val="002060"/>
                </a:solidFill>
              </a:rPr>
              <a:t>/ </a:t>
            </a:r>
            <a:r>
              <a:rPr lang="fr-FR" sz="2000" b="1" dirty="0">
                <a:solidFill>
                  <a:srgbClr val="002060"/>
                </a:solidFill>
              </a:rPr>
              <a:t>ç</a:t>
            </a:r>
            <a:r>
              <a:rPr lang="en-US" sz="1600" b="1" dirty="0">
                <a:solidFill>
                  <a:srgbClr val="002060"/>
                </a:solidFill>
              </a:rPr>
              <a:t>a </a:t>
            </a:r>
            <a:r>
              <a:rPr lang="en-US" sz="1600" b="1" dirty="0" err="1" smtClean="0">
                <a:solidFill>
                  <a:srgbClr val="002060"/>
                </a:solidFill>
              </a:rPr>
              <a:t>va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bien</a:t>
            </a:r>
            <a:r>
              <a:rPr lang="en-US" sz="1600" b="1" dirty="0" smtClean="0">
                <a:solidFill>
                  <a:srgbClr val="002060"/>
                </a:solidFill>
              </a:rPr>
              <a:t>.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  Либо: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</a:rPr>
              <a:t>Comme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comme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fr-FR" sz="1600" b="1" dirty="0">
                <a:solidFill>
                  <a:srgbClr val="002060"/>
                </a:solidFill>
              </a:rPr>
              <a:t>ç</a:t>
            </a:r>
            <a:r>
              <a:rPr lang="en-US" sz="1600" b="1" dirty="0" smtClean="0">
                <a:solidFill>
                  <a:srgbClr val="002060"/>
                </a:solidFill>
              </a:rPr>
              <a:t>a/</a:t>
            </a:r>
            <a:r>
              <a:rPr lang="en-US" sz="1600" b="1" dirty="0" err="1" smtClean="0">
                <a:solidFill>
                  <a:srgbClr val="002060"/>
                </a:solidFill>
              </a:rPr>
              <a:t>Dannant-donnant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/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Cinquante-cinquante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Испанцы</a:t>
            </a:r>
            <a:r>
              <a:rPr lang="en-US" sz="1600" b="1" i="1" dirty="0" smtClean="0">
                <a:solidFill>
                  <a:srgbClr val="002060"/>
                </a:solidFill>
              </a:rPr>
              <a:t>:    </a:t>
            </a:r>
            <a:r>
              <a:rPr lang="en-US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err="1">
                <a:solidFill>
                  <a:srgbClr val="002060"/>
                </a:solidFill>
              </a:rPr>
              <a:t>Como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te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va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la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vida</a:t>
            </a:r>
            <a:r>
              <a:rPr lang="ru-RU" sz="1600" b="1" dirty="0">
                <a:solidFill>
                  <a:srgbClr val="002060"/>
                </a:solidFill>
              </a:rPr>
              <a:t>? - </a:t>
            </a: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Ответ:  </a:t>
            </a:r>
            <a:r>
              <a:rPr lang="ru-RU" sz="1600" b="1" dirty="0" err="1" smtClean="0">
                <a:solidFill>
                  <a:srgbClr val="002060"/>
                </a:solidFill>
              </a:rPr>
              <a:t>Yo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vivo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bien</a:t>
            </a: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Итальянцы</a:t>
            </a:r>
            <a:r>
              <a:rPr lang="ru-RU" sz="1600" b="1" dirty="0" smtClean="0">
                <a:solidFill>
                  <a:srgbClr val="002060"/>
                </a:solidFill>
              </a:rPr>
              <a:t>:  - </a:t>
            </a:r>
            <a:r>
              <a:rPr lang="ru-RU" sz="1600" b="1" dirty="0" err="1">
                <a:solidFill>
                  <a:srgbClr val="002060"/>
                </a:solidFill>
              </a:rPr>
              <a:t>Come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stai</a:t>
            </a:r>
            <a:r>
              <a:rPr lang="en-US" sz="1600" b="1" dirty="0" smtClean="0">
                <a:solidFill>
                  <a:srgbClr val="002060"/>
                </a:solidFill>
              </a:rPr>
              <a:t>?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-   Ответ:  </a:t>
            </a:r>
            <a:r>
              <a:rPr lang="ru-RU" sz="1600" b="1" dirty="0" err="1" smtClean="0">
                <a:solidFill>
                  <a:srgbClr val="002060"/>
                </a:solidFill>
              </a:rPr>
              <a:t>Sto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bene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11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Приветствия в разных странах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В Латинской Америке </a:t>
            </a:r>
            <a:r>
              <a:rPr lang="ru-RU" sz="1400" b="1" dirty="0">
                <a:solidFill>
                  <a:srgbClr val="002060"/>
                </a:solidFill>
              </a:rPr>
              <a:t>принято обниматься при встрече. Мужчины при этом три раза стучат рукой по спине знакомого, держа голову над его правым плечом, а потом еще три раза, держа голову над левым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В Египте и Йемене</a:t>
            </a:r>
            <a:r>
              <a:rPr lang="ru-RU" sz="1400" b="1" dirty="0">
                <a:solidFill>
                  <a:srgbClr val="002060"/>
                </a:solidFill>
              </a:rPr>
              <a:t> прикладывают ладонь ко лбу, повернув ее в сторону того, с кем здороваются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Арабы</a:t>
            </a:r>
            <a:r>
              <a:rPr lang="ru-RU" sz="1400" b="1" dirty="0">
                <a:solidFill>
                  <a:srgbClr val="002060"/>
                </a:solidFill>
              </a:rPr>
              <a:t> скрещивают руки на груди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Японцы</a:t>
            </a:r>
            <a:r>
              <a:rPr lang="ru-RU" sz="1400" b="1" dirty="0">
                <a:solidFill>
                  <a:srgbClr val="002060"/>
                </a:solidFill>
              </a:rPr>
              <a:t> при встрече кланяются: чем ниже и медленнее, тем важнее персона. Самый низкий и уважительный — </a:t>
            </a:r>
            <a:r>
              <a:rPr lang="ru-RU" sz="1400" b="1" dirty="0" err="1">
                <a:solidFill>
                  <a:srgbClr val="002060"/>
                </a:solidFill>
              </a:rPr>
              <a:t>сакэйрэй</a:t>
            </a:r>
            <a:r>
              <a:rPr lang="ru-RU" sz="1400" b="1" dirty="0">
                <a:solidFill>
                  <a:srgbClr val="002060"/>
                </a:solidFill>
              </a:rPr>
              <a:t>, средний — под углом 30 градусов, легкий — всего на 15 градусов. При этом они говорят «День настал</a:t>
            </a:r>
            <a:r>
              <a:rPr lang="ru-RU" sz="1400" b="1" dirty="0" smtClean="0">
                <a:solidFill>
                  <a:srgbClr val="002060"/>
                </a:solidFill>
              </a:rPr>
              <a:t>».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400" b="1" u="sng" dirty="0">
                <a:solidFill>
                  <a:srgbClr val="002060"/>
                </a:solidFill>
              </a:rPr>
              <a:t>Корейцы и китайцы</a:t>
            </a:r>
            <a:r>
              <a:rPr lang="ru-RU" sz="1400" b="1" dirty="0">
                <a:solidFill>
                  <a:srgbClr val="002060"/>
                </a:solidFill>
              </a:rPr>
              <a:t> тоже традиционно кланяются, однако все больше китайцев предпочитает здороваться по-современному: подняв над головой сцепленные руки. Но если несколько китайцев познакомятся с новым человеком, они могут ему и зааплодировать — отвечать на это нужно тем же. Традиционная фраза приветствия в Китае переводится: «Ел ли ты сегодня?»</a:t>
            </a:r>
          </a:p>
          <a:p>
            <a:pPr marL="114300" indent="0">
              <a:buNone/>
            </a:pP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0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9323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Приветствия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5740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Неофициальное приветствие и прощание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Приветствия в общественных местах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В учреждении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С прислугой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Как отвечать на вопрос «Как поживаете?»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Как уходить из гостей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представление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Ситуации, когда это необходимо, возникают на каждом шагу…</a:t>
            </a:r>
          </a:p>
          <a:p>
            <a:pPr marL="114300" indent="0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Кто кому должен быть представлен? – Три основных правила: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457200" indent="-342900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Мужчину представляют женщине (если мужчина имеет особый статус, то наоборот)</a:t>
            </a:r>
          </a:p>
          <a:p>
            <a:pPr marL="457200" indent="-342900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Того, кто моложе, всегда представляют тому, кто старше</a:t>
            </a:r>
          </a:p>
          <a:p>
            <a:pPr marL="457200" indent="-342900">
              <a:buAutoNum type="arabicParenR"/>
            </a:pPr>
            <a:r>
              <a:rPr lang="ru-RU" sz="1600" b="1" dirty="0" smtClean="0">
                <a:solidFill>
                  <a:srgbClr val="002060"/>
                </a:solidFill>
              </a:rPr>
              <a:t>Человека, занимающего в обществе менее значимое положение, представляют более известному и влиятельному</a:t>
            </a:r>
          </a:p>
          <a:p>
            <a:pPr marL="457200" indent="-342900">
              <a:buAutoNum type="arabicParenR"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Своих родственников, даже если они старше по возрасту, и занимают более видное положение, как правило, представляют всем остальным – это знак уважения.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Недопустимость  приказного тона при представлении кого-то кому-то.</a:t>
            </a: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Представление супруга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96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Представление на приемах и светских встречах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ПРЕДСТАВЛЕНИЕ на приемах всегда обязательно, если присутствует почетный  гость, которого представили всем приглашенным. Если вы опоздали, необходимо представиться самому.</a:t>
            </a:r>
          </a:p>
          <a:p>
            <a:pPr marL="0" indent="0">
              <a:buFontTx/>
              <a:buNone/>
            </a:pPr>
            <a:endParaRPr lang="ru-RU" altLang="ru-RU" sz="16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На официальном обеде с рассадкой соседям по столу следует самим представиться друг другу (дама может вступить в беседу с незнакомым мужчиной, предварительно не представившись ему). За столом принято вести беседу, причем с соседом и справа, и слева.</a:t>
            </a:r>
          </a:p>
          <a:p>
            <a:pPr marL="0" indent="0">
              <a:buFontTx/>
              <a:buNone/>
            </a:pPr>
            <a:endParaRPr lang="ru-RU" altLang="ru-RU" sz="16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КАК ПРЕДСТАВЛЯТЬСЯ САМОМУ. Если заметили интересного вам, но незнакомого человека, нельзя обращаться к нему «Вы кто?».  Лучше представиться самому. Можно добавить что-то о себе. Скорее всего незнакомец тоже представится вам.</a:t>
            </a:r>
          </a:p>
          <a:p>
            <a:pPr marL="0" indent="0">
              <a:buFontTx/>
              <a:buNone/>
            </a:pPr>
            <a:endParaRPr lang="ru-RU" altLang="ru-RU" sz="1600" b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КАК ВХОДИТЬ В ДОМ</a:t>
            </a:r>
          </a:p>
        </p:txBody>
      </p:sp>
    </p:spTree>
    <p:extLst>
      <p:ext uri="{BB962C8B-B14F-4D97-AF65-F5344CB8AC3E}">
        <p14:creationId xmlns:p14="http://schemas.microsoft.com/office/powerpoint/2010/main" val="29484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Представление 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на </a:t>
            </a:r>
            <a:r>
              <a:rPr lang="ru-RU" altLang="ru-RU" sz="2800" b="1" dirty="0">
                <a:solidFill>
                  <a:srgbClr val="C00000"/>
                </a:solidFill>
              </a:rPr>
              <a:t>приемах 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и светских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</a:rPr>
              <a:t>встречах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 ГОВОРИТЬ ПРИ ПРЕДСТАВЛЕНИИ.  «</a:t>
            </a:r>
            <a:r>
              <a:rPr lang="ru-RU" sz="1600" b="1" dirty="0">
                <a:solidFill>
                  <a:srgbClr val="002060"/>
                </a:solidFill>
              </a:rPr>
              <a:t>Здравствуйте</a:t>
            </a:r>
            <a:r>
              <a:rPr lang="ru-RU" sz="1600" b="1" dirty="0" smtClean="0">
                <a:solidFill>
                  <a:srgbClr val="002060"/>
                </a:solidFill>
              </a:rPr>
              <a:t>…»  с добавлением имени (звания) нового знакомого.  «Очень приятно», «Рад познакомиться». Важно отчетливо произносить слова, не глотая слоги.  Если прием не носит официального характера, то вполне уместно сказать «Привет».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КОГДА ПОЛОЖЕНО ВСТАВАТЬ, ПРИВЕТСТВУЯ ГОСТЕЙ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РУКОПОЖАТИЕ.  Может усилить симпатии, а может и вызвать раздражение («бескостная»  ладонь или «свирепый зажим»). Рукопожатие должно быть кратким, в меру крепким и дружелюбным. Смотреть в глаза.                  Дама выбирает – подавать руку или нет, но если мужчина протянет руку, то следует пожать ее.  Если ребенку протянули руку, он  протягивает в ответ. Нельзя допускать, чтобы протянутая рука повисла в воздухе.</a:t>
            </a:r>
          </a:p>
          <a:p>
            <a:pPr marL="114300" indent="0">
              <a:buNone/>
            </a:pPr>
            <a:endParaRPr lang="ru-RU" sz="16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Ритуал рукопожатия для женщины зависит от страны. Так, в Европе или </a:t>
            </a:r>
            <a:r>
              <a:rPr lang="ru-RU" sz="1600" b="1" dirty="0" err="1" smtClean="0">
                <a:solidFill>
                  <a:srgbClr val="002060"/>
                </a:solidFill>
              </a:rPr>
              <a:t>Лат.Америке</a:t>
            </a:r>
            <a:r>
              <a:rPr lang="ru-RU" sz="1600" b="1" dirty="0" smtClean="0">
                <a:solidFill>
                  <a:srgbClr val="002060"/>
                </a:solidFill>
              </a:rPr>
              <a:t> американке могут поцеловать протянутую руку вместо рукопожатия. А в странах Востока с женщиной обмениваются рукопожатиями гораздо реже.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220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err="1">
                <a:solidFill>
                  <a:srgbClr val="C00000"/>
                </a:solidFill>
              </a:rPr>
              <a:t>В</a:t>
            </a:r>
            <a:r>
              <a:rPr lang="ru-RU" sz="3600" b="1" dirty="0">
                <a:solidFill>
                  <a:srgbClr val="C00000"/>
                </a:solidFill>
              </a:rPr>
              <a:t> е д е н и е</a:t>
            </a: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/>
            </a:r>
            <a:br>
              <a:rPr lang="en-US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Немного  о  себе 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и</a:t>
            </a:r>
            <a:endParaRPr lang="ru-RU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Немного  о  вас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 себе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2000 – 2012 гг.</a:t>
            </a: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Эксперт российской делегации  на переговорах о присоединении  РФ к ВТО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Работа в регионах</a:t>
            </a:r>
          </a:p>
          <a:p>
            <a:pPr marL="11430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</a:rPr>
              <a:t>н.вр</a:t>
            </a:r>
            <a:r>
              <a:rPr lang="ru-RU" sz="2000" b="1" dirty="0" smtClean="0">
                <a:solidFill>
                  <a:srgbClr val="002060"/>
                </a:solidFill>
              </a:rPr>
              <a:t>. – участие в международных экономических форумах (Гайдаровский форум – 20</a:t>
            </a:r>
            <a:r>
              <a:rPr lang="en-US" sz="2000" b="1" dirty="0" smtClean="0">
                <a:solidFill>
                  <a:srgbClr val="002060"/>
                </a:solidFill>
              </a:rPr>
              <a:t>20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5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86409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Место, </a:t>
            </a:r>
            <a:r>
              <a:rPr lang="ru-RU" sz="2400" b="1" dirty="0" smtClean="0">
                <a:solidFill>
                  <a:srgbClr val="002060"/>
                </a:solidFill>
              </a:rPr>
              <a:t> которое  притягивает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4098" name="Picture 2" descr="C:\Users\алексей\Desktop\Photo\Rodes\Ba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3"/>
            <a:ext cx="9144000" cy="57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Место,  которое  притягивает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алексей\Desktop\Photo\Rodes\___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8924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3940</TotalTime>
  <Words>2969</Words>
  <Application>Microsoft Office PowerPoint</Application>
  <PresentationFormat>Экран (4:3)</PresentationFormat>
  <Paragraphs>452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Аптека</vt:lpstr>
      <vt:lpstr> Этикет и этика. Корреспонденция. поведение  в  профессиональной карьере  ниу  вшэ,  16.01.20 </vt:lpstr>
      <vt:lpstr> В В е д е н и е  </vt:lpstr>
      <vt:lpstr> В в е д е ни е  </vt:lpstr>
      <vt:lpstr> В В е д е н и е  </vt:lpstr>
      <vt:lpstr>Основные     темы</vt:lpstr>
      <vt:lpstr>  В В е д е н и е  </vt:lpstr>
      <vt:lpstr>о  себе</vt:lpstr>
      <vt:lpstr>Место,  которое  притягивает</vt:lpstr>
      <vt:lpstr>Место,  которое  притягивает</vt:lpstr>
      <vt:lpstr>Презентация PowerPoint</vt:lpstr>
      <vt:lpstr>гегард</vt:lpstr>
      <vt:lpstr>Презентация PowerPoint</vt:lpstr>
      <vt:lpstr>катынь</vt:lpstr>
      <vt:lpstr>В чем залог успеха в освоении курса?</vt:lpstr>
      <vt:lpstr>Другие особенности курса</vt:lpstr>
      <vt:lpstr>Т е м ы</vt:lpstr>
      <vt:lpstr>Э т и к а</vt:lpstr>
      <vt:lpstr>Этика  сократа</vt:lpstr>
      <vt:lpstr>Этика  сократа</vt:lpstr>
      <vt:lpstr>Э т и к е т,   Людовик XIV</vt:lpstr>
      <vt:lpstr>Э т и к е т,  Людовик XIV</vt:lpstr>
      <vt:lpstr>Этикет при дворе  людовика XIV</vt:lpstr>
      <vt:lpstr>Э т и к е т</vt:lpstr>
      <vt:lpstr>Россия, XVI век   один из первых сводов правил поведения </vt:lpstr>
      <vt:lpstr> э т и к е т</vt:lpstr>
      <vt:lpstr>Э т и к е т</vt:lpstr>
      <vt:lpstr>Речевой   этикет</vt:lpstr>
      <vt:lpstr>Некоторые Функции  речевого  этикета</vt:lpstr>
      <vt:lpstr>Речевой этикет в дореволюционной  России</vt:lpstr>
      <vt:lpstr>Речевой этикет в дореволюционной  России</vt:lpstr>
      <vt:lpstr>Речевой этикет в дореволюционной  России</vt:lpstr>
      <vt:lpstr>Речевой этикет в дореволюционной  России</vt:lpstr>
      <vt:lpstr>Речевой этикет в дореволюционной  России</vt:lpstr>
      <vt:lpstr>Табель  о  рангах  петра i</vt:lpstr>
      <vt:lpstr>Табель о рангах  петра I</vt:lpstr>
      <vt:lpstr>В нашей  стране   изучение   данного   курса            имеет  свои   особенности </vt:lpstr>
      <vt:lpstr>Как  такое  могло  произойти?</vt:lpstr>
      <vt:lpstr>Как  такое  могло  произойти?</vt:lpstr>
      <vt:lpstr>Как  такое  могло  произойти? 6  декабря  1931 г.</vt:lpstr>
      <vt:lpstr>Презентация PowerPoint</vt:lpstr>
      <vt:lpstr>Как  такое  могло  случиться? Почему  исчез   ссср?</vt:lpstr>
      <vt:lpstr>Как  такое  могло  произойти?</vt:lpstr>
      <vt:lpstr>Как  такое  могло  произойти?</vt:lpstr>
      <vt:lpstr>Обращение  по  имени</vt:lpstr>
      <vt:lpstr>Обращение  по имени</vt:lpstr>
      <vt:lpstr> родители И БЛИЗКИЕ </vt:lpstr>
      <vt:lpstr>Имена и формы обращения</vt:lpstr>
      <vt:lpstr>Имена и формы обращения</vt:lpstr>
      <vt:lpstr>Имена и формы обращения</vt:lpstr>
      <vt:lpstr>Имена и формы обращения</vt:lpstr>
      <vt:lpstr>Имена и формы обращения</vt:lpstr>
      <vt:lpstr>Обращение к священнослужителям</vt:lpstr>
      <vt:lpstr>Приветствия в разных странах</vt:lpstr>
      <vt:lpstr>Приветствия в разных странах</vt:lpstr>
      <vt:lpstr>Приветствия </vt:lpstr>
      <vt:lpstr>представление</vt:lpstr>
      <vt:lpstr>Представление на приемах и светских встречах</vt:lpstr>
      <vt:lpstr>Представление  на приемах  и светских  встречах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207</cp:revision>
  <dcterms:created xsi:type="dcterms:W3CDTF">2015-09-27T09:22:03Z</dcterms:created>
  <dcterms:modified xsi:type="dcterms:W3CDTF">2020-01-17T06:37:57Z</dcterms:modified>
</cp:coreProperties>
</file>