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11" r:id="rId2"/>
    <p:sldId id="312" r:id="rId3"/>
    <p:sldId id="313" r:id="rId4"/>
    <p:sldId id="288" r:id="rId5"/>
    <p:sldId id="289" r:id="rId6"/>
    <p:sldId id="290" r:id="rId7"/>
    <p:sldId id="260" r:id="rId8"/>
    <p:sldId id="261" r:id="rId9"/>
    <p:sldId id="304" r:id="rId10"/>
    <p:sldId id="282" r:id="rId11"/>
    <p:sldId id="262" r:id="rId12"/>
    <p:sldId id="263" r:id="rId13"/>
    <p:sldId id="285" r:id="rId14"/>
    <p:sldId id="266" r:id="rId15"/>
    <p:sldId id="286" r:id="rId16"/>
    <p:sldId id="267" r:id="rId17"/>
    <p:sldId id="268" r:id="rId18"/>
    <p:sldId id="308" r:id="rId19"/>
    <p:sldId id="287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3" r:id="rId28"/>
    <p:sldId id="302" r:id="rId29"/>
    <p:sldId id="269" r:id="rId30"/>
    <p:sldId id="314" r:id="rId31"/>
    <p:sldId id="270" r:id="rId32"/>
    <p:sldId id="271" r:id="rId33"/>
    <p:sldId id="272" r:id="rId34"/>
    <p:sldId id="320" r:id="rId35"/>
    <p:sldId id="265" r:id="rId36"/>
    <p:sldId id="305" r:id="rId37"/>
    <p:sldId id="306" r:id="rId38"/>
    <p:sldId id="315" r:id="rId39"/>
    <p:sldId id="275" r:id="rId40"/>
    <p:sldId id="322" r:id="rId41"/>
    <p:sldId id="276" r:id="rId42"/>
    <p:sldId id="293" r:id="rId43"/>
    <p:sldId id="321" r:id="rId44"/>
    <p:sldId id="323" r:id="rId45"/>
    <p:sldId id="277" r:id="rId46"/>
    <p:sldId id="309" r:id="rId47"/>
    <p:sldId id="278" r:id="rId48"/>
    <p:sldId id="310" r:id="rId49"/>
    <p:sldId id="279" r:id="rId50"/>
    <p:sldId id="307" r:id="rId51"/>
    <p:sldId id="318" r:id="rId52"/>
    <p:sldId id="280" r:id="rId53"/>
    <p:sldId id="316" r:id="rId54"/>
    <p:sldId id="317" r:id="rId55"/>
    <p:sldId id="324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328DCAA-E375-4942-98ED-1D2789BBEF0C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68CDA8-D709-4325-B036-9FA1EE1E1F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C%D0%B8%D1%80%D1%83_%E2%80%94_%D0%BC%D0%B8%D1%80!#cite_note-2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b="1" dirty="0" smtClean="0">
                <a:solidFill>
                  <a:srgbClr val="C00000"/>
                </a:solidFill>
              </a:rPr>
              <a:t>Культура речи.  воздействие слова.</a:t>
            </a:r>
            <a:r>
              <a:rPr lang="en-US" sz="3100" dirty="0" smtClean="0">
                <a:solidFill>
                  <a:srgbClr val="C00000"/>
                </a:solidFill>
              </a:rPr>
              <a:t/>
            </a:r>
            <a:br>
              <a:rPr lang="en-US" sz="3100" dirty="0" smtClean="0">
                <a:solidFill>
                  <a:srgbClr val="C00000"/>
                </a:solidFill>
              </a:rPr>
            </a:br>
            <a:r>
              <a:rPr lang="ru-RU" sz="2000" b="1" i="1" dirty="0" err="1" smtClean="0">
                <a:solidFill>
                  <a:srgbClr val="C00000"/>
                </a:solidFill>
              </a:rPr>
              <a:t>ниу</a:t>
            </a:r>
            <a:r>
              <a:rPr lang="ru-RU" sz="2000" b="1" i="1" dirty="0" smtClean="0">
                <a:solidFill>
                  <a:srgbClr val="C00000"/>
                </a:solidFill>
              </a:rPr>
              <a:t>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вшэ</a:t>
            </a:r>
            <a:r>
              <a:rPr lang="ru-RU" sz="2000" b="1" i="1" smtClean="0">
                <a:solidFill>
                  <a:srgbClr val="C00000"/>
                </a:solidFill>
              </a:rPr>
              <a:t>,  23.01.20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Tx/>
              <a:buNone/>
            </a:pPr>
            <a:endParaRPr lang="ru-RU" altLang="ru-RU" sz="26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600" b="1" i="1" dirty="0">
                <a:solidFill>
                  <a:srgbClr val="002060"/>
                </a:solidFill>
              </a:rPr>
              <a:t> </a:t>
            </a:r>
            <a:r>
              <a:rPr lang="ru-RU" altLang="ru-RU" sz="2600" b="1" i="1" dirty="0" smtClean="0">
                <a:solidFill>
                  <a:srgbClr val="002060"/>
                </a:solidFill>
              </a:rPr>
              <a:t>                 Портанский Алексей Павлович,</a:t>
            </a:r>
          </a:p>
          <a:p>
            <a:pPr algn="just">
              <a:buFontTx/>
              <a:buNone/>
            </a:pPr>
            <a:r>
              <a:rPr lang="ru-RU" altLang="ru-RU" sz="1800" b="1" i="1" dirty="0" smtClean="0">
                <a:solidFill>
                  <a:srgbClr val="002060"/>
                </a:solidFill>
              </a:rPr>
              <a:t>Профессор факультета мировой экономики и мировой политики НИУ ВШЭ,  ведущий научный сотрудник ИМЭМО РАН</a:t>
            </a:r>
            <a:endParaRPr lang="en-US" altLang="ru-RU" sz="1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800" b="1" i="1" dirty="0" smtClean="0">
                <a:solidFill>
                  <a:srgbClr val="002060"/>
                </a:solidFill>
              </a:rPr>
              <a:t>            </a:t>
            </a:r>
          </a:p>
          <a:p>
            <a:pPr algn="just">
              <a:buFontTx/>
              <a:buNone/>
            </a:pPr>
            <a:r>
              <a:rPr lang="ru-RU" altLang="ru-RU" sz="2800" b="1" i="1" dirty="0" smtClean="0">
                <a:solidFill>
                  <a:schemeClr val="accent2"/>
                </a:solidFill>
              </a:rPr>
              <a:t>                 </a:t>
            </a:r>
            <a:r>
              <a:rPr lang="en-US" altLang="ru-RU" sz="2800" b="1" i="1" dirty="0" smtClean="0">
                <a:solidFill>
                  <a:schemeClr val="accent2"/>
                </a:solidFill>
              </a:rPr>
              <a:t> </a:t>
            </a:r>
            <a:r>
              <a:rPr lang="en-US" altLang="ru-RU" b="1" i="1" dirty="0" smtClean="0">
                <a:solidFill>
                  <a:srgbClr val="002060"/>
                </a:solidFill>
              </a:rPr>
              <a:t>Prof.  Alexey  Portanskiy</a:t>
            </a:r>
            <a:endParaRPr lang="ru-RU" altLang="ru-RU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ru-RU" altLang="ru-RU" sz="2000" b="1" i="1" dirty="0" smtClean="0">
                <a:solidFill>
                  <a:srgbClr val="002060"/>
                </a:solidFill>
              </a:rPr>
              <a:t>     </a:t>
            </a:r>
            <a:r>
              <a:rPr lang="en-US" altLang="ru-RU" sz="2000" b="1" i="1" dirty="0" smtClean="0">
                <a:solidFill>
                  <a:srgbClr val="002060"/>
                </a:solidFill>
              </a:rPr>
              <a:t>Higher School of Economics (University) Moscow,  IMEMO RAS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</a:t>
            </a:r>
            <a:endParaRPr lang="en-US" altLang="ru-RU" sz="20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endParaRPr lang="ru-RU" altLang="ru-RU" sz="2800" b="1" i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</a:t>
            </a:r>
            <a:r>
              <a:rPr lang="ru-RU" altLang="ru-RU" sz="2000" b="1" i="1" dirty="0" smtClean="0">
                <a:solidFill>
                  <a:srgbClr val="002060"/>
                </a:solidFill>
              </a:rPr>
              <a:t>    </a:t>
            </a:r>
            <a:r>
              <a:rPr lang="en-US" altLang="ru-RU" sz="2000" b="1" i="1" dirty="0" smtClean="0">
                <a:solidFill>
                  <a:srgbClr val="002060"/>
                </a:solidFill>
              </a:rPr>
              <a:t>                               </a:t>
            </a:r>
            <a:endParaRPr lang="ru-RU" altLang="ru-RU" sz="2000" b="1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84426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Все  ли эти словосочетания корректны?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Пушечная канонада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Оценка </a:t>
            </a:r>
            <a:r>
              <a:rPr lang="ru-RU" b="1" dirty="0" err="1" smtClean="0">
                <a:solidFill>
                  <a:srgbClr val="002060"/>
                </a:solidFill>
              </a:rPr>
              <a:t>эстимейта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Развитие </a:t>
            </a:r>
            <a:r>
              <a:rPr lang="ru-RU" b="1" dirty="0" err="1" smtClean="0">
                <a:solidFill>
                  <a:srgbClr val="002060"/>
                </a:solidFill>
              </a:rPr>
              <a:t>девелопмента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Парадное </a:t>
            </a:r>
            <a:r>
              <a:rPr lang="ru-RU" b="1" dirty="0">
                <a:solidFill>
                  <a:srgbClr val="002060"/>
                </a:solidFill>
              </a:rPr>
              <a:t>дефиле военных оркестров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319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332657"/>
            <a:ext cx="8260672" cy="648071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Эти Фразы могут погубить вашу репутацию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Пушечная канонада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Оценка </a:t>
            </a:r>
            <a:r>
              <a:rPr lang="ru-RU" sz="1600" b="1" dirty="0" err="1">
                <a:solidFill>
                  <a:srgbClr val="002060"/>
                </a:solidFill>
              </a:rPr>
              <a:t>эстимейта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Развитие </a:t>
            </a:r>
            <a:r>
              <a:rPr lang="ru-RU" sz="1600" b="1" dirty="0" err="1">
                <a:solidFill>
                  <a:srgbClr val="002060"/>
                </a:solidFill>
              </a:rPr>
              <a:t>девелопмента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Парадное дефиле военных </a:t>
            </a:r>
            <a:r>
              <a:rPr lang="ru-RU" sz="1600" b="1" dirty="0" smtClean="0">
                <a:solidFill>
                  <a:srgbClr val="002060"/>
                </a:solidFill>
              </a:rPr>
              <a:t>оркестров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Сервисные </a:t>
            </a:r>
            <a:r>
              <a:rPr lang="ru-RU" sz="1600" b="1" dirty="0">
                <a:solidFill>
                  <a:srgbClr val="002060"/>
                </a:solidFill>
              </a:rPr>
              <a:t>услуги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Саммит на высшем </a:t>
            </a:r>
            <a:r>
              <a:rPr lang="ru-RU" sz="1600" b="1" dirty="0" smtClean="0">
                <a:solidFill>
                  <a:srgbClr val="002060"/>
                </a:solidFill>
              </a:rPr>
              <a:t>уровне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Представление презентации (</a:t>
            </a:r>
            <a:r>
              <a:rPr lang="ru-RU" sz="1600" dirty="0" smtClean="0">
                <a:solidFill>
                  <a:srgbClr val="002060"/>
                </a:solidFill>
              </a:rPr>
              <a:t>одна из </a:t>
            </a:r>
            <a:r>
              <a:rPr lang="en-US" sz="1600" dirty="0" smtClean="0">
                <a:solidFill>
                  <a:srgbClr val="002060"/>
                </a:solidFill>
              </a:rPr>
              <a:t>FM</a:t>
            </a:r>
            <a:r>
              <a:rPr lang="ru-RU" sz="1600" dirty="0" smtClean="0">
                <a:solidFill>
                  <a:srgbClr val="002060"/>
                </a:solidFill>
              </a:rPr>
              <a:t>радиостанций</a:t>
            </a:r>
            <a:r>
              <a:rPr lang="en-US" sz="1600" b="1" dirty="0" smtClean="0">
                <a:solidFill>
                  <a:srgbClr val="002060"/>
                </a:solidFill>
              </a:rPr>
              <a:t>)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На </a:t>
            </a:r>
            <a:r>
              <a:rPr lang="ru-RU" sz="1600" b="1" dirty="0">
                <a:solidFill>
                  <a:srgbClr val="002060"/>
                </a:solidFill>
              </a:rPr>
              <a:t>вершине топа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Высшие </a:t>
            </a:r>
            <a:r>
              <a:rPr lang="ru-RU" sz="1600" b="1" dirty="0" smtClean="0">
                <a:solidFill>
                  <a:srgbClr val="002060"/>
                </a:solidFill>
              </a:rPr>
              <a:t>топ-менеджеры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Последний </a:t>
            </a:r>
            <a:r>
              <a:rPr lang="ru-RU" sz="1600" b="1" dirty="0" err="1">
                <a:solidFill>
                  <a:srgbClr val="002060"/>
                </a:solidFill>
              </a:rPr>
              <a:t>дэдлайн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Туристические </a:t>
            </a:r>
            <a:r>
              <a:rPr lang="ru-RU" sz="1600" b="1" dirty="0">
                <a:solidFill>
                  <a:srgbClr val="002060"/>
                </a:solidFill>
              </a:rPr>
              <a:t>туры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Редчайшие раритеты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Содержание </a:t>
            </a:r>
            <a:r>
              <a:rPr lang="ru-RU" sz="1600" b="1" dirty="0" smtClean="0">
                <a:solidFill>
                  <a:srgbClr val="002060"/>
                </a:solidFill>
              </a:rPr>
              <a:t>контента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Единый консенсус ЦБ и Минфина (</a:t>
            </a:r>
            <a:r>
              <a:rPr lang="ru-RU" sz="1600" dirty="0">
                <a:solidFill>
                  <a:srgbClr val="002060"/>
                </a:solidFill>
              </a:rPr>
              <a:t>Коммерсант</a:t>
            </a:r>
            <a:r>
              <a:rPr lang="en-US" sz="1600" dirty="0">
                <a:solidFill>
                  <a:srgbClr val="002060"/>
                </a:solidFill>
              </a:rPr>
              <a:t>FM</a:t>
            </a:r>
            <a:r>
              <a:rPr lang="ru-RU" sz="1600" dirty="0">
                <a:solidFill>
                  <a:srgbClr val="002060"/>
                </a:solidFill>
              </a:rPr>
              <a:t>, 07.04.16</a:t>
            </a:r>
            <a:r>
              <a:rPr lang="ru-RU" sz="1600" b="1" dirty="0" smtClean="0">
                <a:solidFill>
                  <a:srgbClr val="002060"/>
                </a:solidFill>
              </a:rPr>
              <a:t>)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Распределение </a:t>
            </a:r>
            <a:r>
              <a:rPr lang="ru-RU" sz="1600" b="1" dirty="0" err="1" smtClean="0">
                <a:solidFill>
                  <a:srgbClr val="002060"/>
                </a:solidFill>
              </a:rPr>
              <a:t>тайминга</a:t>
            </a:r>
            <a:r>
              <a:rPr lang="ru-RU" sz="1600" b="1" dirty="0" smtClean="0">
                <a:solidFill>
                  <a:srgbClr val="002060"/>
                </a:solidFill>
              </a:rPr>
              <a:t>  во времени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Движение трафика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  <a:p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21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Спасти дательный падеж,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 деепричастный оборот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и пр.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1</a:t>
            </a:r>
            <a:r>
              <a:rPr lang="ru-RU" sz="1800" b="1" u="sng" dirty="0" smtClean="0">
                <a:solidFill>
                  <a:srgbClr val="002060"/>
                </a:solidFill>
              </a:rPr>
              <a:t>)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Дательный падеж</a:t>
            </a:r>
            <a:r>
              <a:rPr lang="ru-RU" sz="1800" b="1" i="1" dirty="0" smtClean="0">
                <a:solidFill>
                  <a:srgbClr val="002060"/>
                </a:solidFill>
              </a:rPr>
              <a:t>. </a:t>
            </a:r>
            <a:endParaRPr lang="en-US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   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- </a:t>
            </a:r>
            <a:r>
              <a:rPr lang="ru-RU" sz="1800" b="1" dirty="0" smtClean="0">
                <a:solidFill>
                  <a:srgbClr val="002060"/>
                </a:solidFill>
              </a:rPr>
              <a:t>Ведущий </a:t>
            </a:r>
            <a:r>
              <a:rPr lang="ru-RU" sz="1800" b="1" dirty="0">
                <a:solidFill>
                  <a:srgbClr val="002060"/>
                </a:solidFill>
              </a:rPr>
              <a:t>очень уважаемой радиостанции в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эфире </a:t>
            </a:r>
            <a:r>
              <a:rPr lang="ru-RU" sz="1800" b="1" dirty="0">
                <a:solidFill>
                  <a:srgbClr val="002060"/>
                </a:solidFill>
              </a:rPr>
              <a:t>произнес «…у памятника </a:t>
            </a:r>
            <a:r>
              <a:rPr lang="ru-RU" sz="1800" b="1" dirty="0" smtClean="0">
                <a:solidFill>
                  <a:srgbClr val="002060"/>
                </a:solidFill>
              </a:rPr>
              <a:t>Тимирязев</a:t>
            </a:r>
            <a:r>
              <a:rPr lang="ru-RU" sz="1800" b="1" i="1" dirty="0" smtClean="0">
                <a:solidFill>
                  <a:srgbClr val="002060"/>
                </a:solidFill>
              </a:rPr>
              <a:t>а</a:t>
            </a:r>
            <a:r>
              <a:rPr lang="ru-RU" sz="1800" b="1" dirty="0" smtClean="0">
                <a:solidFill>
                  <a:srgbClr val="002060"/>
                </a:solidFill>
              </a:rPr>
              <a:t>».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</a:t>
            </a:r>
            <a:r>
              <a:rPr lang="en-US" sz="1800" b="1" dirty="0" smtClean="0">
                <a:solidFill>
                  <a:srgbClr val="002060"/>
                </a:solidFill>
              </a:rPr>
              <a:t>- </a:t>
            </a:r>
            <a:r>
              <a:rPr lang="ru-RU" sz="1800" b="1" dirty="0" smtClean="0">
                <a:solidFill>
                  <a:srgbClr val="002060"/>
                </a:solidFill>
              </a:rPr>
              <a:t>Предлоги «согласно»,  «благодаря»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 2)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Деепричастный оборот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«Догоняя трамвай, у меня слетела шляпа»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36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Частицы, числительные и др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3</a:t>
            </a:r>
            <a:r>
              <a:rPr lang="ru-RU" sz="1800" b="1" dirty="0">
                <a:solidFill>
                  <a:srgbClr val="002060"/>
                </a:solidFill>
              </a:rPr>
              <a:t>)</a:t>
            </a:r>
            <a:r>
              <a:rPr lang="ru-RU" sz="1800" b="1" u="sng" dirty="0">
                <a:solidFill>
                  <a:srgbClr val="002060"/>
                </a:solidFill>
              </a:rPr>
              <a:t> </a:t>
            </a:r>
            <a:r>
              <a:rPr lang="ru-RU" sz="1800" b="1" i="1" u="sng" dirty="0">
                <a:solidFill>
                  <a:srgbClr val="002060"/>
                </a:solidFill>
              </a:rPr>
              <a:t>Частицы</a:t>
            </a:r>
            <a:r>
              <a:rPr lang="ru-RU" sz="1800" b="1" dirty="0">
                <a:solidFill>
                  <a:srgbClr val="002060"/>
                </a:solidFill>
              </a:rPr>
              <a:t>:  </a:t>
            </a:r>
            <a:r>
              <a:rPr lang="en-US" sz="1800" b="1" dirty="0">
                <a:solidFill>
                  <a:srgbClr val="002060"/>
                </a:solidFill>
              </a:rPr>
              <a:t>-</a:t>
            </a:r>
            <a:r>
              <a:rPr lang="ru-RU" sz="1800" b="1" i="1" dirty="0">
                <a:solidFill>
                  <a:srgbClr val="002060"/>
                </a:solidFill>
              </a:rPr>
              <a:t>то, </a:t>
            </a:r>
            <a:r>
              <a:rPr lang="en-US" sz="1800" b="1" i="1" dirty="0">
                <a:solidFill>
                  <a:srgbClr val="002060"/>
                </a:solidFill>
              </a:rPr>
              <a:t>-</a:t>
            </a:r>
            <a:r>
              <a:rPr lang="ru-RU" sz="1800" b="1" i="1" dirty="0">
                <a:solidFill>
                  <a:srgbClr val="002060"/>
                </a:solidFill>
              </a:rPr>
              <a:t>либо, </a:t>
            </a:r>
            <a:r>
              <a:rPr lang="en-US" sz="1800" b="1" i="1" dirty="0">
                <a:solidFill>
                  <a:srgbClr val="002060"/>
                </a:solidFill>
              </a:rPr>
              <a:t>-</a:t>
            </a:r>
            <a:r>
              <a:rPr lang="ru-RU" sz="1800" b="1" i="1" dirty="0" err="1">
                <a:solidFill>
                  <a:srgbClr val="002060"/>
                </a:solidFill>
              </a:rPr>
              <a:t>нибудь</a:t>
            </a:r>
            <a:r>
              <a:rPr lang="ru-RU" sz="1800" b="1" i="1" dirty="0">
                <a:solidFill>
                  <a:srgbClr val="002060"/>
                </a:solidFill>
              </a:rPr>
              <a:t>, </a:t>
            </a:r>
            <a:r>
              <a:rPr lang="en-US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>
                <a:solidFill>
                  <a:srgbClr val="002060"/>
                </a:solidFill>
              </a:rPr>
              <a:t>кое</a:t>
            </a:r>
            <a:r>
              <a:rPr lang="en-US" sz="1800" b="1" i="1" dirty="0">
                <a:solidFill>
                  <a:srgbClr val="002060"/>
                </a:solidFill>
              </a:rPr>
              <a:t>-</a:t>
            </a:r>
            <a:r>
              <a:rPr lang="ru-RU" sz="1800" b="1" i="1" dirty="0">
                <a:solidFill>
                  <a:srgbClr val="002060"/>
                </a:solidFill>
              </a:rPr>
              <a:t>,</a:t>
            </a:r>
            <a:r>
              <a:rPr lang="en-US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en-US" sz="1800" b="1" i="1" dirty="0">
                <a:solidFill>
                  <a:srgbClr val="002060"/>
                </a:solidFill>
              </a:rPr>
              <a:t>-</a:t>
            </a:r>
            <a:r>
              <a:rPr lang="ru-RU" sz="1800" b="1" i="1" dirty="0">
                <a:solidFill>
                  <a:srgbClr val="002060"/>
                </a:solidFill>
              </a:rPr>
              <a:t>ка, </a:t>
            </a:r>
            <a:r>
              <a:rPr lang="en-US" sz="1800" b="1" i="1" dirty="0">
                <a:solidFill>
                  <a:srgbClr val="002060"/>
                </a:solidFill>
              </a:rPr>
              <a:t>-</a:t>
            </a:r>
            <a:r>
              <a:rPr lang="ru-RU" sz="1800" b="1" i="1" dirty="0">
                <a:solidFill>
                  <a:srgbClr val="002060"/>
                </a:solidFill>
              </a:rPr>
              <a:t>таки</a:t>
            </a:r>
          </a:p>
          <a:p>
            <a:pPr marL="114300" indent="0">
              <a:buNone/>
            </a:pPr>
            <a:r>
              <a:rPr lang="ru-RU" sz="1800" i="1" dirty="0" smtClean="0">
                <a:solidFill>
                  <a:srgbClr val="002060"/>
                </a:solidFill>
              </a:rPr>
              <a:t>    (</a:t>
            </a:r>
            <a:r>
              <a:rPr lang="ru-RU" sz="1500" dirty="0">
                <a:solidFill>
                  <a:srgbClr val="002060"/>
                </a:solidFill>
              </a:rPr>
              <a:t>Частица ТАКИ пишется через дефис только после наречий (ПРЯМО-ТАКИ), глаголов (ПРИШЕЛ-ТАКИ) и других частиц (НЕУЖЕЛИ-ТАКИ), а в остальных случаях пишется отдельно (ОН ТАКИ УСПЕЛ ВОЙТИ В ВАГОН</a:t>
            </a:r>
            <a:r>
              <a:rPr lang="ru-RU" sz="1800" dirty="0">
                <a:solidFill>
                  <a:srgbClr val="002060"/>
                </a:solidFill>
              </a:rPr>
              <a:t>).</a:t>
            </a:r>
          </a:p>
          <a:p>
            <a:pPr marL="114300" indent="0">
              <a:buNone/>
            </a:pPr>
            <a:endParaRPr lang="ru-RU" sz="18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4</a:t>
            </a:r>
            <a:r>
              <a:rPr lang="ru-RU" sz="1800" b="1" dirty="0">
                <a:solidFill>
                  <a:srgbClr val="002060"/>
                </a:solidFill>
              </a:rPr>
              <a:t>)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Числительные</a:t>
            </a:r>
            <a:r>
              <a:rPr lang="ru-RU" sz="1800" b="1" dirty="0" smtClean="0">
                <a:solidFill>
                  <a:srgbClr val="002060"/>
                </a:solidFill>
              </a:rPr>
              <a:t>  после 2000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5)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Некоторые выражения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- </a:t>
            </a:r>
            <a:r>
              <a:rPr lang="ru-RU" sz="1800" b="1" dirty="0">
                <a:solidFill>
                  <a:srgbClr val="002060"/>
                </a:solidFill>
              </a:rPr>
              <a:t>«Большая разница» или «Две большие разницы</a:t>
            </a:r>
            <a:r>
              <a:rPr lang="ru-RU" sz="1800" b="1" dirty="0" smtClean="0">
                <a:solidFill>
                  <a:srgbClr val="002060"/>
                </a:solidFill>
              </a:rPr>
              <a:t>»;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- «Ситуация происходит»   или  «Ситуация имеет место»?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80097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Русский язык, который нам достался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Русский — язык с уникальным алфавитом, жестким произношением и </a:t>
            </a:r>
            <a:r>
              <a:rPr lang="ru-RU" sz="1600" b="1" dirty="0" smtClean="0">
                <a:solidFill>
                  <a:srgbClr val="002060"/>
                </a:solidFill>
              </a:rPr>
              <a:t>один </a:t>
            </a:r>
            <a:r>
              <a:rPr lang="ru-RU" sz="1600" b="1" dirty="0">
                <a:solidFill>
                  <a:srgbClr val="002060"/>
                </a:solidFill>
              </a:rPr>
              <a:t>из сложнейших для изучения. Но мы не </a:t>
            </a:r>
            <a:r>
              <a:rPr lang="ru-RU" sz="1600" b="1" dirty="0" smtClean="0">
                <a:solidFill>
                  <a:srgbClr val="002060"/>
                </a:solidFill>
              </a:rPr>
              <a:t>думаем </a:t>
            </a:r>
            <a:r>
              <a:rPr lang="ru-RU" sz="1600" b="1" dirty="0">
                <a:solidFill>
                  <a:srgbClr val="002060"/>
                </a:solidFill>
              </a:rPr>
              <a:t>об </a:t>
            </a:r>
            <a:r>
              <a:rPr lang="ru-RU" sz="1600" b="1" dirty="0" smtClean="0">
                <a:solidFill>
                  <a:srgbClr val="002060"/>
                </a:solidFill>
              </a:rPr>
              <a:t>этом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–  </a:t>
            </a:r>
            <a:r>
              <a:rPr lang="ru-RU" sz="1600" b="1" dirty="0">
                <a:solidFill>
                  <a:srgbClr val="002060"/>
                </a:solidFill>
              </a:rPr>
              <a:t>он для нас родной.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>
                <a:solidFill>
                  <a:srgbClr val="002060"/>
                </a:solidFill>
              </a:rPr>
              <a:t>Слово из 2 букв, в котором можно сделать </a:t>
            </a:r>
            <a:r>
              <a:rPr lang="ru-RU" sz="1600" b="1" dirty="0" smtClean="0">
                <a:solidFill>
                  <a:srgbClr val="002060"/>
                </a:solidFill>
              </a:rPr>
              <a:t>много</a:t>
            </a:r>
            <a:r>
              <a:rPr lang="ru-RU" sz="1600" b="1" dirty="0">
                <a:solidFill>
                  <a:srgbClr val="002060"/>
                </a:solidFill>
              </a:rPr>
              <a:t> ошибок, — </a:t>
            </a:r>
            <a:r>
              <a:rPr lang="ru-RU" sz="1600" b="1" i="1" dirty="0">
                <a:solidFill>
                  <a:srgbClr val="002060"/>
                </a:solidFill>
              </a:rPr>
              <a:t>щи</a:t>
            </a:r>
            <a:r>
              <a:rPr lang="ru-RU" sz="1600" b="1" dirty="0">
                <a:solidFill>
                  <a:srgbClr val="002060"/>
                </a:solidFill>
              </a:rPr>
              <a:t>. </a:t>
            </a:r>
            <a:r>
              <a:rPr lang="ru-RU" sz="1600" b="1" dirty="0" smtClean="0">
                <a:solidFill>
                  <a:srgbClr val="002060"/>
                </a:solidFill>
              </a:rPr>
              <a:t>Екатерина </a:t>
            </a:r>
            <a:r>
              <a:rPr lang="ru-RU" sz="1600" b="1" dirty="0">
                <a:solidFill>
                  <a:srgbClr val="002060"/>
                </a:solidFill>
              </a:rPr>
              <a:t>Великая, еще будучи немецкой принцессой Софи, написала простое русское слово </a:t>
            </a:r>
            <a:r>
              <a:rPr lang="ru-RU" sz="1600" b="1" i="1" dirty="0">
                <a:solidFill>
                  <a:srgbClr val="002060"/>
                </a:solidFill>
              </a:rPr>
              <a:t>щи</a:t>
            </a:r>
            <a:r>
              <a:rPr lang="ru-RU" sz="1600" b="1" dirty="0">
                <a:solidFill>
                  <a:srgbClr val="002060"/>
                </a:solidFill>
              </a:rPr>
              <a:t> вот так: «</a:t>
            </a:r>
            <a:r>
              <a:rPr lang="ru-RU" sz="1600" b="1" dirty="0" err="1">
                <a:solidFill>
                  <a:srgbClr val="002060"/>
                </a:solidFill>
              </a:rPr>
              <a:t>schtschi</a:t>
            </a:r>
            <a:r>
              <a:rPr lang="ru-RU" sz="1600" b="1" dirty="0" smtClean="0">
                <a:solidFill>
                  <a:srgbClr val="002060"/>
                </a:solidFill>
              </a:rPr>
              <a:t>»</a:t>
            </a:r>
          </a:p>
          <a:p>
            <a:pPr lvl="0"/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Только в русском языке можно составить предложение из трех гласных: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«Э, а  я?»</a:t>
            </a:r>
          </a:p>
          <a:p>
            <a:pPr lvl="0"/>
            <a:endParaRPr lang="ru-RU" sz="1600" b="1" dirty="0" smtClean="0">
              <a:solidFill>
                <a:srgbClr val="002060"/>
              </a:solidFill>
            </a:endParaRPr>
          </a:p>
          <a:p>
            <a:pPr lvl="0"/>
            <a:r>
              <a:rPr lang="ru-RU" sz="1600" b="1" dirty="0">
                <a:solidFill>
                  <a:srgbClr val="002060"/>
                </a:solidFill>
              </a:rPr>
              <a:t>Буква </a:t>
            </a:r>
            <a:r>
              <a:rPr lang="ru-RU" sz="1600" b="1" dirty="0" smtClean="0">
                <a:solidFill>
                  <a:srgbClr val="002060"/>
                </a:solidFill>
              </a:rPr>
              <a:t>«</a:t>
            </a:r>
            <a:r>
              <a:rPr lang="ru-RU" sz="1600" b="1" i="1" dirty="0" smtClean="0">
                <a:solidFill>
                  <a:srgbClr val="002060"/>
                </a:solidFill>
              </a:rPr>
              <a:t>е»</a:t>
            </a:r>
            <a:r>
              <a:rPr lang="ru-RU" sz="1600" b="1" dirty="0">
                <a:solidFill>
                  <a:srgbClr val="002060"/>
                </a:solidFill>
              </a:rPr>
              <a:t> может представлять два разных звука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Некоторые </a:t>
            </a:r>
            <a:r>
              <a:rPr lang="ru-RU" sz="1600" b="1" dirty="0">
                <a:solidFill>
                  <a:srgbClr val="002060"/>
                </a:solidFill>
              </a:rPr>
              <a:t>буквы в </a:t>
            </a:r>
            <a:r>
              <a:rPr lang="ru-RU" sz="1600" b="1" dirty="0" smtClean="0">
                <a:solidFill>
                  <a:srgbClr val="002060"/>
                </a:solidFill>
              </a:rPr>
              <a:t>русском алфавите такие</a:t>
            </a:r>
            <a:r>
              <a:rPr lang="ru-RU" sz="1600" b="1" dirty="0">
                <a:solidFill>
                  <a:srgbClr val="002060"/>
                </a:solidFill>
              </a:rPr>
              <a:t> же, как в латинском, а вот другие выглядят так же, но звучат совсем иначе. А еще две буквы — </a:t>
            </a:r>
            <a:r>
              <a:rPr lang="ru-RU" sz="1600" b="1" i="1" dirty="0">
                <a:solidFill>
                  <a:srgbClr val="002060"/>
                </a:solidFill>
              </a:rPr>
              <a:t>ъ</a:t>
            </a:r>
            <a:r>
              <a:rPr lang="ru-RU" sz="1600" b="1" dirty="0">
                <a:solidFill>
                  <a:srgbClr val="002060"/>
                </a:solidFill>
              </a:rPr>
              <a:t> и </a:t>
            </a:r>
            <a:r>
              <a:rPr lang="ru-RU" sz="1600" b="1" i="1" dirty="0">
                <a:solidFill>
                  <a:srgbClr val="002060"/>
                </a:solidFill>
              </a:rPr>
              <a:t>ь</a:t>
            </a:r>
            <a:r>
              <a:rPr lang="ru-RU" sz="1600" b="1" dirty="0">
                <a:solidFill>
                  <a:srgbClr val="002060"/>
                </a:solidFill>
              </a:rPr>
              <a:t> — не имеют собственных звуков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lvl="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lv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Удобен ли для нас современный русский язык?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14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Богатство русского языка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«За песчаной косой лопоухий косой пал под острой косой </a:t>
            </a:r>
            <a:r>
              <a:rPr lang="ru-RU" b="1" dirty="0" err="1" smtClean="0">
                <a:solidFill>
                  <a:srgbClr val="002060"/>
                </a:solidFill>
              </a:rPr>
              <a:t>косой</a:t>
            </a:r>
            <a:r>
              <a:rPr lang="ru-RU" b="1" dirty="0" smtClean="0">
                <a:solidFill>
                  <a:srgbClr val="002060"/>
                </a:solidFill>
              </a:rPr>
              <a:t>  бабы  с  косой»</a:t>
            </a: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«Он вчера…</a:t>
            </a: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39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Реформы Образования Ленина и Луначарского </a:t>
            </a:r>
            <a:r>
              <a:rPr lang="ru-RU" sz="2800" b="1" dirty="0" smtClean="0">
                <a:solidFill>
                  <a:srgbClr val="C00000"/>
                </a:solidFill>
              </a:rPr>
              <a:t> 1918 года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Современный </a:t>
            </a:r>
            <a:r>
              <a:rPr lang="ru-RU" sz="1800" b="1" dirty="0">
                <a:solidFill>
                  <a:srgbClr val="002060"/>
                </a:solidFill>
              </a:rPr>
              <a:t>33-х буквенный Алфавит появился в результате </a:t>
            </a:r>
            <a:r>
              <a:rPr lang="ru-RU" sz="1800" b="1" dirty="0" smtClean="0">
                <a:solidFill>
                  <a:srgbClr val="002060"/>
                </a:solidFill>
              </a:rPr>
              <a:t>«реформы Луначарского» 1918 г. </a:t>
            </a:r>
            <a:r>
              <a:rPr lang="ru-RU" sz="1800" b="1" dirty="0">
                <a:solidFill>
                  <a:srgbClr val="002060"/>
                </a:solidFill>
              </a:rPr>
              <a:t>В правила </a:t>
            </a:r>
            <a:r>
              <a:rPr lang="ru-RU" sz="1800" b="1" dirty="0" smtClean="0">
                <a:solidFill>
                  <a:srgbClr val="002060"/>
                </a:solidFill>
              </a:rPr>
              <a:t>правописания был </a:t>
            </a:r>
            <a:r>
              <a:rPr lang="ru-RU" sz="1800" b="1" dirty="0">
                <a:solidFill>
                  <a:srgbClr val="002060"/>
                </a:solidFill>
              </a:rPr>
              <a:t>внесён ряд изменений и сокращено количество букв.</a:t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«Реформы Луначарского» 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нанесли серьезный </a:t>
            </a:r>
            <a:r>
              <a:rPr lang="ru-RU" sz="1800" b="1" dirty="0">
                <a:solidFill>
                  <a:srgbClr val="002060"/>
                </a:solidFill>
              </a:rPr>
              <a:t>вред русскому языку. </a:t>
            </a:r>
            <a:r>
              <a:rPr lang="ru-RU" sz="1800" b="1" dirty="0" smtClean="0">
                <a:solidFill>
                  <a:srgbClr val="002060"/>
                </a:solidFill>
              </a:rPr>
              <a:t>Язык, как считают многие филологи, утратил образность.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780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Реформы Образования Ленина и Луначарского  1918 </a:t>
            </a:r>
            <a:r>
              <a:rPr lang="ru-RU" sz="2000" b="1" dirty="0" smtClean="0">
                <a:solidFill>
                  <a:srgbClr val="C00000"/>
                </a:solidFill>
              </a:rPr>
              <a:t>г.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В </a:t>
            </a:r>
            <a:r>
              <a:rPr lang="ru-RU" sz="1800" b="1" i="1" u="sng" dirty="0">
                <a:solidFill>
                  <a:srgbClr val="002060"/>
                </a:solidFill>
              </a:rPr>
              <a:t>соответствии с реформой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- из </a:t>
            </a:r>
            <a:r>
              <a:rPr lang="ru-RU" sz="1800" b="1" dirty="0">
                <a:solidFill>
                  <a:srgbClr val="002060"/>
                </a:solidFill>
              </a:rPr>
              <a:t>алфавита исключались буквы Ѣ (ять), Ѳ (фита),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І </a:t>
            </a:r>
            <a:r>
              <a:rPr lang="ru-RU" sz="1800" b="1" dirty="0">
                <a:solidFill>
                  <a:srgbClr val="002060"/>
                </a:solidFill>
              </a:rPr>
              <a:t>(«и десятеричное»); вместо них должны употребляться, соответственно, Е, Ф, </a:t>
            </a:r>
            <a:r>
              <a:rPr lang="ru-RU" sz="1800" b="1" dirty="0" smtClean="0">
                <a:solidFill>
                  <a:srgbClr val="002060"/>
                </a:solidFill>
              </a:rPr>
              <a:t>И ;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- исключался </a:t>
            </a:r>
            <a:r>
              <a:rPr lang="ru-RU" sz="1800" b="1" dirty="0">
                <a:solidFill>
                  <a:srgbClr val="002060"/>
                </a:solidFill>
              </a:rPr>
              <a:t>твёрдый знак (Ъ) на конце слов и частей сложных слов, но сохранялся в качестве разделительного знака </a:t>
            </a:r>
            <a:r>
              <a:rPr lang="ru-RU" sz="1800" b="1" dirty="0" smtClean="0">
                <a:solidFill>
                  <a:srgbClr val="002060"/>
                </a:solidFill>
              </a:rPr>
              <a:t> (</a:t>
            </a:r>
            <a:r>
              <a:rPr lang="ru-RU" sz="1800" b="1" dirty="0">
                <a:solidFill>
                  <a:srgbClr val="002060"/>
                </a:solidFill>
              </a:rPr>
              <a:t>подъём, </a:t>
            </a:r>
            <a:r>
              <a:rPr lang="ru-RU" sz="1800" b="1" dirty="0" smtClean="0">
                <a:solidFill>
                  <a:srgbClr val="002060"/>
                </a:solidFill>
              </a:rPr>
              <a:t>адъютант, но при реализации реформы «Ъ» был изъят вообще..);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67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Реформы Образования Ленина и Луначарского  1918 </a:t>
            </a:r>
            <a:r>
              <a:rPr lang="ru-RU" sz="2000" b="1" dirty="0" smtClean="0">
                <a:solidFill>
                  <a:srgbClr val="C00000"/>
                </a:solidFill>
              </a:rPr>
              <a:t>г.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…В соответствие с реформой:</a:t>
            </a:r>
          </a:p>
          <a:p>
            <a:pPr marL="114300" indent="0">
              <a:buNone/>
            </a:pPr>
            <a:endParaRPr lang="ru-RU" sz="1800" b="1" i="1" u="sng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изменялось </a:t>
            </a:r>
            <a:r>
              <a:rPr lang="ru-RU" sz="1800" b="1" dirty="0">
                <a:solidFill>
                  <a:srgbClr val="002060"/>
                </a:solidFill>
              </a:rPr>
              <a:t>правило написания </a:t>
            </a:r>
            <a:r>
              <a:rPr lang="ru-RU" sz="1800" b="1" dirty="0" smtClean="0">
                <a:solidFill>
                  <a:srgbClr val="002060"/>
                </a:solidFill>
              </a:rPr>
              <a:t>приставок </a:t>
            </a:r>
            <a:r>
              <a:rPr lang="ru-RU" sz="1800" b="1" dirty="0">
                <a:solidFill>
                  <a:srgbClr val="002060"/>
                </a:solidFill>
              </a:rPr>
              <a:t>на з/с: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теперь </a:t>
            </a:r>
            <a:r>
              <a:rPr lang="ru-RU" sz="1800" b="1" dirty="0">
                <a:solidFill>
                  <a:srgbClr val="002060"/>
                </a:solidFill>
              </a:rPr>
              <a:t>все они  кончались на «с» перед любой глухой согласной и на «з» перед звонкими согласными и перед гласными (разбить, разораться,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расступиться); 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63101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Реформаторов языка попутал бес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805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 русском языке до 1917 г. не было приставки «бес-»   (!!!)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Это подтверждено изучением множества источников.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Результат замены – грубейшее и недопустимое искажение смысла слов. Некоторые филологи комментируют это с сарказмом.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Согласно «РУССКОМУ ПРАВОПИСАНИЮ» 1894 г., правило изменять в приставках (</a:t>
            </a:r>
            <a:r>
              <a:rPr lang="ru-RU" sz="1800" b="1" dirty="0" err="1" smtClean="0">
                <a:solidFill>
                  <a:srgbClr val="002060"/>
                </a:solidFill>
              </a:rPr>
              <a:t>вос</a:t>
            </a:r>
            <a:r>
              <a:rPr lang="ru-RU" sz="1800" b="1" dirty="0" smtClean="0">
                <a:solidFill>
                  <a:srgbClr val="002060"/>
                </a:solidFill>
              </a:rPr>
              <a:t>-, </a:t>
            </a:r>
            <a:r>
              <a:rPr lang="ru-RU" sz="1800" b="1" dirty="0" err="1" smtClean="0">
                <a:solidFill>
                  <a:srgbClr val="002060"/>
                </a:solidFill>
              </a:rPr>
              <a:t>ис</a:t>
            </a:r>
            <a:r>
              <a:rPr lang="ru-RU" sz="1800" b="1" dirty="0" smtClean="0">
                <a:solidFill>
                  <a:srgbClr val="002060"/>
                </a:solidFill>
              </a:rPr>
              <a:t>-, рас-,)  «з» на «с» не распространяется на приставки раз- и чрез.  Принято писать  </a:t>
            </a:r>
            <a:r>
              <a:rPr lang="ru-RU" sz="1800" b="1" dirty="0" err="1" smtClean="0">
                <a:solidFill>
                  <a:srgbClr val="002060"/>
                </a:solidFill>
              </a:rPr>
              <a:t>безконечный</a:t>
            </a:r>
            <a:r>
              <a:rPr lang="ru-RU" sz="1800" b="1" dirty="0" smtClean="0">
                <a:solidFill>
                  <a:srgbClr val="002060"/>
                </a:solidFill>
              </a:rPr>
              <a:t>, </a:t>
            </a:r>
            <a:r>
              <a:rPr lang="ru-RU" sz="1800" b="1" dirty="0" err="1" smtClean="0">
                <a:solidFill>
                  <a:srgbClr val="002060"/>
                </a:solidFill>
              </a:rPr>
              <a:t>безчисленный</a:t>
            </a:r>
            <a:r>
              <a:rPr lang="ru-RU" sz="1800" b="1" dirty="0" smtClean="0">
                <a:solidFill>
                  <a:srgbClr val="002060"/>
                </a:solidFill>
              </a:rPr>
              <a:t>,  </a:t>
            </a:r>
            <a:r>
              <a:rPr lang="ru-RU" sz="1800" b="1" dirty="0" err="1" smtClean="0">
                <a:solidFill>
                  <a:srgbClr val="002060"/>
                </a:solidFill>
              </a:rPr>
              <a:t>чрезполосный</a:t>
            </a:r>
            <a:r>
              <a:rPr lang="ru-RU" sz="1800" b="1" dirty="0" smtClean="0">
                <a:solidFill>
                  <a:srgbClr val="002060"/>
                </a:solidFill>
              </a:rPr>
              <a:t>,  </a:t>
            </a:r>
            <a:r>
              <a:rPr lang="ru-RU" sz="1800" b="1" dirty="0" err="1" smtClean="0">
                <a:solidFill>
                  <a:srgbClr val="002060"/>
                </a:solidFill>
              </a:rPr>
              <a:t>черезчур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Вслушаемся и вникнем в современные слова «бессердечный»,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«бессловесный», «бескорыстный», «бессовестный» и т.д.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9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…еще немного о приветствиях                           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i="1" u="sng" dirty="0" smtClean="0">
                <a:solidFill>
                  <a:srgbClr val="002060"/>
                </a:solidFill>
              </a:rPr>
              <a:t>В течение дня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Доброе утро</a:t>
            </a:r>
            <a:r>
              <a:rPr lang="en-US" sz="1600" b="1" dirty="0" smtClean="0">
                <a:solidFill>
                  <a:srgbClr val="002060"/>
                </a:solidFill>
              </a:rPr>
              <a:t>!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         </a:t>
            </a:r>
            <a:r>
              <a:rPr lang="ru-RU" sz="1600" b="1" dirty="0" smtClean="0">
                <a:solidFill>
                  <a:srgbClr val="002060"/>
                </a:solidFill>
              </a:rPr>
              <a:t>Добрый день</a:t>
            </a:r>
            <a:r>
              <a:rPr lang="en-US" sz="1600" b="1" dirty="0" smtClean="0">
                <a:solidFill>
                  <a:srgbClr val="002060"/>
                </a:solidFill>
              </a:rPr>
              <a:t>!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        </a:t>
            </a:r>
            <a:r>
              <a:rPr lang="ru-RU" sz="1600" b="1" dirty="0" smtClean="0">
                <a:solidFill>
                  <a:srgbClr val="002060"/>
                </a:solidFill>
              </a:rPr>
              <a:t>Добрый вечер,</a:t>
            </a:r>
            <a:r>
              <a:rPr lang="en-US" sz="1600" b="1" dirty="0" smtClean="0">
                <a:solidFill>
                  <a:srgbClr val="002060"/>
                </a:solidFill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</a:rPr>
              <a:t> Спокойной ночи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(Good) Morning</a:t>
            </a:r>
            <a:r>
              <a:rPr lang="en-US" sz="1600" b="1" dirty="0">
                <a:solidFill>
                  <a:srgbClr val="002060"/>
                </a:solidFill>
              </a:rPr>
              <a:t>!</a:t>
            </a:r>
            <a:r>
              <a:rPr lang="en-US" sz="1600" b="1" dirty="0" smtClean="0">
                <a:solidFill>
                  <a:srgbClr val="002060"/>
                </a:solidFill>
              </a:rPr>
              <a:t>      Good afternoon!     Good  evening!    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Good night!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Bon </a:t>
            </a:r>
            <a:r>
              <a:rPr lang="en-US" sz="1600" dirty="0" err="1" smtClean="0">
                <a:solidFill>
                  <a:srgbClr val="002060"/>
                </a:solidFill>
              </a:rPr>
              <a:t>matin</a:t>
            </a:r>
            <a:r>
              <a:rPr lang="en-US" sz="1600" dirty="0" smtClean="0">
                <a:solidFill>
                  <a:srgbClr val="002060"/>
                </a:solidFill>
              </a:rPr>
              <a:t>!</a:t>
            </a:r>
            <a:r>
              <a:rPr lang="en-US" sz="1600" b="1" dirty="0" smtClean="0">
                <a:solidFill>
                  <a:srgbClr val="002060"/>
                </a:solidFill>
              </a:rPr>
              <a:t>                 Bonjour!                    Bon </a:t>
            </a:r>
            <a:r>
              <a:rPr lang="en-US" sz="1600" b="1" dirty="0" err="1" smtClean="0">
                <a:solidFill>
                  <a:srgbClr val="002060"/>
                </a:solidFill>
              </a:rPr>
              <a:t>soir</a:t>
            </a:r>
            <a:r>
              <a:rPr lang="en-US" sz="1600" b="1" dirty="0" smtClean="0">
                <a:solidFill>
                  <a:srgbClr val="002060"/>
                </a:solidFill>
              </a:rPr>
              <a:t>!                  Bon </a:t>
            </a:r>
            <a:r>
              <a:rPr lang="en-US" sz="1600" b="1" dirty="0" err="1" smtClean="0">
                <a:solidFill>
                  <a:srgbClr val="002060"/>
                </a:solidFill>
              </a:rPr>
              <a:t>nuit</a:t>
            </a:r>
            <a:r>
              <a:rPr lang="en-US" sz="1600" b="1" dirty="0" smtClean="0">
                <a:solidFill>
                  <a:srgbClr val="002060"/>
                </a:solidFill>
              </a:rPr>
              <a:t>!</a:t>
            </a: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err="1" smtClean="0">
                <a:solidFill>
                  <a:srgbClr val="002060"/>
                </a:solidFill>
              </a:rPr>
              <a:t>Guten</a:t>
            </a:r>
            <a:r>
              <a:rPr lang="en-US" sz="1600" b="1" dirty="0" smtClean="0">
                <a:solidFill>
                  <a:srgbClr val="002060"/>
                </a:solidFill>
              </a:rPr>
              <a:t> Morgen!         </a:t>
            </a:r>
            <a:r>
              <a:rPr lang="en-US" sz="1600" b="1" dirty="0" err="1" smtClean="0">
                <a:solidFill>
                  <a:srgbClr val="002060"/>
                </a:solidFill>
              </a:rPr>
              <a:t>Guten</a:t>
            </a:r>
            <a:r>
              <a:rPr lang="en-US" sz="1600" b="1" dirty="0" smtClean="0">
                <a:solidFill>
                  <a:srgbClr val="002060"/>
                </a:solidFill>
              </a:rPr>
              <a:t> Tag!               </a:t>
            </a:r>
            <a:r>
              <a:rPr lang="en-US" sz="1600" b="1" dirty="0" err="1" smtClean="0">
                <a:solidFill>
                  <a:srgbClr val="002060"/>
                </a:solidFill>
              </a:rPr>
              <a:t>Guten</a:t>
            </a:r>
            <a:r>
              <a:rPr lang="en-US" sz="1600" b="1" dirty="0" smtClean="0">
                <a:solidFill>
                  <a:srgbClr val="002060"/>
                </a:solidFill>
              </a:rPr>
              <a:t> Abend!         </a:t>
            </a:r>
            <a:r>
              <a:rPr lang="en-US" sz="1600" b="1" dirty="0" err="1" smtClean="0">
                <a:solidFill>
                  <a:srgbClr val="002060"/>
                </a:solidFill>
              </a:rPr>
              <a:t>Gute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Nacht</a:t>
            </a:r>
            <a:r>
              <a:rPr lang="en-US" sz="1600" b="1" dirty="0" smtClean="0">
                <a:solidFill>
                  <a:srgbClr val="002060"/>
                </a:solidFill>
              </a:rPr>
              <a:t>  </a:t>
            </a: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i="1" u="sng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45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Реформаторов языка попутал бес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1026" name="Picture 2" descr="C:\Users\алексей\Desktop\Бес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6842"/>
            <a:ext cx="3168352" cy="454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лексей\Desktop\Бес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06842"/>
            <a:ext cx="3168352" cy="454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172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Реформаторов языка попутал бес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2050" name="Picture 2" descr="C:\Users\алексей\Desktop\Бес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67" y="1720208"/>
            <a:ext cx="3082824" cy="442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лексей\Desktop\Бес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3096344" cy="444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684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Реформаторов языка попутал бес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3074" name="Picture 2" descr="C:\Users\алексей\Desktop\Бес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40294"/>
            <a:ext cx="3168352" cy="454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лексей\Desktop\Бес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40294"/>
            <a:ext cx="3168352" cy="454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22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Реформаторов языка попутал бес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4098" name="Picture 2" descr="C:\Users\алексей\Desktop\Бес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94249"/>
            <a:ext cx="3384376" cy="485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645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Везде   бес!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5122" name="Picture 2" descr="C:\Users\алексей\Desktop\Бес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13" y="1268760"/>
            <a:ext cx="4881336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541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Последствия  утраты «</a:t>
            </a:r>
            <a:r>
              <a:rPr lang="en-US" sz="2800" b="1" dirty="0" err="1" smtClean="0">
                <a:solidFill>
                  <a:srgbClr val="C00000"/>
                </a:solidFill>
              </a:rPr>
              <a:t>i</a:t>
            </a:r>
            <a:r>
              <a:rPr lang="ru-RU" sz="2800" b="1" dirty="0" smtClean="0">
                <a:solidFill>
                  <a:srgbClr val="C00000"/>
                </a:solidFill>
              </a:rPr>
              <a:t>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u="sng" dirty="0" smtClean="0">
                <a:solidFill>
                  <a:srgbClr val="002060"/>
                </a:solidFill>
              </a:rPr>
              <a:t>Л.Н. Толстой</a:t>
            </a:r>
          </a:p>
          <a:p>
            <a:pPr marL="11430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Война и </a:t>
            </a:r>
            <a:r>
              <a:rPr lang="ru-RU" b="1" dirty="0" err="1">
                <a:solidFill>
                  <a:srgbClr val="002060"/>
                </a:solidFill>
              </a:rPr>
              <a:t>миръ</a:t>
            </a:r>
            <a:r>
              <a:rPr lang="ru-RU" b="1" dirty="0">
                <a:solidFill>
                  <a:srgbClr val="002060"/>
                </a:solidFill>
              </a:rPr>
              <a:t>»</a:t>
            </a:r>
          </a:p>
          <a:p>
            <a:pPr marL="114300" indent="0">
              <a:buNone/>
            </a:pPr>
            <a:r>
              <a:rPr lang="ru-RU" dirty="0">
                <a:solidFill>
                  <a:srgbClr val="002060"/>
                </a:solidFill>
              </a:rPr>
              <a:t>или</a:t>
            </a:r>
          </a:p>
          <a:p>
            <a:pPr marL="114300" indent="0">
              <a:buNone/>
            </a:pPr>
            <a:r>
              <a:rPr lang="ru-RU" b="1" dirty="0">
                <a:solidFill>
                  <a:srgbClr val="002060"/>
                </a:solidFill>
              </a:rPr>
              <a:t>«Война и </a:t>
            </a:r>
            <a:r>
              <a:rPr lang="ru-RU" b="1" dirty="0" err="1">
                <a:solidFill>
                  <a:srgbClr val="002060"/>
                </a:solidFill>
              </a:rPr>
              <a:t>мiръ</a:t>
            </a:r>
            <a:r>
              <a:rPr lang="ru-RU" b="1" dirty="0" smtClean="0">
                <a:solidFill>
                  <a:srgbClr val="002060"/>
                </a:solidFill>
              </a:rPr>
              <a:t>» ?</a:t>
            </a: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71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«</a:t>
            </a:r>
            <a:r>
              <a:rPr lang="ru-RU" sz="2800" b="1" dirty="0" smtClean="0">
                <a:solidFill>
                  <a:srgbClr val="C00000"/>
                </a:solidFill>
              </a:rPr>
              <a:t>Мир»: Фразеологизмы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и пословицы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Мир тесен              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</a:rPr>
              <a:t>Без любимого и мир постыл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Отойти в мир иной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      </a:t>
            </a:r>
            <a:r>
              <a:rPr lang="ru-RU" sz="1600" b="1" dirty="0" smtClean="0">
                <a:solidFill>
                  <a:srgbClr val="002060"/>
                </a:solidFill>
              </a:rPr>
              <a:t>В чем пир, в том и мир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Трубка мира</a:t>
            </a:r>
            <a:r>
              <a:rPr lang="en-US" sz="1600" b="1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На </a:t>
            </a:r>
            <a:r>
              <a:rPr lang="ru-RU" sz="1600" b="1" dirty="0">
                <a:solidFill>
                  <a:srgbClr val="002060"/>
                </a:solidFill>
              </a:rPr>
              <a:t>мир и суда нет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Так проходит слава мира           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</a:rPr>
              <a:t>На миру и смерть красна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Мир хижинам, война дворцам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Голубь мира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Не от мира сего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Одним миром мазаны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 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u="sng" dirty="0"/>
          </a:p>
        </p:txBody>
      </p:sp>
    </p:spTree>
    <p:extLst>
      <p:ext uri="{BB962C8B-B14F-4D97-AF65-F5344CB8AC3E}">
        <p14:creationId xmlns:p14="http://schemas.microsoft.com/office/powerpoint/2010/main" val="1387008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Лозунги февральской революции 1917 г.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«М</a:t>
            </a:r>
            <a:r>
              <a:rPr lang="ru-RU" sz="1800" b="1" dirty="0">
                <a:solidFill>
                  <a:srgbClr val="002060"/>
                </a:solidFill>
              </a:rPr>
              <a:t>и</a:t>
            </a:r>
            <a:r>
              <a:rPr lang="ru-RU" sz="1800" b="1" dirty="0" smtClean="0">
                <a:solidFill>
                  <a:srgbClr val="002060"/>
                </a:solidFill>
              </a:rPr>
              <a:t>р </a:t>
            </a:r>
            <a:r>
              <a:rPr lang="ru-RU" sz="1800" b="1" dirty="0">
                <a:solidFill>
                  <a:srgbClr val="002060"/>
                </a:solidFill>
              </a:rPr>
              <a:t>всего </a:t>
            </a:r>
            <a:r>
              <a:rPr lang="ru-RU" sz="1800" b="1" dirty="0" smtClean="0">
                <a:solidFill>
                  <a:srgbClr val="002060"/>
                </a:solidFill>
              </a:rPr>
              <a:t>м</a:t>
            </a:r>
            <a:r>
              <a:rPr lang="en-US" sz="1800" b="1" dirty="0" err="1" smtClean="0">
                <a:solidFill>
                  <a:srgbClr val="002060"/>
                </a:solidFill>
              </a:rPr>
              <a:t>i</a:t>
            </a:r>
            <a:r>
              <a:rPr lang="ru-RU" sz="1800" b="1" dirty="0" err="1" smtClean="0">
                <a:solidFill>
                  <a:srgbClr val="002060"/>
                </a:solidFill>
              </a:rPr>
              <a:t>ра</a:t>
            </a:r>
            <a:r>
              <a:rPr lang="ru-RU" sz="1800" b="1" dirty="0" smtClean="0">
                <a:solidFill>
                  <a:srgbClr val="002060"/>
                </a:solidFill>
              </a:rPr>
              <a:t>!»,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«М</a:t>
            </a:r>
            <a:r>
              <a:rPr lang="ru-RU" sz="1800" b="1" dirty="0">
                <a:solidFill>
                  <a:srgbClr val="002060"/>
                </a:solidFill>
              </a:rPr>
              <a:t>и</a:t>
            </a:r>
            <a:r>
              <a:rPr lang="ru-RU" sz="1800" b="1" dirty="0" smtClean="0">
                <a:solidFill>
                  <a:srgbClr val="002060"/>
                </a:solidFill>
              </a:rPr>
              <a:t>р </a:t>
            </a:r>
            <a:r>
              <a:rPr lang="ru-RU" sz="1800" b="1" dirty="0">
                <a:solidFill>
                  <a:srgbClr val="002060"/>
                </a:solidFill>
              </a:rPr>
              <a:t>всему </a:t>
            </a:r>
            <a:r>
              <a:rPr lang="ru-RU" sz="1800" b="1" dirty="0" smtClean="0">
                <a:solidFill>
                  <a:srgbClr val="002060"/>
                </a:solidFill>
              </a:rPr>
              <a:t>м</a:t>
            </a:r>
            <a:r>
              <a:rPr lang="en-US" sz="1800" b="1" dirty="0" err="1" smtClean="0">
                <a:solidFill>
                  <a:srgbClr val="002060"/>
                </a:solidFill>
              </a:rPr>
              <a:t>i</a:t>
            </a:r>
            <a:r>
              <a:rPr lang="ru-RU" sz="1800" b="1" dirty="0" err="1" smtClean="0">
                <a:solidFill>
                  <a:srgbClr val="002060"/>
                </a:solidFill>
              </a:rPr>
              <a:t>ру</a:t>
            </a:r>
            <a:r>
              <a:rPr lang="ru-RU" sz="1800" b="1" dirty="0" smtClean="0">
                <a:solidFill>
                  <a:srgbClr val="002060"/>
                </a:solidFill>
              </a:rPr>
              <a:t>!»,</a:t>
            </a:r>
          </a:p>
          <a:p>
            <a:pPr marL="114300" indent="0">
              <a:buNone/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</a:t>
            </a:r>
            <a:r>
              <a:rPr lang="ru-RU" sz="1800" b="1" dirty="0">
                <a:solidFill>
                  <a:srgbClr val="002060"/>
                </a:solidFill>
              </a:rPr>
              <a:t>Бросимся </a:t>
            </a:r>
            <a:r>
              <a:rPr lang="ru-RU" sz="1800" b="1" dirty="0" smtClean="0">
                <a:solidFill>
                  <a:srgbClr val="002060"/>
                </a:solidFill>
              </a:rPr>
              <a:t> ж  </a:t>
            </a:r>
            <a:r>
              <a:rPr lang="ru-RU" sz="1800" b="1" dirty="0">
                <a:solidFill>
                  <a:srgbClr val="002060"/>
                </a:solidFill>
              </a:rPr>
              <a:t>вперёд, </a:t>
            </a:r>
            <a:r>
              <a:rPr lang="ru-RU" sz="1800" b="1" dirty="0" smtClean="0">
                <a:solidFill>
                  <a:srgbClr val="002060"/>
                </a:solidFill>
              </a:rPr>
              <a:t> за мир </a:t>
            </a:r>
            <a:r>
              <a:rPr lang="ru-RU" sz="1800" b="1" dirty="0">
                <a:solidFill>
                  <a:srgbClr val="002060"/>
                </a:solidFill>
              </a:rPr>
              <a:t>всего </a:t>
            </a:r>
            <a:r>
              <a:rPr lang="ru-RU" sz="1800" b="1" dirty="0" smtClean="0">
                <a:solidFill>
                  <a:srgbClr val="002060"/>
                </a:solidFill>
              </a:rPr>
              <a:t>м</a:t>
            </a:r>
            <a:r>
              <a:rPr lang="en-US" sz="1800" b="1" dirty="0" err="1" smtClean="0">
                <a:solidFill>
                  <a:srgbClr val="002060"/>
                </a:solidFill>
              </a:rPr>
              <a:t>i</a:t>
            </a:r>
            <a:r>
              <a:rPr lang="ru-RU" sz="1800" b="1" dirty="0" err="1" smtClean="0">
                <a:solidFill>
                  <a:srgbClr val="002060"/>
                </a:solidFill>
              </a:rPr>
              <a:t>ра</a:t>
            </a:r>
            <a:r>
              <a:rPr lang="ru-RU" sz="1800" b="1" dirty="0">
                <a:solidFill>
                  <a:srgbClr val="002060"/>
                </a:solidFill>
              </a:rPr>
              <a:t>!» </a:t>
            </a:r>
            <a:r>
              <a:rPr lang="ru-RU" sz="1800" b="1" dirty="0" smtClean="0">
                <a:solidFill>
                  <a:srgbClr val="002060"/>
                </a:solidFill>
              </a:rPr>
              <a:t>—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ru-RU" sz="1800" dirty="0" smtClean="0">
                <a:solidFill>
                  <a:srgbClr val="002060"/>
                </a:solidFill>
              </a:rPr>
              <a:t>призыв </a:t>
            </a:r>
            <a:r>
              <a:rPr lang="ru-RU" sz="1800" dirty="0" err="1" smtClean="0">
                <a:solidFill>
                  <a:srgbClr val="002060"/>
                </a:solidFill>
              </a:rPr>
              <a:t>А.Ф.Керенского</a:t>
            </a:r>
            <a:r>
              <a:rPr lang="ru-RU" sz="1800" dirty="0" smtClean="0">
                <a:solidFill>
                  <a:srgbClr val="002060"/>
                </a:solidFill>
              </a:rPr>
              <a:t>  в </a:t>
            </a:r>
            <a:r>
              <a:rPr lang="ru-RU" sz="1800" dirty="0">
                <a:solidFill>
                  <a:srgbClr val="002060"/>
                </a:solidFill>
              </a:rPr>
              <a:t>Одессе, 16 </a:t>
            </a:r>
            <a:r>
              <a:rPr lang="ru-RU" sz="1800" dirty="0" smtClean="0">
                <a:solidFill>
                  <a:srgbClr val="002060"/>
                </a:solidFill>
              </a:rPr>
              <a:t>.05.1917 г.</a:t>
            </a:r>
          </a:p>
          <a:p>
            <a:pPr marL="114300" indent="0">
              <a:buNone/>
            </a:pPr>
            <a:endParaRPr lang="ru-RU" sz="1800" b="1" baseline="30000" dirty="0">
              <a:solidFill>
                <a:srgbClr val="002060"/>
              </a:solidFill>
              <a:hlinkClick r:id="rId2"/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«Мир </a:t>
            </a:r>
            <a:r>
              <a:rPr lang="ru-RU" sz="1800" b="1" dirty="0">
                <a:solidFill>
                  <a:srgbClr val="002060"/>
                </a:solidFill>
              </a:rPr>
              <a:t>для </a:t>
            </a:r>
            <a:r>
              <a:rPr lang="ru-RU" sz="1800" b="1" dirty="0" smtClean="0">
                <a:solidFill>
                  <a:srgbClr val="002060"/>
                </a:solidFill>
              </a:rPr>
              <a:t>м</a:t>
            </a:r>
            <a:r>
              <a:rPr lang="en-US" sz="1800" b="1" dirty="0" err="1" smtClean="0">
                <a:solidFill>
                  <a:srgbClr val="002060"/>
                </a:solidFill>
              </a:rPr>
              <a:t>i</a:t>
            </a:r>
            <a:r>
              <a:rPr lang="ru-RU" sz="1800" b="1" dirty="0" err="1" smtClean="0">
                <a:solidFill>
                  <a:srgbClr val="002060"/>
                </a:solidFill>
              </a:rPr>
              <a:t>ра</a:t>
            </a:r>
            <a:r>
              <a:rPr lang="ru-RU" sz="1800" b="1" dirty="0">
                <a:solidFill>
                  <a:srgbClr val="002060"/>
                </a:solidFill>
              </a:rPr>
              <a:t>!» </a:t>
            </a:r>
            <a:r>
              <a:rPr lang="ru-RU" sz="1800" b="1" dirty="0" smtClean="0">
                <a:solidFill>
                  <a:srgbClr val="002060"/>
                </a:solidFill>
              </a:rPr>
              <a:t> -  это враки,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Не </a:t>
            </a:r>
            <a:r>
              <a:rPr lang="ru-RU" sz="1800" b="1" dirty="0">
                <a:solidFill>
                  <a:srgbClr val="002060"/>
                </a:solidFill>
              </a:rPr>
              <a:t>помиримся без </a:t>
            </a:r>
            <a:r>
              <a:rPr lang="ru-RU" sz="1800" b="1" dirty="0" smtClean="0">
                <a:solidFill>
                  <a:srgbClr val="002060"/>
                </a:solidFill>
              </a:rPr>
              <a:t>драки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         </a:t>
            </a:r>
            <a:r>
              <a:rPr lang="ru-RU" sz="1800" dirty="0" smtClean="0">
                <a:solidFill>
                  <a:srgbClr val="002060"/>
                </a:solidFill>
              </a:rPr>
              <a:t>поэт </a:t>
            </a:r>
            <a:r>
              <a:rPr lang="ru-RU" sz="1800" dirty="0">
                <a:solidFill>
                  <a:srgbClr val="002060"/>
                </a:solidFill>
              </a:rPr>
              <a:t>Демьян </a:t>
            </a:r>
            <a:r>
              <a:rPr lang="ru-RU" sz="1800" dirty="0" smtClean="0">
                <a:solidFill>
                  <a:srgbClr val="002060"/>
                </a:solidFill>
              </a:rPr>
              <a:t>Бедный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21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«мир» в лозунгах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4455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«Миру мир!» –  </a:t>
            </a:r>
            <a:r>
              <a:rPr lang="ru-RU" sz="1800" dirty="0" smtClean="0">
                <a:solidFill>
                  <a:srgbClr val="002060"/>
                </a:solidFill>
              </a:rPr>
              <a:t>советский лозунг, утвердился в печати с 1951 г</a:t>
            </a:r>
            <a:r>
              <a:rPr lang="ru-RU" sz="1800" b="1" dirty="0" smtClean="0">
                <a:solidFill>
                  <a:srgbClr val="002060"/>
                </a:solidFill>
              </a:rPr>
              <a:t>. </a:t>
            </a:r>
            <a:r>
              <a:rPr lang="ru-RU" sz="1800" dirty="0" smtClean="0">
                <a:solidFill>
                  <a:srgbClr val="002060"/>
                </a:solidFill>
              </a:rPr>
              <a:t>На самом деле он должен был выглядеть так</a:t>
            </a:r>
            <a:r>
              <a:rPr lang="ru-RU" sz="1800" b="1" dirty="0" smtClean="0">
                <a:solidFill>
                  <a:srgbClr val="002060"/>
                </a:solidFill>
              </a:rPr>
              <a:t>: 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«М</a:t>
            </a:r>
            <a:r>
              <a:rPr lang="en-US" sz="1800" b="1" dirty="0" err="1" smtClean="0">
                <a:solidFill>
                  <a:srgbClr val="002060"/>
                </a:solidFill>
              </a:rPr>
              <a:t>i</a:t>
            </a:r>
            <a:r>
              <a:rPr lang="ru-RU" sz="1800" b="1" dirty="0" err="1" smtClean="0">
                <a:solidFill>
                  <a:srgbClr val="002060"/>
                </a:solidFill>
              </a:rPr>
              <a:t>ру</a:t>
            </a:r>
            <a:r>
              <a:rPr lang="ru-RU" sz="1800" b="1" dirty="0" smtClean="0">
                <a:solidFill>
                  <a:srgbClr val="002060"/>
                </a:solidFill>
              </a:rPr>
              <a:t> мир!» 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i="1" u="sng" dirty="0" smtClean="0">
                <a:solidFill>
                  <a:srgbClr val="002060"/>
                </a:solidFill>
              </a:rPr>
              <a:t>Тот же  лозунг на других языках: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Peace for </a:t>
            </a:r>
            <a:r>
              <a:rPr lang="en-US" sz="1800" b="1" dirty="0" smtClean="0">
                <a:solidFill>
                  <a:srgbClr val="002060"/>
                </a:solidFill>
              </a:rPr>
              <a:t>all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>
                <a:solidFill>
                  <a:srgbClr val="002060"/>
                </a:solidFill>
              </a:rPr>
              <a:t>the </a:t>
            </a:r>
            <a:r>
              <a:rPr lang="en-US" sz="1800" b="1" dirty="0" smtClean="0">
                <a:solidFill>
                  <a:srgbClr val="002060"/>
                </a:solidFill>
              </a:rPr>
              <a:t>World!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La </a:t>
            </a:r>
            <a:r>
              <a:rPr lang="en-US" sz="1800" b="1" dirty="0" err="1" smtClean="0">
                <a:solidFill>
                  <a:srgbClr val="002060"/>
                </a:solidFill>
              </a:rPr>
              <a:t>Paix</a:t>
            </a:r>
            <a:r>
              <a:rPr lang="en-US" sz="1800" b="1" dirty="0" smtClean="0">
                <a:solidFill>
                  <a:srgbClr val="002060"/>
                </a:solidFill>
              </a:rPr>
              <a:t> au Monde!</a:t>
            </a: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de-DE" sz="1800" b="1" dirty="0">
                <a:solidFill>
                  <a:srgbClr val="002060"/>
                </a:solidFill>
              </a:rPr>
              <a:t>Frieden für die ganze </a:t>
            </a:r>
            <a:r>
              <a:rPr lang="de-DE" sz="1800" b="1" dirty="0" smtClean="0">
                <a:solidFill>
                  <a:srgbClr val="002060"/>
                </a:solidFill>
              </a:rPr>
              <a:t>Welt!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660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932395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Реформы Образования Ленина и Луначарского  1918 </a:t>
            </a:r>
            <a:r>
              <a:rPr lang="ru-RU" sz="2000" b="1" dirty="0" smtClean="0">
                <a:solidFill>
                  <a:srgbClr val="C00000"/>
                </a:solidFill>
              </a:rPr>
              <a:t>г.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100" b="1" i="1" u="sng" dirty="0" smtClean="0">
                <a:solidFill>
                  <a:srgbClr val="002060"/>
                </a:solidFill>
              </a:rPr>
              <a:t>…в соответствии с реформой:</a:t>
            </a:r>
          </a:p>
          <a:p>
            <a:pPr marL="114300" indent="0">
              <a:buNone/>
            </a:pPr>
            <a:endParaRPr lang="ru-RU" sz="1800" dirty="0"/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- В </a:t>
            </a:r>
            <a:r>
              <a:rPr lang="ru-RU" sz="1800" b="1" dirty="0">
                <a:solidFill>
                  <a:srgbClr val="002060"/>
                </a:solidFill>
              </a:rPr>
              <a:t>родительном и винительном падежах прилагательных и причастий окончания -</a:t>
            </a:r>
            <a:r>
              <a:rPr lang="ru-RU" sz="1800" b="1" dirty="0" err="1">
                <a:solidFill>
                  <a:srgbClr val="002060"/>
                </a:solidFill>
              </a:rPr>
              <a:t>аго</a:t>
            </a:r>
            <a:r>
              <a:rPr lang="ru-RU" sz="1800" b="1" dirty="0">
                <a:solidFill>
                  <a:srgbClr val="002060"/>
                </a:solidFill>
              </a:rPr>
              <a:t>, -</a:t>
            </a:r>
            <a:r>
              <a:rPr lang="ru-RU" sz="1800" b="1" dirty="0" err="1">
                <a:solidFill>
                  <a:srgbClr val="002060"/>
                </a:solidFill>
              </a:rPr>
              <a:t>яго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заменялось </a:t>
            </a:r>
            <a:r>
              <a:rPr lang="ru-RU" sz="1800" b="1" dirty="0">
                <a:solidFill>
                  <a:srgbClr val="002060"/>
                </a:solidFill>
              </a:rPr>
              <a:t>на -ого, -</a:t>
            </a:r>
            <a:r>
              <a:rPr lang="ru-RU" sz="1800" b="1" dirty="0" smtClean="0">
                <a:solidFill>
                  <a:srgbClr val="002060"/>
                </a:solidFill>
              </a:rPr>
              <a:t>его:   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</a:t>
            </a:r>
          </a:p>
          <a:p>
            <a:pPr marL="114300" indent="0">
              <a:buNone/>
            </a:pPr>
            <a:r>
              <a:rPr lang="ru-RU" sz="1800" b="1" i="1" dirty="0" err="1" smtClean="0">
                <a:solidFill>
                  <a:srgbClr val="002060"/>
                </a:solidFill>
              </a:rPr>
              <a:t>новаго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→ нового, </a:t>
            </a:r>
            <a:r>
              <a:rPr lang="ru-RU" sz="1800" b="1" i="1" dirty="0" err="1">
                <a:solidFill>
                  <a:srgbClr val="002060"/>
                </a:solidFill>
              </a:rPr>
              <a:t>лучшаго</a:t>
            </a:r>
            <a:r>
              <a:rPr lang="ru-RU" sz="1800" b="1" dirty="0">
                <a:solidFill>
                  <a:srgbClr val="002060"/>
                </a:solidFill>
              </a:rPr>
              <a:t> → лучшего, </a:t>
            </a:r>
            <a:r>
              <a:rPr lang="ru-RU" sz="1800" b="1" i="1" dirty="0" err="1">
                <a:solidFill>
                  <a:srgbClr val="002060"/>
                </a:solidFill>
              </a:rPr>
              <a:t>ранняго</a:t>
            </a:r>
            <a:r>
              <a:rPr lang="ru-RU" sz="1800" b="1" dirty="0">
                <a:solidFill>
                  <a:srgbClr val="002060"/>
                </a:solidFill>
              </a:rPr>
              <a:t> → </a:t>
            </a:r>
            <a:r>
              <a:rPr lang="ru-RU" sz="1800" b="1" dirty="0" smtClean="0">
                <a:solidFill>
                  <a:srgbClr val="002060"/>
                </a:solidFill>
              </a:rPr>
              <a:t>раннего, 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 </a:t>
            </a:r>
            <a:r>
              <a:rPr lang="ru-RU" sz="1800" b="1" dirty="0">
                <a:solidFill>
                  <a:srgbClr val="002060"/>
                </a:solidFill>
              </a:rPr>
              <a:t>именительном и винительном падежах </a:t>
            </a:r>
            <a:r>
              <a:rPr lang="ru-RU" sz="1800" b="1" dirty="0" smtClean="0">
                <a:solidFill>
                  <a:srgbClr val="002060"/>
                </a:solidFill>
              </a:rPr>
              <a:t>мн. </a:t>
            </a:r>
            <a:r>
              <a:rPr lang="ru-RU" sz="1800" b="1" dirty="0">
                <a:solidFill>
                  <a:srgbClr val="002060"/>
                </a:solidFill>
              </a:rPr>
              <a:t>числа женского </a:t>
            </a:r>
            <a:r>
              <a:rPr lang="ru-RU" sz="1800" b="1" dirty="0" smtClean="0">
                <a:solidFill>
                  <a:srgbClr val="002060"/>
                </a:solidFill>
              </a:rPr>
              <a:t>и среднего </a:t>
            </a:r>
            <a:r>
              <a:rPr lang="ru-RU" sz="1800" b="1" dirty="0">
                <a:solidFill>
                  <a:srgbClr val="002060"/>
                </a:solidFill>
              </a:rPr>
              <a:t>родов -</a:t>
            </a:r>
            <a:r>
              <a:rPr lang="ru-RU" sz="1800" b="1" dirty="0" err="1">
                <a:solidFill>
                  <a:srgbClr val="002060"/>
                </a:solidFill>
              </a:rPr>
              <a:t>ыя</a:t>
            </a:r>
            <a:r>
              <a:rPr lang="ru-RU" sz="1800" b="1" dirty="0">
                <a:solidFill>
                  <a:srgbClr val="002060"/>
                </a:solidFill>
              </a:rPr>
              <a:t>, -</a:t>
            </a:r>
            <a:r>
              <a:rPr lang="ru-RU" sz="1800" b="1" dirty="0" err="1">
                <a:solidFill>
                  <a:srgbClr val="002060"/>
                </a:solidFill>
              </a:rPr>
              <a:t>ія</a:t>
            </a:r>
            <a:r>
              <a:rPr lang="ru-RU" sz="1800" b="1" dirty="0">
                <a:solidFill>
                  <a:srgbClr val="002060"/>
                </a:solidFill>
              </a:rPr>
              <a:t> — на -</a:t>
            </a:r>
            <a:r>
              <a:rPr lang="ru-RU" sz="1800" b="1" dirty="0" err="1">
                <a:solidFill>
                  <a:srgbClr val="002060"/>
                </a:solidFill>
              </a:rPr>
              <a:t>ые</a:t>
            </a:r>
            <a:r>
              <a:rPr lang="ru-RU" sz="1800" b="1" dirty="0">
                <a:solidFill>
                  <a:srgbClr val="002060"/>
                </a:solidFill>
              </a:rPr>
              <a:t>, -</a:t>
            </a:r>
            <a:r>
              <a:rPr lang="ru-RU" sz="1800" b="1" dirty="0" err="1" smtClean="0">
                <a:solidFill>
                  <a:srgbClr val="002060"/>
                </a:solidFill>
              </a:rPr>
              <a:t>ие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dirty="0" err="1" smtClean="0">
                <a:solidFill>
                  <a:srgbClr val="002060"/>
                </a:solidFill>
              </a:rPr>
              <a:t>новыя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(книги, </a:t>
            </a:r>
            <a:r>
              <a:rPr lang="ru-RU" sz="1800" b="1" dirty="0" err="1">
                <a:solidFill>
                  <a:srgbClr val="002060"/>
                </a:solidFill>
              </a:rPr>
              <a:t>изданія</a:t>
            </a:r>
            <a:r>
              <a:rPr lang="ru-RU" sz="1800" b="1" dirty="0">
                <a:solidFill>
                  <a:srgbClr val="002060"/>
                </a:solidFill>
              </a:rPr>
              <a:t>) → </a:t>
            </a:r>
            <a:r>
              <a:rPr lang="ru-RU" sz="1800" b="1" dirty="0" smtClean="0">
                <a:solidFill>
                  <a:srgbClr val="002060"/>
                </a:solidFill>
              </a:rPr>
              <a:t>новые;</a:t>
            </a:r>
          </a:p>
          <a:p>
            <a:pPr marL="114300" indent="0">
              <a:buNone/>
            </a:pPr>
            <a:r>
              <a:rPr lang="ru-RU" sz="2100" b="1" dirty="0">
                <a:solidFill>
                  <a:srgbClr val="002060"/>
                </a:solidFill>
              </a:rPr>
              <a:t/>
            </a:r>
            <a:br>
              <a:rPr lang="ru-RU" sz="2100" b="1" dirty="0">
                <a:solidFill>
                  <a:srgbClr val="002060"/>
                </a:solidFill>
              </a:rPr>
            </a:br>
            <a:r>
              <a:rPr lang="ru-RU" sz="2100" b="1" dirty="0">
                <a:solidFill>
                  <a:srgbClr val="002060"/>
                </a:solidFill>
              </a:rPr>
              <a:t/>
            </a:r>
            <a:br>
              <a:rPr lang="ru-RU" sz="2100" b="1" dirty="0">
                <a:solidFill>
                  <a:srgbClr val="002060"/>
                </a:solidFill>
              </a:rPr>
            </a:br>
            <a:endParaRPr lang="ru-RU" sz="21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0962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…</a:t>
            </a:r>
            <a:r>
              <a:rPr lang="ru-RU" sz="2400" b="1" dirty="0">
                <a:solidFill>
                  <a:srgbClr val="C00000"/>
                </a:solidFill>
              </a:rPr>
              <a:t>еще </a:t>
            </a:r>
            <a:r>
              <a:rPr lang="ru-RU" sz="2400" b="1" dirty="0" smtClean="0">
                <a:solidFill>
                  <a:srgbClr val="C00000"/>
                </a:solidFill>
              </a:rPr>
              <a:t>немного </a:t>
            </a:r>
            <a:r>
              <a:rPr lang="ru-RU" sz="2400" b="1" dirty="0">
                <a:solidFill>
                  <a:srgbClr val="C00000"/>
                </a:solidFill>
              </a:rPr>
              <a:t>о приветствиях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u="sng" dirty="0">
                <a:solidFill>
                  <a:srgbClr val="002060"/>
                </a:solidFill>
              </a:rPr>
              <a:t>Добро пожаловать</a:t>
            </a:r>
            <a:r>
              <a:rPr lang="ru-RU" sz="1800" b="1" dirty="0">
                <a:solidFill>
                  <a:srgbClr val="002060"/>
                </a:solidFill>
              </a:rPr>
              <a:t>! </a:t>
            </a:r>
            <a:endParaRPr lang="ru-RU" sz="1800" b="1" i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Welcome!  </a:t>
            </a:r>
            <a:r>
              <a:rPr lang="en-US" sz="1600" b="1" dirty="0" smtClean="0">
                <a:solidFill>
                  <a:srgbClr val="002060"/>
                </a:solidFill>
              </a:rPr>
              <a:t>       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Soyez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>
                <a:solidFill>
                  <a:srgbClr val="002060"/>
                </a:solidFill>
              </a:rPr>
              <a:t>le/la/les  </a:t>
            </a:r>
            <a:r>
              <a:rPr lang="en-US" sz="1600" b="1" dirty="0" err="1">
                <a:solidFill>
                  <a:srgbClr val="002060"/>
                </a:solidFill>
              </a:rPr>
              <a:t>bienvenu</a:t>
            </a:r>
            <a:r>
              <a:rPr lang="en-US" sz="1600" b="1" dirty="0">
                <a:solidFill>
                  <a:srgbClr val="002060"/>
                </a:solidFill>
              </a:rPr>
              <a:t> (-e, </a:t>
            </a:r>
            <a:r>
              <a:rPr lang="en-US" sz="1600" b="1" dirty="0" err="1">
                <a:solidFill>
                  <a:srgbClr val="002060"/>
                </a:solidFill>
              </a:rPr>
              <a:t>es</a:t>
            </a:r>
            <a:r>
              <a:rPr lang="en-US" sz="1600" b="1" dirty="0">
                <a:solidFill>
                  <a:srgbClr val="002060"/>
                </a:solidFill>
              </a:rPr>
              <a:t>)!   </a:t>
            </a:r>
            <a:r>
              <a:rPr lang="en-US" sz="1600" b="1" dirty="0" smtClean="0">
                <a:solidFill>
                  <a:srgbClr val="002060"/>
                </a:solidFill>
              </a:rPr>
              <a:t>       </a:t>
            </a:r>
            <a:r>
              <a:rPr lang="en-US" sz="1600" b="1" dirty="0">
                <a:solidFill>
                  <a:srgbClr val="002060"/>
                </a:solidFill>
              </a:rPr>
              <a:t>(</a:t>
            </a:r>
            <a:r>
              <a:rPr lang="en-US" sz="1600" b="1" dirty="0" err="1">
                <a:solidFill>
                  <a:srgbClr val="002060"/>
                </a:solidFill>
              </a:rPr>
              <a:t>Herzlich</a:t>
            </a:r>
            <a:r>
              <a:rPr lang="en-US" sz="1600" b="1" dirty="0">
                <a:solidFill>
                  <a:srgbClr val="002060"/>
                </a:solidFill>
              </a:rPr>
              <a:t>)  </a:t>
            </a:r>
            <a:r>
              <a:rPr lang="en-US" sz="1600" b="1" dirty="0" err="1">
                <a:solidFill>
                  <a:srgbClr val="002060"/>
                </a:solidFill>
              </a:rPr>
              <a:t>Willkommen</a:t>
            </a:r>
            <a:r>
              <a:rPr lang="en-US" sz="1600" b="1" dirty="0">
                <a:solidFill>
                  <a:srgbClr val="002060"/>
                </a:solidFill>
              </a:rPr>
              <a:t>!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800" dirty="0" smtClean="0"/>
          </a:p>
          <a:p>
            <a:pPr marL="114300" indent="0">
              <a:buNone/>
            </a:pPr>
            <a:endParaRPr lang="ru-RU" sz="1800" dirty="0"/>
          </a:p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Приятного </a:t>
            </a:r>
            <a:r>
              <a:rPr lang="ru-RU" sz="1800" b="1" u="sng" dirty="0">
                <a:solidFill>
                  <a:srgbClr val="002060"/>
                </a:solidFill>
              </a:rPr>
              <a:t>аппетита</a:t>
            </a:r>
            <a:r>
              <a:rPr lang="ru-RU" sz="1800" b="1" dirty="0">
                <a:solidFill>
                  <a:srgbClr val="002060"/>
                </a:solidFill>
              </a:rPr>
              <a:t>! 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   Bon  </a:t>
            </a:r>
            <a:r>
              <a:rPr lang="en-US" sz="1800" b="1" dirty="0" err="1" smtClean="0">
                <a:solidFill>
                  <a:srgbClr val="002060"/>
                </a:solidFill>
              </a:rPr>
              <a:t>appetit</a:t>
            </a:r>
            <a:r>
              <a:rPr lang="en-US" sz="1800" b="1" dirty="0" smtClean="0">
                <a:solidFill>
                  <a:srgbClr val="002060"/>
                </a:solidFill>
              </a:rPr>
              <a:t> ! 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>
                <a:solidFill>
                  <a:srgbClr val="002060"/>
                </a:solidFill>
              </a:rPr>
              <a:t>(Bon app</a:t>
            </a:r>
            <a:r>
              <a:rPr lang="en-US" sz="1800" b="1" dirty="0" smtClean="0">
                <a:solidFill>
                  <a:srgbClr val="002060"/>
                </a:solidFill>
              </a:rPr>
              <a:t>)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«</a:t>
            </a:r>
            <a:r>
              <a:rPr lang="en-US" sz="1800" b="1" dirty="0">
                <a:solidFill>
                  <a:srgbClr val="002060"/>
                </a:solidFill>
              </a:rPr>
              <a:t>Enjoy</a:t>
            </a:r>
            <a:r>
              <a:rPr lang="ru-RU" sz="1800" b="1" dirty="0">
                <a:solidFill>
                  <a:srgbClr val="002060"/>
                </a:solidFill>
              </a:rPr>
              <a:t>!»,  «</a:t>
            </a:r>
            <a:r>
              <a:rPr lang="en-US" sz="1800" b="1" dirty="0">
                <a:solidFill>
                  <a:srgbClr val="002060"/>
                </a:solidFill>
              </a:rPr>
              <a:t>Here you go</a:t>
            </a:r>
            <a:r>
              <a:rPr lang="ru-RU" sz="1800" b="1" dirty="0">
                <a:solidFill>
                  <a:srgbClr val="002060"/>
                </a:solidFill>
              </a:rPr>
              <a:t>!»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Счастливого пути</a:t>
            </a:r>
            <a:r>
              <a:rPr lang="ru-RU" sz="1800" b="1" i="1" dirty="0" smtClean="0">
                <a:solidFill>
                  <a:srgbClr val="002060"/>
                </a:solidFill>
              </a:rPr>
              <a:t>!</a:t>
            </a:r>
            <a:endParaRPr lang="ru-RU" sz="18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(Have a) Nice </a:t>
            </a:r>
            <a:r>
              <a:rPr lang="en-US" sz="1600" b="1" dirty="0">
                <a:solidFill>
                  <a:srgbClr val="002060"/>
                </a:solidFill>
              </a:rPr>
              <a:t>trip! </a:t>
            </a:r>
            <a:r>
              <a:rPr lang="en-US" sz="1600" b="1" dirty="0" smtClean="0">
                <a:solidFill>
                  <a:srgbClr val="002060"/>
                </a:solidFill>
              </a:rPr>
              <a:t>/Happy journey!         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Bon </a:t>
            </a:r>
            <a:r>
              <a:rPr lang="en-US" sz="1600" b="1" dirty="0">
                <a:solidFill>
                  <a:srgbClr val="002060"/>
                </a:solidFill>
              </a:rPr>
              <a:t>voyage</a:t>
            </a:r>
            <a:r>
              <a:rPr lang="en-US" sz="1600" b="1" dirty="0" smtClean="0">
                <a:solidFill>
                  <a:srgbClr val="002060"/>
                </a:solidFill>
              </a:rPr>
              <a:t>! 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Glückliche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Reise</a:t>
            </a:r>
            <a:r>
              <a:rPr lang="en-US" sz="1600" b="1" dirty="0" smtClean="0">
                <a:solidFill>
                  <a:srgbClr val="002060"/>
                </a:solidFill>
              </a:rPr>
              <a:t>!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Мягкой </a:t>
            </a:r>
            <a:r>
              <a:rPr lang="ru-RU" sz="1800" b="1" u="sng" dirty="0">
                <a:solidFill>
                  <a:srgbClr val="002060"/>
                </a:solidFill>
              </a:rPr>
              <a:t>посадки! </a:t>
            </a:r>
            <a:endParaRPr lang="ru-RU" sz="1800" b="1" i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Soft landing!                                         Bonne </a:t>
            </a:r>
            <a:r>
              <a:rPr lang="en-US" sz="1600" b="1" dirty="0" err="1" smtClean="0">
                <a:solidFill>
                  <a:srgbClr val="002060"/>
                </a:solidFill>
              </a:rPr>
              <a:t>atterrissage</a:t>
            </a:r>
            <a:r>
              <a:rPr lang="en-US" sz="1600" b="1" dirty="0" smtClean="0">
                <a:solidFill>
                  <a:srgbClr val="002060"/>
                </a:solidFill>
              </a:rPr>
              <a:t>!      </a:t>
            </a:r>
            <a:r>
              <a:rPr lang="en-US" sz="1600" b="1" dirty="0" err="1" smtClean="0">
                <a:solidFill>
                  <a:srgbClr val="002060"/>
                </a:solidFill>
              </a:rPr>
              <a:t>Weiche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Landung</a:t>
            </a:r>
            <a:r>
              <a:rPr lang="en-US" sz="1600" b="1" dirty="0" smtClean="0">
                <a:solidFill>
                  <a:srgbClr val="002060"/>
                </a:solidFill>
              </a:rPr>
              <a:t>!</a:t>
            </a: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602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0440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Реформы Образования Ленина и Луначарского  1918 </a:t>
            </a:r>
            <a:r>
              <a:rPr lang="ru-RU" sz="1800" b="1" dirty="0">
                <a:solidFill>
                  <a:srgbClr val="C00000"/>
                </a:solidFill>
              </a:rPr>
              <a:t>г.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- Словоформы женского рода множественного числа </a:t>
            </a:r>
            <a:r>
              <a:rPr lang="ru-RU" sz="1600" b="1" dirty="0" err="1">
                <a:solidFill>
                  <a:srgbClr val="002060"/>
                </a:solidFill>
              </a:rPr>
              <a:t>онѣ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однѣ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однѣхъ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однѣмъ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однѣми</a:t>
            </a:r>
            <a:r>
              <a:rPr lang="ru-RU" sz="1600" b="1" dirty="0">
                <a:solidFill>
                  <a:srgbClr val="002060"/>
                </a:solidFill>
              </a:rPr>
              <a:t> заменялись на они, одни, одних, одним, одними; словоформа родительного падежа единственного числа </a:t>
            </a:r>
            <a:r>
              <a:rPr lang="ru-RU" sz="1600" b="1" dirty="0" err="1">
                <a:solidFill>
                  <a:srgbClr val="002060"/>
                </a:solidFill>
              </a:rPr>
              <a:t>ея</a:t>
            </a:r>
            <a:r>
              <a:rPr lang="ru-RU" sz="1600" b="1" dirty="0">
                <a:solidFill>
                  <a:srgbClr val="002060"/>
                </a:solidFill>
              </a:rPr>
              <a:t> (</a:t>
            </a:r>
            <a:r>
              <a:rPr lang="ru-RU" sz="1600" b="1" dirty="0" err="1">
                <a:solidFill>
                  <a:srgbClr val="002060"/>
                </a:solidFill>
              </a:rPr>
              <a:t>нея</a:t>
            </a:r>
            <a:r>
              <a:rPr lang="ru-RU" sz="1600" b="1" dirty="0">
                <a:solidFill>
                  <a:srgbClr val="002060"/>
                </a:solidFill>
              </a:rPr>
              <a:t>) — на её (неё).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В последних пунктах реформа, вообще говоря, затрагивала не только орфографию, но и орфоэпию и грамматику, </a:t>
            </a:r>
            <a:r>
              <a:rPr lang="ru-RU" sz="1600" b="1" dirty="0" smtClean="0">
                <a:solidFill>
                  <a:srgbClr val="002060"/>
                </a:solidFill>
              </a:rPr>
              <a:t>т.к. </a:t>
            </a:r>
            <a:r>
              <a:rPr lang="ru-RU" sz="1600" b="1" dirty="0">
                <a:solidFill>
                  <a:srgbClr val="002060"/>
                </a:solidFill>
              </a:rPr>
              <a:t>написания </a:t>
            </a:r>
            <a:r>
              <a:rPr lang="ru-RU" sz="1600" b="1" dirty="0" err="1">
                <a:solidFill>
                  <a:srgbClr val="002060"/>
                </a:solidFill>
              </a:rPr>
              <a:t>онѣ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однѣ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ея</a:t>
            </a:r>
            <a:r>
              <a:rPr lang="ru-RU" sz="1600" b="1" dirty="0">
                <a:solidFill>
                  <a:srgbClr val="002060"/>
                </a:solidFill>
              </a:rPr>
              <a:t> (воспроизводившие церковнославянскую орфографию) в некоторой степени успели войти в русское произношение, особенно в поэзию </a:t>
            </a:r>
            <a:r>
              <a:rPr lang="ru-RU" sz="1600" b="1" dirty="0" smtClean="0">
                <a:solidFill>
                  <a:srgbClr val="002060"/>
                </a:solidFill>
              </a:rPr>
              <a:t>(Пушкин, </a:t>
            </a:r>
            <a:r>
              <a:rPr lang="ru-RU" sz="1600" b="1" dirty="0">
                <a:solidFill>
                  <a:srgbClr val="002060"/>
                </a:solidFill>
              </a:rPr>
              <a:t>Т</a:t>
            </a:r>
            <a:r>
              <a:rPr lang="ru-RU" sz="1600" b="1" dirty="0" smtClean="0">
                <a:solidFill>
                  <a:srgbClr val="002060"/>
                </a:solidFill>
              </a:rPr>
              <a:t>ютчев и др.):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«В </a:t>
            </a:r>
            <a:r>
              <a:rPr lang="ru-RU" sz="1600" b="1" i="1" dirty="0">
                <a:solidFill>
                  <a:srgbClr val="002060"/>
                </a:solidFill>
              </a:rPr>
              <a:t>кухне злится повариха,</a:t>
            </a:r>
            <a:br>
              <a:rPr lang="ru-RU" sz="1600" b="1" i="1" dirty="0">
                <a:solidFill>
                  <a:srgbClr val="002060"/>
                </a:solidFill>
              </a:rPr>
            </a:br>
            <a:r>
              <a:rPr lang="ru-RU" sz="1600" b="1" i="1" dirty="0">
                <a:solidFill>
                  <a:srgbClr val="002060"/>
                </a:solidFill>
              </a:rPr>
              <a:t>Плачет у станка ткачиха,</a:t>
            </a:r>
            <a:br>
              <a:rPr lang="ru-RU" sz="1600" b="1" i="1" dirty="0">
                <a:solidFill>
                  <a:srgbClr val="002060"/>
                </a:solidFill>
              </a:rPr>
            </a:br>
            <a:r>
              <a:rPr lang="ru-RU" sz="1600" b="1" i="1" dirty="0">
                <a:solidFill>
                  <a:srgbClr val="002060"/>
                </a:solidFill>
              </a:rPr>
              <a:t>И завидуют </a:t>
            </a:r>
            <a:r>
              <a:rPr lang="ru-RU" sz="1600" b="1" i="1" u="sng" dirty="0" err="1">
                <a:solidFill>
                  <a:srgbClr val="002060"/>
                </a:solidFill>
              </a:rPr>
              <a:t>оне</a:t>
            </a:r>
            <a:r>
              <a:rPr lang="ru-RU" sz="1600" b="1" i="1" dirty="0">
                <a:solidFill>
                  <a:srgbClr val="002060"/>
                </a:solidFill>
              </a:rPr>
              <a:t/>
            </a:r>
            <a:br>
              <a:rPr lang="ru-RU" sz="1600" b="1" i="1" dirty="0">
                <a:solidFill>
                  <a:srgbClr val="002060"/>
                </a:solidFill>
              </a:rPr>
            </a:br>
            <a:r>
              <a:rPr lang="ru-RU" sz="1600" b="1" i="1" dirty="0">
                <a:solidFill>
                  <a:srgbClr val="002060"/>
                </a:solidFill>
              </a:rPr>
              <a:t>Государевой жене</a:t>
            </a:r>
            <a:r>
              <a:rPr lang="ru-RU" sz="1600" b="1" i="1" dirty="0" smtClean="0">
                <a:solidFill>
                  <a:srgbClr val="002060"/>
                </a:solidFill>
              </a:rPr>
              <a:t>.»</a:t>
            </a:r>
            <a:r>
              <a:rPr lang="ru-RU" sz="1600" b="1" i="1" dirty="0">
                <a:solidFill>
                  <a:srgbClr val="002060"/>
                </a:solidFill>
              </a:rPr>
              <a:t/>
            </a:r>
            <a:br>
              <a:rPr lang="ru-RU" sz="1600" b="1" i="1" dirty="0">
                <a:solidFill>
                  <a:srgbClr val="002060"/>
                </a:solidFill>
              </a:rPr>
            </a:br>
            <a:endParaRPr lang="en-US" sz="16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30283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93239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Реформы Образования Ленина и Луначарского  1918 </a:t>
            </a:r>
            <a:r>
              <a:rPr lang="ru-RU" sz="2000" b="1" dirty="0" smtClean="0">
                <a:solidFill>
                  <a:srgbClr val="C00000"/>
                </a:solidFill>
              </a:rPr>
              <a:t>г.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ожидании мировой революции в Советской России разгорались также дискуссии, что надобно бы забыть о кириллице и официально ввести латинское письмо.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Якобы </a:t>
            </a:r>
            <a:r>
              <a:rPr lang="ru-RU" sz="1600" b="1" dirty="0">
                <a:solidFill>
                  <a:srgbClr val="002060"/>
                </a:solidFill>
              </a:rPr>
              <a:t>в кириллице слишком много букв, а в латинице всего 26. Это сэкономит якобы средства при типографском наборе</a:t>
            </a:r>
            <a:r>
              <a:rPr lang="ru-RU" sz="1600" b="1" dirty="0" smtClean="0">
                <a:solidFill>
                  <a:srgbClr val="002060"/>
                </a:solidFill>
              </a:rPr>
              <a:t>. </a:t>
            </a:r>
            <a:r>
              <a:rPr lang="ru-RU" sz="1600" b="1" dirty="0">
                <a:solidFill>
                  <a:srgbClr val="002060"/>
                </a:solidFill>
              </a:rPr>
              <a:t>Те, кто ратовал за сохранение кириллицы, обвинялись в «махровой поповщине» и в связях с царизмом. Её считали пережитком «лапотной России». </a:t>
            </a:r>
            <a:br>
              <a:rPr lang="ru-RU" sz="1600" b="1" dirty="0">
                <a:solidFill>
                  <a:srgbClr val="002060"/>
                </a:solidFill>
              </a:rPr>
            </a:b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К</a:t>
            </a:r>
            <a:r>
              <a:rPr lang="ru-RU" sz="1600" b="1" dirty="0" smtClean="0">
                <a:solidFill>
                  <a:srgbClr val="002060"/>
                </a:solidFill>
              </a:rPr>
              <a:t>ириллицу </a:t>
            </a:r>
            <a:r>
              <a:rPr lang="ru-RU" sz="1600" b="1" dirty="0">
                <a:solidFill>
                  <a:srgbClr val="002060"/>
                </a:solidFill>
              </a:rPr>
              <a:t>называли «черной паутиной изуверского фанатизма».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В 1925 в Баку был создан Всесоюзный центральный комитет нового алфавита (ВЦКНА).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Возглавляемый </a:t>
            </a:r>
            <a:r>
              <a:rPr lang="ru-RU" sz="1600" b="1" dirty="0">
                <a:solidFill>
                  <a:srgbClr val="002060"/>
                </a:solidFill>
              </a:rPr>
              <a:t>председателем ЦИК Азербайджана </a:t>
            </a:r>
            <a:r>
              <a:rPr lang="ru-RU" sz="1600" b="1" dirty="0" err="1">
                <a:solidFill>
                  <a:srgbClr val="002060"/>
                </a:solidFill>
              </a:rPr>
              <a:t>Самедом</a:t>
            </a:r>
            <a:r>
              <a:rPr lang="ru-RU" sz="1600" b="1" dirty="0">
                <a:solidFill>
                  <a:srgbClr val="002060"/>
                </a:solidFill>
              </a:rPr>
              <a:t> Ага </a:t>
            </a:r>
            <a:r>
              <a:rPr lang="ru-RU" sz="1600" b="1" dirty="0" err="1">
                <a:solidFill>
                  <a:srgbClr val="002060"/>
                </a:solidFill>
              </a:rPr>
              <a:t>Агамали-Оглы</a:t>
            </a:r>
            <a:r>
              <a:rPr lang="ru-RU" sz="1600" b="1" dirty="0">
                <a:solidFill>
                  <a:srgbClr val="002060"/>
                </a:solidFill>
              </a:rPr>
              <a:t>, ВЦКНА станет центром распространения латинского письма в СССР. Достаточно посмотреть на лозунги тех лет</a:t>
            </a:r>
            <a:r>
              <a:rPr lang="ru-RU" sz="1600" b="1" dirty="0" smtClean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«Латиница — письмо Октября», «За латинизацию широким фронтом».</a:t>
            </a:r>
          </a:p>
        </p:txBody>
      </p:sp>
    </p:spTree>
    <p:extLst>
      <p:ext uri="{BB962C8B-B14F-4D97-AF65-F5344CB8AC3E}">
        <p14:creationId xmlns:p14="http://schemas.microsoft.com/office/powerpoint/2010/main" val="36320461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6038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Реформы Образования Ленина и Луначарского  1918 года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Однако,  как </a:t>
            </a:r>
            <a:r>
              <a:rPr lang="ru-RU" sz="1600" b="1" dirty="0">
                <a:solidFill>
                  <a:srgbClr val="002060"/>
                </a:solidFill>
              </a:rPr>
              <a:t>ни старались </a:t>
            </a:r>
            <a:r>
              <a:rPr lang="ru-RU" sz="1600" b="1" dirty="0" err="1">
                <a:solidFill>
                  <a:srgbClr val="002060"/>
                </a:solidFill>
              </a:rPr>
              <a:t>латинизаторы</a:t>
            </a:r>
            <a:r>
              <a:rPr lang="ru-RU" sz="1600" b="1" dirty="0">
                <a:solidFill>
                  <a:srgbClr val="002060"/>
                </a:solidFill>
              </a:rPr>
              <a:t>, но к 30-м годам их «поезд революции» уже ушел. К этому времени их открыто поддержал только А. Луначарский, выступив 7 января 1930 г. В ленинградской «Красной газете» со </a:t>
            </a:r>
            <a:r>
              <a:rPr lang="ru-RU" sz="1600" b="1" dirty="0" smtClean="0">
                <a:solidFill>
                  <a:srgbClr val="002060"/>
                </a:solidFill>
              </a:rPr>
              <a:t>статьей  </a:t>
            </a:r>
            <a:r>
              <a:rPr lang="ru-RU" sz="1600" b="1" dirty="0">
                <a:solidFill>
                  <a:srgbClr val="002060"/>
                </a:solidFill>
              </a:rPr>
              <a:t>«К латинизации русского алфавита».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ней он вспомнил, что Ленин мечтал, когда русские будут писать латинскими буквами, «в более спокойное время, когда мы окрепнем». Однако кроме него об этих мыслях Ильича </a:t>
            </a:r>
            <a:r>
              <a:rPr lang="ru-RU" sz="1600" b="1" dirty="0" smtClean="0">
                <a:solidFill>
                  <a:srgbClr val="002060"/>
                </a:solidFill>
              </a:rPr>
              <a:t>почему-то больше </a:t>
            </a:r>
            <a:r>
              <a:rPr lang="ru-RU" sz="1600" b="1" dirty="0">
                <a:solidFill>
                  <a:srgbClr val="002060"/>
                </a:solidFill>
              </a:rPr>
              <a:t>никто не знал. Более того, Луначарский был уже бывшим наркомом просвещения и его слова ничего не значили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2000 </a:t>
            </a:r>
            <a:r>
              <a:rPr lang="ru-RU" sz="1600" b="1" dirty="0" smtClean="0">
                <a:solidFill>
                  <a:srgbClr val="002060"/>
                </a:solidFill>
              </a:rPr>
              <a:t>г. в Госдуме  </a:t>
            </a:r>
            <a:r>
              <a:rPr lang="ru-RU" sz="1600" b="1" dirty="0">
                <a:solidFill>
                  <a:srgbClr val="002060"/>
                </a:solidFill>
              </a:rPr>
              <a:t>была попытка провести ещё одну реформу, в результате которой должна была произойти замена кириллицы на латиницу. Был подготовлен  проект закона, но он не прошел.</a:t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Этот закон был принят только на региональном уровне в Республике Татарстан (но не сразу). 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964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Попытки продолжения реформы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 наше время </a:t>
            </a:r>
            <a:r>
              <a:rPr lang="ru-RU" sz="1600" b="1" dirty="0" smtClean="0">
                <a:solidFill>
                  <a:srgbClr val="002060"/>
                </a:solidFill>
              </a:rPr>
              <a:t>продолжаются попытки реформирования русского языка, большинство из которых несут явный вред :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</a:rPr>
              <a:t>Теперь в слове «ДОГОВОР» допускается ударение на первом слоге</a:t>
            </a: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- Есть предложения  убрать </a:t>
            </a:r>
            <a:r>
              <a:rPr lang="ru-RU" sz="1600" b="1" dirty="0">
                <a:solidFill>
                  <a:srgbClr val="002060"/>
                </a:solidFill>
              </a:rPr>
              <a:t>из обращения </a:t>
            </a:r>
            <a:r>
              <a:rPr lang="ru-RU" sz="1600" b="1" dirty="0" smtClean="0">
                <a:solidFill>
                  <a:srgbClr val="002060"/>
                </a:solidFill>
              </a:rPr>
              <a:t>буквы </a:t>
            </a:r>
            <a:r>
              <a:rPr lang="ru-RU" sz="1600" b="1" dirty="0">
                <a:solidFill>
                  <a:srgbClr val="002060"/>
                </a:solidFill>
              </a:rPr>
              <a:t>Ё и Я, заменив их на Е и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ИА соответственно;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- Воздействие общений в Сетях на правописание (сейчас – </a:t>
            </a:r>
            <a:r>
              <a:rPr lang="ru-RU" sz="1600" b="1" dirty="0" err="1" smtClean="0">
                <a:solidFill>
                  <a:srgbClr val="002060"/>
                </a:solidFill>
              </a:rPr>
              <a:t>щас</a:t>
            </a:r>
            <a:r>
              <a:rPr lang="ru-RU" sz="1600" b="1" dirty="0" smtClean="0">
                <a:solidFill>
                  <a:srgbClr val="002060"/>
                </a:solidFill>
              </a:rPr>
              <a:t>) </a:t>
            </a: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9544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Учить русский по </a:t>
            </a:r>
            <a:r>
              <a:rPr lang="ru-RU" sz="3200" b="1" dirty="0" err="1">
                <a:solidFill>
                  <a:srgbClr val="C00000"/>
                </a:solidFill>
              </a:rPr>
              <a:t>розенталю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Дитмар Розенталь</a:t>
            </a: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/</a:t>
            </a:r>
            <a:r>
              <a:rPr lang="en-US" sz="2000" b="1" dirty="0" err="1" smtClean="0">
                <a:solidFill>
                  <a:srgbClr val="002060"/>
                </a:solidFill>
              </a:rPr>
              <a:t>Dietmar</a:t>
            </a:r>
            <a:r>
              <a:rPr lang="en-US" sz="2000" b="1" dirty="0" smtClean="0">
                <a:solidFill>
                  <a:srgbClr val="002060"/>
                </a:solidFill>
              </a:rPr>
              <a:t> Rosenthal</a:t>
            </a:r>
            <a:r>
              <a:rPr lang="ru-RU" sz="2000" b="1" dirty="0" smtClean="0">
                <a:solidFill>
                  <a:srgbClr val="002060"/>
                </a:solidFill>
              </a:rPr>
              <a:t>/,</a:t>
            </a: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1900 -1994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pic>
        <p:nvPicPr>
          <p:cNvPr id="1026" name="Picture 2" descr="C:\Users\алексей\Desktop\rozental_ditmar_elyash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45432"/>
            <a:ext cx="369644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784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Иностранный язык(и) в  наших  коммуникациях   </a:t>
            </a:r>
            <a:r>
              <a:rPr lang="ru-RU" sz="2000" b="1" dirty="0" smtClean="0">
                <a:solidFill>
                  <a:srgbClr val="C00000"/>
                </a:solidFill>
              </a:rPr>
              <a:t>Слова и фразы в контексте разных  культур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b="1" i="1" u="sng" dirty="0" smtClean="0">
                <a:solidFill>
                  <a:srgbClr val="002060"/>
                </a:solidFill>
              </a:rPr>
              <a:t>Несколько рекомендаций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Культура  и язык неотделимы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Не щеголять знанием </a:t>
            </a:r>
            <a:r>
              <a:rPr lang="ru-RU" sz="1800" b="1" dirty="0" err="1" smtClean="0">
                <a:solidFill>
                  <a:srgbClr val="002060"/>
                </a:solidFill>
              </a:rPr>
              <a:t>ин.языка</a:t>
            </a:r>
            <a:r>
              <a:rPr lang="ru-RU" sz="1800" b="1" dirty="0" smtClean="0">
                <a:solidFill>
                  <a:srgbClr val="002060"/>
                </a:solidFill>
              </a:rPr>
              <a:t> (языка улицы)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Прямой перевод фраз с русского зачастую ведет к ошибке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Некоторых русских слов/понятий нет в английском и </a:t>
            </a:r>
            <a:r>
              <a:rPr lang="ru-RU" sz="1800" b="1" dirty="0" smtClean="0">
                <a:solidFill>
                  <a:srgbClr val="002060"/>
                </a:solidFill>
              </a:rPr>
              <a:t>наоборот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</a:rPr>
              <a:t>Избегать категоричности фраз, свойственной русскому языку</a:t>
            </a:r>
          </a:p>
          <a:p>
            <a:pPr>
              <a:buFontTx/>
              <a:buChar char="-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sz="1800" b="1" dirty="0" smtClean="0">
                <a:solidFill>
                  <a:srgbClr val="002060"/>
                </a:solidFill>
              </a:rPr>
              <a:t>Positive thinking  </a:t>
            </a:r>
            <a:r>
              <a:rPr lang="ru-RU" sz="1800" b="1" dirty="0" smtClean="0">
                <a:solidFill>
                  <a:srgbClr val="002060"/>
                </a:solidFill>
              </a:rPr>
              <a:t>в американском английском</a:t>
            </a:r>
          </a:p>
          <a:p>
            <a:pPr marL="114300" indent="0"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626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Неверное/неадекватное/излишнее употребление иностранных слов и выражений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Президент  </a:t>
            </a:r>
            <a:r>
              <a:rPr lang="ru-RU" sz="1600" b="1" dirty="0">
                <a:solidFill>
                  <a:srgbClr val="002060"/>
                </a:solidFill>
              </a:rPr>
              <a:t>Российской академии образования </a:t>
            </a:r>
            <a:r>
              <a:rPr lang="ru-RU" sz="1600" b="1" dirty="0" smtClean="0">
                <a:solidFill>
                  <a:srgbClr val="002060"/>
                </a:solidFill>
              </a:rPr>
              <a:t> Л. В.  </a:t>
            </a:r>
            <a:r>
              <a:rPr lang="ru-RU" sz="1600" b="1" dirty="0">
                <a:solidFill>
                  <a:srgbClr val="002060"/>
                </a:solidFill>
              </a:rPr>
              <a:t>на совместном заседании Советов при президенте по культуре и искусству и по русскому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языку призвала к возрождению ценности русского языка, в котором должны реже звучать иностранные заимствования. В частности, </a:t>
            </a:r>
            <a:r>
              <a:rPr lang="ru-RU" sz="1600" b="1" dirty="0" smtClean="0">
                <a:solidFill>
                  <a:srgbClr val="002060"/>
                </a:solidFill>
              </a:rPr>
              <a:t>Л.В. </a:t>
            </a:r>
            <a:r>
              <a:rPr lang="ru-RU" sz="1600" b="1" dirty="0">
                <a:solidFill>
                  <a:srgbClr val="002060"/>
                </a:solidFill>
              </a:rPr>
              <a:t>горестно вопросила: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«Что с этими </a:t>
            </a:r>
            <a:r>
              <a:rPr lang="ru-RU" sz="1800" b="1" u="sng" dirty="0" smtClean="0">
                <a:solidFill>
                  <a:srgbClr val="002060"/>
                </a:solidFill>
              </a:rPr>
              <a:t>«кофе-брейками</a:t>
            </a:r>
            <a:r>
              <a:rPr lang="ru-RU" sz="1800" b="1" dirty="0" smtClean="0">
                <a:solidFill>
                  <a:srgbClr val="002060"/>
                </a:solidFill>
              </a:rPr>
              <a:t>» делать? Ну не может быть просто кофе-пауза, нет  </a:t>
            </a:r>
            <a:r>
              <a:rPr lang="ru-RU" sz="1800" b="1" u="sng" dirty="0" smtClean="0">
                <a:solidFill>
                  <a:srgbClr val="002060"/>
                </a:solidFill>
              </a:rPr>
              <a:t>«брейк»  </a:t>
            </a:r>
            <a:r>
              <a:rPr lang="ru-RU" sz="1800" b="1" dirty="0" smtClean="0">
                <a:solidFill>
                  <a:srgbClr val="002060"/>
                </a:solidFill>
              </a:rPr>
              <a:t>обязательно !»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На самом же деле и «брейк», и «пауза» – оба слова иностранные.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99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Неверное/неадекватное/излишнее употребление иностранных слов и выражений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>
                <a:solidFill>
                  <a:srgbClr val="002060"/>
                </a:solidFill>
              </a:rPr>
              <a:t>А также:</a:t>
            </a:r>
          </a:p>
          <a:p>
            <a:r>
              <a:rPr lang="ru-RU" sz="1800" b="1" dirty="0" err="1">
                <a:solidFill>
                  <a:srgbClr val="002060"/>
                </a:solidFill>
              </a:rPr>
              <a:t>Индиректное</a:t>
            </a:r>
            <a:r>
              <a:rPr lang="ru-RU" sz="1800" b="1" dirty="0">
                <a:solidFill>
                  <a:srgbClr val="002060"/>
                </a:solidFill>
              </a:rPr>
              <a:t> воздействие</a:t>
            </a:r>
          </a:p>
          <a:p>
            <a:r>
              <a:rPr lang="ru-RU" sz="1800" b="1" dirty="0" err="1">
                <a:solidFill>
                  <a:srgbClr val="002060"/>
                </a:solidFill>
              </a:rPr>
              <a:t>Оунер</a:t>
            </a:r>
            <a:r>
              <a:rPr lang="ru-RU" sz="1800" b="1" dirty="0">
                <a:solidFill>
                  <a:srgbClr val="002060"/>
                </a:solidFill>
              </a:rPr>
              <a:t> телеканала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Пакетики </a:t>
            </a:r>
            <a:r>
              <a:rPr lang="ru-RU" sz="1800" b="1" dirty="0" err="1" smtClean="0">
                <a:solidFill>
                  <a:srgbClr val="002060"/>
                </a:solidFill>
              </a:rPr>
              <a:t>сашэ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Локация</a:t>
            </a:r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>
                <a:solidFill>
                  <a:srgbClr val="002060"/>
                </a:solidFill>
              </a:rPr>
              <a:t>Серьезный </a:t>
            </a:r>
            <a:r>
              <a:rPr lang="ru-RU" sz="1800" b="1" dirty="0" err="1">
                <a:solidFill>
                  <a:srgbClr val="002060"/>
                </a:solidFill>
              </a:rPr>
              <a:t>демэдж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Продуктовое эмбарго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Экологические продукты и </a:t>
            </a:r>
            <a:r>
              <a:rPr lang="ru-RU" sz="1800" b="1" dirty="0" err="1">
                <a:solidFill>
                  <a:srgbClr val="002060"/>
                </a:solidFill>
              </a:rPr>
              <a:t>т.п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(Названия магазинов, уличная реклама – отдельная проблема)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873218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260649"/>
            <a:ext cx="8260672" cy="86409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... И ещё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Контент — содержание,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сет </a:t>
            </a:r>
            <a:r>
              <a:rPr lang="ru-RU" sz="1600" b="1" dirty="0">
                <a:solidFill>
                  <a:srgbClr val="002060"/>
                </a:solidFill>
              </a:rPr>
              <a:t>— набор,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спикер </a:t>
            </a:r>
            <a:r>
              <a:rPr lang="ru-RU" sz="1600" b="1" dirty="0">
                <a:solidFill>
                  <a:srgbClr val="002060"/>
                </a:solidFill>
              </a:rPr>
              <a:t>— </a:t>
            </a:r>
            <a:r>
              <a:rPr lang="ru-RU" sz="1600" b="1" dirty="0" smtClean="0">
                <a:solidFill>
                  <a:srgbClr val="002060"/>
                </a:solidFill>
              </a:rPr>
              <a:t>выступающий, оратор,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коуч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— </a:t>
            </a:r>
            <a:r>
              <a:rPr lang="ru-RU" sz="1600" b="1" dirty="0" smtClean="0">
                <a:solidFill>
                  <a:srgbClr val="002060"/>
                </a:solidFill>
              </a:rPr>
              <a:t>наставник,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фидбэк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— отклик,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микс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— смесь,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пранк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— розыгрыш</a:t>
            </a:r>
            <a:r>
              <a:rPr lang="ru-RU" sz="1600" b="1" dirty="0" smtClean="0">
                <a:solidFill>
                  <a:srgbClr val="002060"/>
                </a:solidFill>
              </a:rPr>
              <a:t>,</a:t>
            </a: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квест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— поиск,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пазл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— </a:t>
            </a:r>
            <a:r>
              <a:rPr lang="ru-RU" sz="1600" b="1" dirty="0" smtClean="0">
                <a:solidFill>
                  <a:srgbClr val="002060"/>
                </a:solidFill>
              </a:rPr>
              <a:t>головоломка,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сейлы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— распродажи,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600" b="1" dirty="0" err="1" smtClean="0">
                <a:solidFill>
                  <a:srgbClr val="002060"/>
                </a:solidFill>
              </a:rPr>
              <a:t>эйчары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— </a:t>
            </a:r>
            <a:r>
              <a:rPr lang="ru-RU" sz="1600" b="1" dirty="0" smtClean="0">
                <a:solidFill>
                  <a:srgbClr val="002060"/>
                </a:solidFill>
              </a:rPr>
              <a:t>кадровики, 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модератор </a:t>
            </a:r>
            <a:r>
              <a:rPr lang="ru-RU" sz="1600" b="1" dirty="0">
                <a:solidFill>
                  <a:srgbClr val="002060"/>
                </a:solidFill>
              </a:rPr>
              <a:t>— </a:t>
            </a:r>
            <a:r>
              <a:rPr lang="ru-RU" sz="1600" b="1" dirty="0" smtClean="0">
                <a:solidFill>
                  <a:srgbClr val="002060"/>
                </a:solidFill>
              </a:rPr>
              <a:t>ведущий,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коммуникация </a:t>
            </a:r>
            <a:r>
              <a:rPr lang="ru-RU" sz="1600" b="1" dirty="0">
                <a:solidFill>
                  <a:srgbClr val="002060"/>
                </a:solidFill>
              </a:rPr>
              <a:t>— связь,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локация </a:t>
            </a:r>
            <a:r>
              <a:rPr lang="ru-RU" sz="1600" b="1" dirty="0">
                <a:solidFill>
                  <a:srgbClr val="002060"/>
                </a:solidFill>
              </a:rPr>
              <a:t>— место,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креативный </a:t>
            </a:r>
            <a:r>
              <a:rPr lang="ru-RU" sz="1600" b="1" dirty="0">
                <a:solidFill>
                  <a:srgbClr val="002060"/>
                </a:solidFill>
              </a:rPr>
              <a:t>— </a:t>
            </a:r>
            <a:r>
              <a:rPr lang="ru-RU" sz="1600" b="1" dirty="0" smtClean="0">
                <a:solidFill>
                  <a:srgbClr val="002060"/>
                </a:solidFill>
              </a:rPr>
              <a:t>творческий.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------------------------------------------------------------------------------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До </a:t>
            </a:r>
            <a:r>
              <a:rPr lang="ru-RU" sz="1600" b="1" dirty="0">
                <a:solidFill>
                  <a:srgbClr val="002060"/>
                </a:solidFill>
              </a:rPr>
              <a:t>какой степени разумно бороться с иностранными словами?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759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Иностранный язык(и) в  наших  коммуникациях   </a:t>
            </a:r>
            <a:r>
              <a:rPr lang="ru-RU" sz="1800" b="1" dirty="0">
                <a:solidFill>
                  <a:srgbClr val="C00000"/>
                </a:solidFill>
              </a:rPr>
              <a:t>Слова и фразы в контексте разных  культур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«Нет двух языков, которые до такой степени схожи, что про них можно сказать, что они отражают одну реальность»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                          </a:t>
            </a:r>
            <a:r>
              <a:rPr lang="ru-RU" sz="1600" b="1" dirty="0" err="1" smtClean="0">
                <a:solidFill>
                  <a:srgbClr val="002060"/>
                </a:solidFill>
              </a:rPr>
              <a:t>Эд.Сапир</a:t>
            </a:r>
            <a:r>
              <a:rPr lang="ru-RU" sz="1600" b="1" dirty="0" smtClean="0">
                <a:solidFill>
                  <a:srgbClr val="002060"/>
                </a:solidFill>
              </a:rPr>
              <a:t>, антрополог, лингвист</a:t>
            </a: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i="1" u="sng" dirty="0" smtClean="0">
                <a:solidFill>
                  <a:srgbClr val="002060"/>
                </a:solidFill>
              </a:rPr>
              <a:t>Примеры:</a:t>
            </a:r>
            <a:endParaRPr lang="en-US" sz="1600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Three-bedroom apartment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House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Killer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Babushka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Fingers/toes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He is my friend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35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Культура речи. </a:t>
            </a:r>
            <a:r>
              <a:rPr lang="ru-RU" sz="2800" b="1" smtClean="0">
                <a:solidFill>
                  <a:srgbClr val="C00000"/>
                </a:solidFill>
              </a:rPr>
              <a:t>Воздействие слова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114300" indent="0">
              <a:buNone/>
            </a:pPr>
            <a:r>
              <a:rPr lang="ru-RU" i="1" u="sng" dirty="0" smtClean="0">
                <a:solidFill>
                  <a:schemeClr val="bg1"/>
                </a:solidFill>
              </a:rPr>
              <a:t>Вывеска в парижском метро</a:t>
            </a:r>
            <a:endParaRPr lang="en-US" i="1" u="sng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    </a:t>
            </a:r>
          </a:p>
          <a:p>
            <a:pPr marL="114300" indent="0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           </a:t>
            </a:r>
            <a:r>
              <a:rPr lang="en-US" sz="4400" b="1" dirty="0" smtClean="0">
                <a:solidFill>
                  <a:schemeClr val="bg1"/>
                </a:solidFill>
              </a:rPr>
              <a:t>Pas de sortie</a:t>
            </a:r>
            <a:endParaRPr lang="en-US" sz="4400" b="1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  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No  exit</a:t>
            </a:r>
          </a:p>
          <a:p>
            <a:pPr marL="11430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       </a:t>
            </a:r>
            <a:r>
              <a:rPr lang="ru-RU" sz="3600" b="1" dirty="0" smtClean="0">
                <a:solidFill>
                  <a:schemeClr val="bg1"/>
                </a:solidFill>
              </a:rPr>
              <a:t>(Выхода нет)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773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Иностранный язык(и) в  наших  коммуникациях   </a:t>
            </a:r>
            <a:r>
              <a:rPr lang="ru-RU" sz="1800" b="1" dirty="0">
                <a:solidFill>
                  <a:srgbClr val="C00000"/>
                </a:solidFill>
              </a:rPr>
              <a:t>Слова и фразы в контексте разных  культур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err="1" smtClean="0">
                <a:solidFill>
                  <a:srgbClr val="002060"/>
                </a:solidFill>
              </a:rPr>
              <a:t>Ксеро</a:t>
            </a:r>
            <a:r>
              <a:rPr lang="ru-RU" sz="1800" b="1" dirty="0" smtClean="0">
                <a:solidFill>
                  <a:srgbClr val="002060"/>
                </a:solidFill>
              </a:rPr>
              <a:t>,   ксерокопировать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en-US" sz="1800" b="1" dirty="0" err="1" smtClean="0">
                <a:solidFill>
                  <a:srgbClr val="002060"/>
                </a:solidFill>
              </a:rPr>
              <a:t>Auchan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(</a:t>
            </a:r>
            <a:r>
              <a:rPr lang="ru-RU" sz="1800" dirty="0" smtClean="0">
                <a:solidFill>
                  <a:srgbClr val="002060"/>
                </a:solidFill>
              </a:rPr>
              <a:t>сеть супермаркетов</a:t>
            </a:r>
            <a:r>
              <a:rPr lang="ru-RU" sz="1800" b="1" dirty="0" smtClean="0">
                <a:solidFill>
                  <a:srgbClr val="002060"/>
                </a:solidFill>
              </a:rPr>
              <a:t>)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en-US" sz="1800" b="1" dirty="0" smtClean="0">
                <a:solidFill>
                  <a:srgbClr val="002060"/>
                </a:solidFill>
              </a:rPr>
              <a:t>“Du </a:t>
            </a:r>
            <a:r>
              <a:rPr lang="en-US" sz="1800" b="1" dirty="0" err="1" smtClean="0">
                <a:solidFill>
                  <a:srgbClr val="002060"/>
                </a:solidFill>
              </a:rPr>
              <a:t>pareil</a:t>
            </a:r>
            <a:r>
              <a:rPr lang="en-US" sz="1800" b="1" dirty="0" smtClean="0">
                <a:solidFill>
                  <a:srgbClr val="002060"/>
                </a:solidFill>
              </a:rPr>
              <a:t> au m</a:t>
            </a:r>
            <a:r>
              <a:rPr lang="fr-FR" sz="1800" b="1" dirty="0">
                <a:solidFill>
                  <a:srgbClr val="002060"/>
                </a:solidFill>
              </a:rPr>
              <a:t>ê</a:t>
            </a:r>
            <a:r>
              <a:rPr lang="en-US" sz="1800" b="1" dirty="0" smtClean="0">
                <a:solidFill>
                  <a:srgbClr val="002060"/>
                </a:solidFill>
              </a:rPr>
              <a:t>me” </a:t>
            </a:r>
            <a:r>
              <a:rPr lang="ru-RU" sz="1800" b="1" dirty="0" smtClean="0">
                <a:solidFill>
                  <a:srgbClr val="002060"/>
                </a:solidFill>
              </a:rPr>
              <a:t>(</a:t>
            </a:r>
            <a:r>
              <a:rPr lang="ru-RU" sz="1800" dirty="0" smtClean="0">
                <a:solidFill>
                  <a:srgbClr val="002060"/>
                </a:solidFill>
              </a:rPr>
              <a:t>сеть магазинов детских товаров</a:t>
            </a:r>
            <a:r>
              <a:rPr lang="ru-RU" sz="1800" b="1" dirty="0" smtClean="0">
                <a:solidFill>
                  <a:srgbClr val="002060"/>
                </a:solidFill>
              </a:rPr>
              <a:t>)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err="1" smtClean="0">
                <a:solidFill>
                  <a:srgbClr val="002060"/>
                </a:solidFill>
              </a:rPr>
              <a:t>Фреш</a:t>
            </a:r>
            <a:r>
              <a:rPr lang="ru-RU" sz="1800" b="1" dirty="0" smtClean="0">
                <a:solidFill>
                  <a:srgbClr val="002060"/>
                </a:solidFill>
              </a:rPr>
              <a:t>  </a:t>
            </a:r>
            <a:r>
              <a:rPr lang="ru-RU" sz="1800" b="1" dirty="0" err="1" smtClean="0">
                <a:solidFill>
                  <a:srgbClr val="002060"/>
                </a:solidFill>
              </a:rPr>
              <a:t>маркет</a:t>
            </a:r>
            <a:r>
              <a:rPr lang="ru-RU" sz="1800" b="1" dirty="0" smtClean="0">
                <a:solidFill>
                  <a:srgbClr val="002060"/>
                </a:solidFill>
              </a:rPr>
              <a:t>             (</a:t>
            </a:r>
            <a:r>
              <a:rPr lang="ru-RU" sz="1800" dirty="0" smtClean="0">
                <a:solidFill>
                  <a:srgbClr val="002060"/>
                </a:solidFill>
              </a:rPr>
              <a:t>Маяковский – стих</a:t>
            </a:r>
            <a:r>
              <a:rPr lang="ru-RU" sz="1800" b="1" dirty="0" smtClean="0">
                <a:solidFill>
                  <a:srgbClr val="002060"/>
                </a:solidFill>
              </a:rPr>
              <a:t>.)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Иностранный язык(и) в  наших  коммуникациях   </a:t>
            </a:r>
            <a:r>
              <a:rPr lang="ru-RU" sz="1800" b="1" dirty="0">
                <a:solidFill>
                  <a:srgbClr val="C00000"/>
                </a:solidFill>
              </a:rPr>
              <a:t>Слова и фразы в контексте разных  культур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Русский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Английский</a:t>
            </a:r>
          </a:p>
          <a:p>
            <a:pPr marL="114300" indent="0">
              <a:buNone/>
            </a:pPr>
            <a:endParaRPr lang="ru-RU" sz="18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 комнате ни души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No body in this room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Со всей душой, от души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With all my heart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Жить душа в душу  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To get along beautifully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Это мне не по душе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I really don’t feel like doing that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Тоска                                                   -------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Тоска по дому/родине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Homesickness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Она очень тоскует по маме         </a:t>
            </a:r>
            <a:r>
              <a:rPr lang="en-US" sz="1600" b="1" dirty="0" smtClean="0">
                <a:solidFill>
                  <a:srgbClr val="002060"/>
                </a:solidFill>
              </a:rPr>
              <a:t>She misses her mother badly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Киллер            </a:t>
            </a:r>
            <a:r>
              <a:rPr lang="ru-RU" sz="1600" dirty="0" smtClean="0">
                <a:solidFill>
                  <a:srgbClr val="002060"/>
                </a:solidFill>
              </a:rPr>
              <a:t>отличается от</a:t>
            </a:r>
            <a:r>
              <a:rPr lang="ru-RU" sz="1600" b="1" dirty="0" smtClean="0">
                <a:solidFill>
                  <a:srgbClr val="002060"/>
                </a:solidFill>
              </a:rPr>
              <a:t>              </a:t>
            </a:r>
            <a:r>
              <a:rPr lang="en-US" sz="1600" b="1" dirty="0" smtClean="0">
                <a:solidFill>
                  <a:srgbClr val="002060"/>
                </a:solidFill>
              </a:rPr>
              <a:t>Killer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Он мой друг  -не тождественно- </a:t>
            </a:r>
            <a:r>
              <a:rPr lang="en-US" sz="1600" b="1" dirty="0" smtClean="0">
                <a:solidFill>
                  <a:srgbClr val="002060"/>
                </a:solidFill>
              </a:rPr>
              <a:t>   He is my friend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-------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  </a:t>
            </a:r>
            <a:r>
              <a:rPr lang="en-US" sz="1600" b="1" dirty="0" smtClean="0">
                <a:solidFill>
                  <a:srgbClr val="002060"/>
                </a:solidFill>
              </a:rPr>
              <a:t>Privacy</a:t>
            </a: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7236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Последствия искажений при переводе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«Кремль </a:t>
            </a:r>
            <a:r>
              <a:rPr lang="ru-RU" sz="1800" b="1" dirty="0">
                <a:solidFill>
                  <a:srgbClr val="002060"/>
                </a:solidFill>
              </a:rPr>
              <a:t>говорит: смена власти легитимна лишь в случае, когда она происходит по закону, </a:t>
            </a:r>
            <a:r>
              <a:rPr lang="ru-RU" sz="1800" b="1" u="sng" dirty="0">
                <a:solidFill>
                  <a:srgbClr val="002060"/>
                </a:solidFill>
              </a:rPr>
              <a:t>смешивая легитимность и законность. Власть может быть законной, но нелегитимной:</a:t>
            </a:r>
            <a:r>
              <a:rPr lang="ru-RU" sz="1800" b="1" dirty="0">
                <a:solidFill>
                  <a:srgbClr val="002060"/>
                </a:solidFill>
              </a:rPr>
              <a:t> принятые законы и практики вполне могут препятствовать свободному волеизъявлению граждан. Легитимность – материя гораздо более тонкая, чем легальность, но часто </a:t>
            </a:r>
            <a:r>
              <a:rPr lang="ru-RU" sz="1800" b="1" dirty="0" smtClean="0">
                <a:solidFill>
                  <a:srgbClr val="002060"/>
                </a:solidFill>
              </a:rPr>
              <a:t>решающая»</a:t>
            </a:r>
            <a:r>
              <a:rPr lang="ru-RU" sz="1400" b="1" dirty="0" smtClean="0">
                <a:solidFill>
                  <a:srgbClr val="002060"/>
                </a:solidFill>
              </a:rPr>
              <a:t>.  </a:t>
            </a:r>
            <a:r>
              <a:rPr lang="ru-RU" sz="1400" i="1" dirty="0" smtClean="0">
                <a:solidFill>
                  <a:srgbClr val="002060"/>
                </a:solidFill>
              </a:rPr>
              <a:t>(«Ведомости», </a:t>
            </a:r>
            <a:r>
              <a:rPr lang="ru-RU" sz="1400" i="1" dirty="0"/>
              <a:t>09.10.15</a:t>
            </a:r>
            <a:r>
              <a:rPr lang="ru-RU" sz="1400" i="1" dirty="0" smtClean="0">
                <a:solidFill>
                  <a:srgbClr val="002060"/>
                </a:solidFill>
              </a:rPr>
              <a:t>)</a:t>
            </a:r>
            <a:endParaRPr lang="en-US" sz="1400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это легально, но </a:t>
            </a:r>
            <a:r>
              <a:rPr lang="ru-RU" sz="1800" b="1" dirty="0" smtClean="0">
                <a:solidFill>
                  <a:srgbClr val="002060"/>
                </a:solidFill>
              </a:rPr>
              <a:t>не легитимно</a:t>
            </a:r>
            <a:r>
              <a:rPr lang="en-US" sz="1800" b="1" dirty="0" smtClean="0">
                <a:solidFill>
                  <a:srgbClr val="002060"/>
                </a:solidFill>
              </a:rPr>
              <a:t>  </a:t>
            </a:r>
            <a:r>
              <a:rPr lang="en-US" sz="1800" b="1" dirty="0">
                <a:solidFill>
                  <a:srgbClr val="002060"/>
                </a:solidFill>
              </a:rPr>
              <a:t>- it's legal, but </a:t>
            </a:r>
            <a:r>
              <a:rPr lang="en-US" sz="1800" b="1" dirty="0" smtClean="0">
                <a:solidFill>
                  <a:srgbClr val="002060"/>
                </a:solidFill>
              </a:rPr>
              <a:t>not legitimate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  </a:t>
            </a:r>
            <a:r>
              <a:rPr lang="fr-FR" sz="1800" b="1" dirty="0">
                <a:solidFill>
                  <a:srgbClr val="002060"/>
                </a:solidFill>
              </a:rPr>
              <a:t>c'est légal mais n'est pas </a:t>
            </a:r>
            <a:r>
              <a:rPr lang="fr-FR" sz="1800" b="1" dirty="0" smtClean="0">
                <a:solidFill>
                  <a:srgbClr val="002060"/>
                </a:solidFill>
              </a:rPr>
              <a:t>légitime</a:t>
            </a:r>
          </a:p>
          <a:p>
            <a:pPr marL="114300" indent="0">
              <a:buNone/>
            </a:pPr>
            <a:endParaRPr lang="fr-FR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Это легитимно, но не легально – </a:t>
            </a:r>
            <a:r>
              <a:rPr lang="en-US" sz="1800" b="1" dirty="0">
                <a:solidFill>
                  <a:srgbClr val="002060"/>
                </a:solidFill>
              </a:rPr>
              <a:t>This is legitimate, but not legally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</a:t>
            </a:r>
            <a:r>
              <a:rPr lang="fr-FR" sz="1800" b="1" dirty="0" smtClean="0">
                <a:solidFill>
                  <a:srgbClr val="002060"/>
                </a:solidFill>
              </a:rPr>
              <a:t>C'est </a:t>
            </a:r>
            <a:r>
              <a:rPr lang="fr-FR" sz="1800" b="1" dirty="0">
                <a:solidFill>
                  <a:srgbClr val="002060"/>
                </a:solidFill>
              </a:rPr>
              <a:t>légitime, mais n'est pas </a:t>
            </a:r>
            <a:r>
              <a:rPr lang="fr-FR" sz="1800" b="1" dirty="0" smtClean="0">
                <a:solidFill>
                  <a:srgbClr val="002060"/>
                </a:solidFill>
              </a:rPr>
              <a:t>légal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684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603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 тонкостях перевода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457200" indent="-342900">
              <a:buAutoNum type="arabicParenR"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457200" indent="-342900">
              <a:buAutoNum type="arabicParenR"/>
            </a:pPr>
            <a:r>
              <a:rPr lang="ru-RU" sz="1800" b="1" dirty="0" smtClean="0">
                <a:solidFill>
                  <a:srgbClr val="002060"/>
                </a:solidFill>
              </a:rPr>
              <a:t>Илон </a:t>
            </a:r>
            <a:r>
              <a:rPr lang="ru-RU" sz="1800" b="1" dirty="0" err="1" smtClean="0">
                <a:solidFill>
                  <a:srgbClr val="002060"/>
                </a:solidFill>
              </a:rPr>
              <a:t>Маск</a:t>
            </a:r>
            <a:r>
              <a:rPr lang="ru-RU" sz="1800" b="1" dirty="0" smtClean="0">
                <a:solidFill>
                  <a:srgbClr val="002060"/>
                </a:solidFill>
              </a:rPr>
              <a:t> – Краснодарский форум, 2019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На вопрос, как он узнал о приглашении посетить форум, он ответил:</a:t>
            </a:r>
          </a:p>
          <a:p>
            <a:pPr marL="114300" indent="0">
              <a:buNone/>
            </a:pPr>
            <a:r>
              <a:rPr lang="ru-RU" sz="1800" b="1" i="1" dirty="0" err="1">
                <a:solidFill>
                  <a:srgbClr val="002060"/>
                </a:solidFill>
              </a:rPr>
              <a:t>Something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outside</a:t>
            </a:r>
            <a:r>
              <a:rPr lang="ru-RU" sz="1800" b="1" i="1" dirty="0">
                <a:solidFill>
                  <a:srgbClr val="002060"/>
                </a:solidFill>
              </a:rPr>
              <a:t> of </a:t>
            </a:r>
            <a:r>
              <a:rPr lang="ru-RU" sz="1800" b="1" i="1" dirty="0" err="1">
                <a:solidFill>
                  <a:srgbClr val="002060"/>
                </a:solidFill>
              </a:rPr>
              <a:t>SpaceX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gave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it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err="1">
                <a:solidFill>
                  <a:srgbClr val="002060"/>
                </a:solidFill>
              </a:rPr>
              <a:t>away</a:t>
            </a:r>
            <a:r>
              <a:rPr lang="ru-RU" sz="1800" b="1" i="1" dirty="0">
                <a:solidFill>
                  <a:srgbClr val="002060"/>
                </a:solidFill>
              </a:rPr>
              <a:t> </a:t>
            </a: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(«</a:t>
            </a:r>
            <a:r>
              <a:rPr lang="ru-RU" sz="1800" b="1" i="1" dirty="0">
                <a:solidFill>
                  <a:srgbClr val="002060"/>
                </a:solidFill>
              </a:rPr>
              <a:t>Было кое-что у здания </a:t>
            </a:r>
            <a:r>
              <a:rPr lang="ru-RU" sz="1800" b="1" i="1" dirty="0" err="1">
                <a:solidFill>
                  <a:srgbClr val="002060"/>
                </a:solidFill>
              </a:rPr>
              <a:t>SpaceX</a:t>
            </a:r>
            <a:r>
              <a:rPr lang="ru-RU" sz="1800" b="1" i="1" dirty="0">
                <a:solidFill>
                  <a:srgbClr val="002060"/>
                </a:solidFill>
              </a:rPr>
              <a:t>, что навело на такую мысль»). </a:t>
            </a: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Вариант переводчицы на форуме:</a:t>
            </a:r>
          </a:p>
          <a:p>
            <a:pPr marL="114300" indent="0">
              <a:buNone/>
            </a:pPr>
            <a:r>
              <a:rPr lang="ru-RU" sz="1800" b="1" i="1" dirty="0">
                <a:solidFill>
                  <a:srgbClr val="002060"/>
                </a:solidFill>
              </a:rPr>
              <a:t> </a:t>
            </a:r>
            <a:r>
              <a:rPr lang="ru-RU" sz="1800" b="1" i="1" dirty="0" smtClean="0">
                <a:solidFill>
                  <a:srgbClr val="002060"/>
                </a:solidFill>
              </a:rPr>
              <a:t>   </a:t>
            </a:r>
            <a:r>
              <a:rPr lang="ru-RU" sz="1800" b="1" i="1" dirty="0">
                <a:solidFill>
                  <a:srgbClr val="002060"/>
                </a:solidFill>
              </a:rPr>
              <a:t>«Что-то из космоса, наверное, направило». </a:t>
            </a: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2) </a:t>
            </a:r>
            <a:r>
              <a:rPr lang="en-US" sz="1800" b="1" dirty="0">
                <a:solidFill>
                  <a:srgbClr val="002060"/>
                </a:solidFill>
              </a:rPr>
              <a:t>From the deck of the aircraft carrier fighter took off with a catapult</a:t>
            </a:r>
            <a:endParaRPr lang="ru-RU" sz="1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7274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60672" cy="13681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  тонкостях перевода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«Нота </a:t>
            </a:r>
            <a:r>
              <a:rPr lang="ru-RU" sz="1800" b="1" dirty="0" err="1" smtClean="0">
                <a:solidFill>
                  <a:srgbClr val="002060"/>
                </a:solidFill>
              </a:rPr>
              <a:t>Халла</a:t>
            </a:r>
            <a:r>
              <a:rPr lang="ru-RU" sz="1800" b="1" dirty="0" smtClean="0">
                <a:solidFill>
                  <a:srgbClr val="002060"/>
                </a:solidFill>
              </a:rPr>
              <a:t>».   </a:t>
            </a:r>
            <a:r>
              <a:rPr lang="ru-RU" sz="1400" b="1" dirty="0" smtClean="0">
                <a:solidFill>
                  <a:srgbClr val="002060"/>
                </a:solidFill>
              </a:rPr>
              <a:t>В </a:t>
            </a:r>
            <a:r>
              <a:rPr lang="ru-RU" sz="1400" b="1" dirty="0">
                <a:solidFill>
                  <a:srgbClr val="002060"/>
                </a:solidFill>
              </a:rPr>
              <a:t>ноябре 1941 года Япония и США были близки к соглашению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…/</a:t>
            </a:r>
            <a:r>
              <a:rPr lang="ru-RU" sz="1600" dirty="0" smtClean="0">
                <a:solidFill>
                  <a:srgbClr val="002060"/>
                </a:solidFill>
              </a:rPr>
              <a:t>переводчики </a:t>
            </a:r>
            <a:r>
              <a:rPr lang="ru-RU" sz="1600" dirty="0" err="1" smtClean="0">
                <a:solidFill>
                  <a:srgbClr val="002060"/>
                </a:solidFill>
              </a:rPr>
              <a:t>яп.происхождения</a:t>
            </a:r>
            <a:r>
              <a:rPr lang="ru-RU" sz="1600" b="1" dirty="0" smtClean="0">
                <a:solidFill>
                  <a:srgbClr val="002060"/>
                </a:solidFill>
              </a:rPr>
              <a:t>/ </a:t>
            </a: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    </a:t>
            </a:r>
            <a:r>
              <a:rPr lang="ru-RU" sz="1600" dirty="0" smtClean="0">
                <a:solidFill>
                  <a:srgbClr val="002060"/>
                </a:solidFill>
              </a:rPr>
              <a:t>Когда 25.11.41 </a:t>
            </a:r>
            <a:r>
              <a:rPr lang="ru-RU" sz="1600" dirty="0">
                <a:solidFill>
                  <a:srgbClr val="002060"/>
                </a:solidFill>
              </a:rPr>
              <a:t>японское посольство прислало госсекретарю США </a:t>
            </a:r>
            <a:r>
              <a:rPr lang="ru-RU" sz="1600" dirty="0" err="1">
                <a:solidFill>
                  <a:srgbClr val="002060"/>
                </a:solidFill>
              </a:rPr>
              <a:t>Халлу</a:t>
            </a:r>
            <a:r>
              <a:rPr lang="ru-RU" sz="1600" dirty="0">
                <a:solidFill>
                  <a:srgbClr val="002060"/>
                </a:solidFill>
              </a:rPr>
              <a:t> документ, </a:t>
            </a:r>
            <a:r>
              <a:rPr lang="ru-RU" sz="1600" dirty="0" smtClean="0">
                <a:solidFill>
                  <a:srgbClr val="002060"/>
                </a:solidFill>
              </a:rPr>
              <a:t>    касавшийся </a:t>
            </a:r>
            <a:r>
              <a:rPr lang="ru-RU" sz="1600" dirty="0">
                <a:solidFill>
                  <a:srgbClr val="002060"/>
                </a:solidFill>
              </a:rPr>
              <a:t>переговоров, переводчики ошибочно перевели с японского </a:t>
            </a:r>
            <a:r>
              <a:rPr lang="ru-RU" sz="1600" b="1" dirty="0">
                <a:solidFill>
                  <a:srgbClr val="002060"/>
                </a:solidFill>
              </a:rPr>
              <a:t>"план окончательного компромисса" </a:t>
            </a:r>
            <a:r>
              <a:rPr lang="ru-RU" sz="1600" b="1" dirty="0" smtClean="0">
                <a:solidFill>
                  <a:srgbClr val="002060"/>
                </a:solidFill>
              </a:rPr>
              <a:t>     </a:t>
            </a:r>
            <a:r>
              <a:rPr lang="ru-RU" sz="1600" dirty="0" smtClean="0">
                <a:solidFill>
                  <a:srgbClr val="002060"/>
                </a:solidFill>
              </a:rPr>
              <a:t>как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"</a:t>
            </a:r>
            <a:r>
              <a:rPr lang="ru-RU" sz="1600" b="1" dirty="0">
                <a:solidFill>
                  <a:srgbClr val="002060"/>
                </a:solidFill>
              </a:rPr>
              <a:t>абсолютно окончательное предложение". </a:t>
            </a:r>
            <a:r>
              <a:rPr lang="ru-RU" sz="1600" b="1" dirty="0" smtClean="0">
                <a:solidFill>
                  <a:srgbClr val="002060"/>
                </a:solidFill>
              </a:rPr>
              <a:t>  </a:t>
            </a:r>
            <a:r>
              <a:rPr lang="ru-RU" sz="1600" dirty="0" smtClean="0">
                <a:solidFill>
                  <a:srgbClr val="002060"/>
                </a:solidFill>
              </a:rPr>
              <a:t>Вашингтон </a:t>
            </a:r>
            <a:r>
              <a:rPr lang="ru-RU" sz="1600" dirty="0">
                <a:solidFill>
                  <a:srgbClr val="002060"/>
                </a:solidFill>
              </a:rPr>
              <a:t>счел, что этот документ - 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ультиматум. В результате он направил свой ультиматум - "Ноту </a:t>
            </a:r>
            <a:r>
              <a:rPr lang="ru-RU" sz="1600" dirty="0" err="1">
                <a:solidFill>
                  <a:srgbClr val="002060"/>
                </a:solidFill>
              </a:rPr>
              <a:t>Халла</a:t>
            </a:r>
            <a:r>
              <a:rPr lang="ru-RU" sz="1600" dirty="0">
                <a:solidFill>
                  <a:srgbClr val="002060"/>
                </a:solidFill>
              </a:rPr>
              <a:t>", которая повлекла за собой срыв переговоров, а впоследствии бомбежку </a:t>
            </a:r>
            <a:r>
              <a:rPr lang="ru-RU" sz="1600" dirty="0" smtClean="0">
                <a:solidFill>
                  <a:srgbClr val="002060"/>
                </a:solidFill>
              </a:rPr>
              <a:t>Перл-</a:t>
            </a:r>
            <a:r>
              <a:rPr lang="ru-RU" sz="1600" dirty="0" err="1" smtClean="0">
                <a:solidFill>
                  <a:srgbClr val="002060"/>
                </a:solidFill>
              </a:rPr>
              <a:t>Харбора</a:t>
            </a:r>
            <a:endParaRPr lang="ru-RU" sz="1600" dirty="0" smtClean="0">
              <a:solidFill>
                <a:srgbClr val="002060"/>
              </a:solidFill>
            </a:endParaRPr>
          </a:p>
          <a:p>
            <a:endParaRPr lang="ru-RU" sz="1400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Резолюции Совбеза ООН по Ближнему Востоку 242 от 22.11.1967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Три </a:t>
            </a:r>
            <a:r>
              <a:rPr lang="ru-RU" sz="1800" b="1" dirty="0" smtClean="0">
                <a:solidFill>
                  <a:srgbClr val="002060"/>
                </a:solidFill>
              </a:rPr>
              <a:t>мушкетера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Иностранный язык(и) в  наших  коммуникациях   </a:t>
            </a:r>
            <a:r>
              <a:rPr lang="ru-RU" sz="1800" b="1" dirty="0">
                <a:solidFill>
                  <a:srgbClr val="C00000"/>
                </a:solidFill>
              </a:rPr>
              <a:t>Слова и фразы в контексте разных  культур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Как не стоит выражаться  по-английски</a:t>
            </a:r>
            <a:endParaRPr lang="en-US" sz="1800" b="1" i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I </a:t>
            </a:r>
            <a:r>
              <a:rPr lang="en-US" sz="1800" b="1" dirty="0" err="1" smtClean="0">
                <a:solidFill>
                  <a:srgbClr val="002060"/>
                </a:solidFill>
              </a:rPr>
              <a:t>gonna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  </a:t>
            </a:r>
            <a:r>
              <a:rPr lang="ru-RU" sz="1600" dirty="0" smtClean="0">
                <a:solidFill>
                  <a:srgbClr val="002060"/>
                </a:solidFill>
              </a:rPr>
              <a:t>вместо </a:t>
            </a:r>
            <a:r>
              <a:rPr lang="en-US" sz="1800" b="1" dirty="0" smtClean="0">
                <a:solidFill>
                  <a:srgbClr val="002060"/>
                </a:solidFill>
              </a:rPr>
              <a:t> I’m going to</a:t>
            </a:r>
          </a:p>
          <a:p>
            <a:pPr marL="114300" indent="0">
              <a:buNone/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I </a:t>
            </a:r>
            <a:r>
              <a:rPr lang="en-US" sz="1800" b="1" dirty="0" err="1" smtClean="0">
                <a:solidFill>
                  <a:srgbClr val="002060"/>
                </a:solidFill>
              </a:rPr>
              <a:t>wanna</a:t>
            </a:r>
            <a:r>
              <a:rPr lang="en-US" sz="1800" b="1" dirty="0" smtClean="0">
                <a:solidFill>
                  <a:srgbClr val="002060"/>
                </a:solidFill>
              </a:rPr>
              <a:t>    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</a:t>
            </a:r>
            <a:r>
              <a:rPr lang="ru-RU" sz="1600" dirty="0" smtClean="0">
                <a:solidFill>
                  <a:srgbClr val="002060"/>
                </a:solidFill>
              </a:rPr>
              <a:t>вместо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 I want to</a:t>
            </a: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err="1" smtClean="0">
                <a:solidFill>
                  <a:srgbClr val="002060"/>
                </a:solidFill>
              </a:rPr>
              <a:t>Wazzup</a:t>
            </a:r>
            <a:r>
              <a:rPr lang="en-US" sz="1800" b="1" dirty="0" smtClean="0">
                <a:solidFill>
                  <a:srgbClr val="002060"/>
                </a:solidFill>
              </a:rPr>
              <a:t>     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</a:t>
            </a:r>
            <a:r>
              <a:rPr lang="ru-RU" sz="1600" dirty="0" smtClean="0">
                <a:solidFill>
                  <a:srgbClr val="002060"/>
                </a:solidFill>
              </a:rPr>
              <a:t>вместо</a:t>
            </a:r>
            <a:r>
              <a:rPr lang="ru-RU" sz="1800" b="1" dirty="0" smtClean="0">
                <a:solidFill>
                  <a:srgbClr val="002060"/>
                </a:solidFill>
              </a:rPr>
              <a:t>  </a:t>
            </a:r>
            <a:r>
              <a:rPr lang="en-US" sz="1800" b="1" dirty="0" smtClean="0">
                <a:solidFill>
                  <a:srgbClr val="002060"/>
                </a:solidFill>
              </a:rPr>
              <a:t> What’s up?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You’re wrong                             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вместо 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  <a:r>
              <a:rPr lang="en-US" sz="1800" b="1" dirty="0" smtClean="0">
                <a:solidFill>
                  <a:srgbClr val="002060"/>
                </a:solidFill>
              </a:rPr>
              <a:t>I think that’s not the case</a:t>
            </a: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Did he make a lot of money? 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вместо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Did he do all right for himself?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---</a:t>
            </a: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>
                <a:solidFill>
                  <a:srgbClr val="002060"/>
                </a:solidFill>
              </a:rPr>
              <a:t>“I am sorry”  </a:t>
            </a:r>
            <a:r>
              <a:rPr lang="en-US" sz="1800" dirty="0">
                <a:solidFill>
                  <a:srgbClr val="002060"/>
                </a:solidFill>
              </a:rPr>
              <a:t>or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>
                <a:solidFill>
                  <a:srgbClr val="002060"/>
                </a:solidFill>
              </a:rPr>
              <a:t> “Excuse me”</a:t>
            </a:r>
            <a:r>
              <a:rPr lang="ru-RU" sz="1800" b="1" dirty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76433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Иностранный язык(и) в  наших  коммуникациях   </a:t>
            </a:r>
            <a:r>
              <a:rPr lang="ru-RU" sz="2000" b="1" dirty="0">
                <a:solidFill>
                  <a:srgbClr val="C00000"/>
                </a:solidFill>
              </a:rPr>
              <a:t>Слова и фразы в контексте разных  культур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fontAlgn="base">
              <a:buNone/>
            </a:pPr>
            <a:r>
              <a:rPr lang="en-US" sz="1800" b="1" i="1" u="sng" dirty="0">
                <a:solidFill>
                  <a:srgbClr val="002060"/>
                </a:solidFill>
              </a:rPr>
              <a:t>Trump</a:t>
            </a:r>
            <a:r>
              <a:rPr lang="en-US" sz="1800" b="1" i="1" u="sng" dirty="0" smtClean="0">
                <a:solidFill>
                  <a:srgbClr val="002060"/>
                </a:solidFill>
              </a:rPr>
              <a:t>:</a:t>
            </a:r>
          </a:p>
          <a:p>
            <a:pPr marL="114300" indent="0" fontAlgn="base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Trump told the Times that he plans </a:t>
            </a:r>
            <a:r>
              <a:rPr lang="en-US" sz="1800" dirty="0" smtClean="0">
                <a:solidFill>
                  <a:srgbClr val="002060"/>
                </a:solidFill>
              </a:rPr>
              <a:t>to quickly pursue  </a:t>
            </a:r>
            <a:r>
              <a:rPr lang="en-US" sz="1800" dirty="0">
                <a:solidFill>
                  <a:srgbClr val="002060"/>
                </a:solidFill>
              </a:rPr>
              <a:t>a trade deal with the U.K. after taking office and will meet with British Prime Minister Theresa May soon</a:t>
            </a:r>
            <a:r>
              <a:rPr lang="en-US" sz="1800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“We’re </a:t>
            </a:r>
            <a:r>
              <a:rPr lang="en-US" sz="1800" b="1" dirty="0" err="1">
                <a:solidFill>
                  <a:srgbClr val="FF0000"/>
                </a:solidFill>
              </a:rPr>
              <a:t>gonna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002060"/>
                </a:solidFill>
              </a:rPr>
              <a:t>work very hard to get it done quickly and done properly. Good for both sides,” he said. “We’ll have a meeting right after I get into the White House and it’ll be, I think we’re </a:t>
            </a:r>
            <a:r>
              <a:rPr lang="en-US" sz="1800" b="1" dirty="0" err="1">
                <a:solidFill>
                  <a:srgbClr val="FF0000"/>
                </a:solidFill>
              </a:rPr>
              <a:t>gonna</a:t>
            </a:r>
            <a:r>
              <a:rPr lang="en-US" sz="1800" b="1" dirty="0">
                <a:solidFill>
                  <a:srgbClr val="002060"/>
                </a:solidFill>
              </a:rPr>
              <a:t> get something done very quickly.”</a:t>
            </a: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659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Язык оптимистов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– </a:t>
            </a:r>
            <a:r>
              <a:rPr lang="en-US" sz="2400" b="1" dirty="0" smtClean="0">
                <a:solidFill>
                  <a:srgbClr val="C00000"/>
                </a:solidFill>
              </a:rPr>
              <a:t> positive thinking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u="sng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u="sng" dirty="0" smtClean="0">
                <a:solidFill>
                  <a:srgbClr val="002060"/>
                </a:solidFill>
              </a:rPr>
              <a:t>“The Power of Positive Thinking”</a:t>
            </a:r>
          </a:p>
          <a:p>
            <a:pPr marL="114300" indent="0">
              <a:buNone/>
            </a:pP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ru-RU" sz="1600" b="1" dirty="0" err="1" smtClean="0">
                <a:solidFill>
                  <a:srgbClr val="002060"/>
                </a:solidFill>
              </a:rPr>
              <a:t>Норман</a:t>
            </a:r>
            <a:r>
              <a:rPr lang="ru-RU" sz="1600" b="1" dirty="0" smtClean="0">
                <a:solidFill>
                  <a:srgbClr val="002060"/>
                </a:solidFill>
              </a:rPr>
              <a:t> Винсент Пил, пастор Нью-Йорк, 1952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Идеи пастор вошли в жизнь и в фильмы Голливуда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-Everything’s going to be all right!</a:t>
            </a: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- Everything will work out</a:t>
            </a: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041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Язык оптимистов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 – </a:t>
            </a:r>
            <a:r>
              <a:rPr lang="en-US" sz="2400" b="1" dirty="0">
                <a:solidFill>
                  <a:srgbClr val="C00000"/>
                </a:solidFill>
              </a:rPr>
              <a:t> positive thinking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Фраза </a:t>
            </a:r>
            <a:r>
              <a:rPr lang="ru-RU" sz="2000" b="1" dirty="0" err="1">
                <a:solidFill>
                  <a:srgbClr val="002060"/>
                </a:solidFill>
              </a:rPr>
              <a:t>Скарлетт</a:t>
            </a:r>
            <a:r>
              <a:rPr lang="ru-RU" sz="2000" b="1" dirty="0">
                <a:solidFill>
                  <a:srgbClr val="002060"/>
                </a:solidFill>
              </a:rPr>
              <a:t> О</a:t>
            </a:r>
            <a:r>
              <a:rPr lang="en-US" sz="2000" b="1" dirty="0">
                <a:solidFill>
                  <a:srgbClr val="002060"/>
                </a:solidFill>
              </a:rPr>
              <a:t>’X</a:t>
            </a:r>
            <a:r>
              <a:rPr lang="ru-RU" sz="2000" b="1" dirty="0">
                <a:solidFill>
                  <a:srgbClr val="002060"/>
                </a:solidFill>
              </a:rPr>
              <a:t>ара в фильме </a:t>
            </a:r>
            <a:r>
              <a:rPr lang="en-US" sz="2000" b="1" dirty="0">
                <a:solidFill>
                  <a:srgbClr val="002060"/>
                </a:solidFill>
              </a:rPr>
              <a:t>“</a:t>
            </a:r>
            <a:r>
              <a:rPr lang="en-US" sz="2000" b="1" i="1" dirty="0">
                <a:solidFill>
                  <a:srgbClr val="002060"/>
                </a:solidFill>
              </a:rPr>
              <a:t>Gone with the Wind</a:t>
            </a:r>
            <a:r>
              <a:rPr lang="en-US" sz="2000" b="1" dirty="0">
                <a:solidFill>
                  <a:srgbClr val="002060"/>
                </a:solidFill>
              </a:rPr>
              <a:t>”: </a:t>
            </a:r>
            <a:endParaRPr lang="ru-RU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«</a:t>
            </a:r>
            <a:r>
              <a:rPr lang="en-US" b="1" dirty="0">
                <a:solidFill>
                  <a:srgbClr val="002060"/>
                </a:solidFill>
              </a:rPr>
              <a:t>Tomorrow is another day</a:t>
            </a:r>
            <a:r>
              <a:rPr lang="ru-RU" b="1" dirty="0">
                <a:solidFill>
                  <a:srgbClr val="002060"/>
                </a:solidFill>
              </a:rPr>
              <a:t>»</a:t>
            </a:r>
            <a:endParaRPr lang="en-US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Great!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Fine!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Fantastic!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srgbClr val="002060"/>
                </a:solidFill>
              </a:rPr>
              <a:t>Super!</a:t>
            </a:r>
            <a:r>
              <a:rPr lang="ru-RU" sz="1800" b="1" dirty="0">
                <a:solidFill>
                  <a:srgbClr val="002060"/>
                </a:solidFill>
              </a:rPr>
              <a:t>                                      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</a:t>
            </a:r>
            <a:r>
              <a:rPr lang="ru-RU" sz="1800" dirty="0">
                <a:solidFill>
                  <a:srgbClr val="002060"/>
                </a:solidFill>
              </a:rPr>
              <a:t>(а также готовность помочь чужому на улице)</a:t>
            </a: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955989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Язык оптимистов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 – </a:t>
            </a:r>
            <a:r>
              <a:rPr lang="en-US" sz="2400" b="1" dirty="0">
                <a:solidFill>
                  <a:srgbClr val="C00000"/>
                </a:solidFill>
              </a:rPr>
              <a:t> positive </a:t>
            </a:r>
            <a:r>
              <a:rPr lang="en-US" sz="2400" b="1" dirty="0" smtClean="0">
                <a:solidFill>
                  <a:srgbClr val="C00000"/>
                </a:solidFill>
              </a:rPr>
              <a:t>thinking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800" b="1" i="1" dirty="0" smtClean="0">
                <a:solidFill>
                  <a:srgbClr val="002060"/>
                </a:solidFill>
              </a:rPr>
              <a:t>Positive Thinking  </a:t>
            </a:r>
            <a:r>
              <a:rPr lang="ru-RU" sz="1800" b="1" i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формируется и становится рефлексом с детских  лет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Русская мама – маленькому сынишке на детской площадке:</a:t>
            </a: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«Не шлепнись!»,   «Не пачкайся!»,  «Не лезь в грязь!»</a:t>
            </a: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Американская мама: </a:t>
            </a:r>
            <a:r>
              <a:rPr lang="en-US" sz="1600" b="1" dirty="0" smtClean="0">
                <a:solidFill>
                  <a:srgbClr val="002060"/>
                </a:solidFill>
              </a:rPr>
              <a:t>“Have fan”</a:t>
            </a:r>
            <a:r>
              <a:rPr lang="ru-RU" sz="1600" b="1" dirty="0" smtClean="0">
                <a:solidFill>
                  <a:srgbClr val="002060"/>
                </a:solidFill>
              </a:rPr>
              <a:t>(Развлекайся!),</a:t>
            </a:r>
            <a:r>
              <a:rPr lang="en-US" sz="1600" b="1" dirty="0" smtClean="0">
                <a:solidFill>
                  <a:srgbClr val="002060"/>
                </a:solidFill>
              </a:rPr>
              <a:t>  “You can do it!”</a:t>
            </a:r>
            <a:r>
              <a:rPr lang="ru-RU" sz="1600" b="1" dirty="0" smtClean="0">
                <a:solidFill>
                  <a:srgbClr val="002060"/>
                </a:solidFill>
              </a:rPr>
              <a:t> (Давай!)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82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о воздействии слова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114300" indent="0">
              <a:buNone/>
            </a:pPr>
            <a:r>
              <a:rPr lang="ru-RU" i="1" u="sng" dirty="0">
                <a:solidFill>
                  <a:srgbClr val="002060"/>
                </a:solidFill>
              </a:rPr>
              <a:t>Вывеска в парижском метро</a:t>
            </a:r>
            <a:endParaRPr lang="en-US" i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  La sortie </a:t>
            </a:r>
            <a:r>
              <a:rPr lang="en-US" sz="3200" b="1" dirty="0" err="1" smtClean="0">
                <a:solidFill>
                  <a:srgbClr val="C00000"/>
                </a:solidFill>
              </a:rPr>
              <a:t>est</a:t>
            </a:r>
            <a:r>
              <a:rPr lang="en-US" sz="3200" b="1" dirty="0" smtClean="0">
                <a:solidFill>
                  <a:srgbClr val="C00000"/>
                </a:solidFill>
              </a:rPr>
              <a:t> au bout de </a:t>
            </a:r>
            <a:r>
              <a:rPr lang="ru-RU" sz="3200" b="1" dirty="0">
                <a:solidFill>
                  <a:srgbClr val="C00000"/>
                </a:solidFill>
              </a:rPr>
              <a:t>5</a:t>
            </a:r>
            <a:r>
              <a:rPr lang="en-US" sz="3200" b="1" dirty="0" smtClean="0">
                <a:solidFill>
                  <a:srgbClr val="C00000"/>
                </a:solidFill>
              </a:rPr>
              <a:t>0m </a:t>
            </a:r>
            <a:r>
              <a:rPr lang="en-US" sz="3200" b="1" dirty="0">
                <a:solidFill>
                  <a:srgbClr val="C00000"/>
                </a:solidFill>
              </a:rPr>
              <a:t>à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droite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      (</a:t>
            </a:r>
            <a:r>
              <a:rPr lang="ru-RU" sz="3200" dirty="0" smtClean="0">
                <a:solidFill>
                  <a:srgbClr val="C00000"/>
                </a:solidFill>
              </a:rPr>
              <a:t>Выход через 50 м направо</a:t>
            </a:r>
            <a:r>
              <a:rPr lang="ru-RU" sz="3200" b="1" dirty="0" smtClean="0">
                <a:solidFill>
                  <a:srgbClr val="C00000"/>
                </a:solidFill>
              </a:rPr>
              <a:t>)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10993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Язык оптимистов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 – </a:t>
            </a:r>
            <a:r>
              <a:rPr lang="en-US" sz="2400" b="1" dirty="0">
                <a:solidFill>
                  <a:srgbClr val="C00000"/>
                </a:solidFill>
              </a:rPr>
              <a:t> positive thinking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800" b="1" i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Мама </a:t>
            </a:r>
            <a:r>
              <a:rPr lang="en-US" sz="1800" b="1" i="1" u="sng" dirty="0" smtClean="0">
                <a:solidFill>
                  <a:srgbClr val="002060"/>
                </a:solidFill>
              </a:rPr>
              <a:t>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 ребенку</a:t>
            </a:r>
            <a:r>
              <a:rPr lang="ru-RU" sz="1800" b="1" u="sng" dirty="0" smtClean="0">
                <a:solidFill>
                  <a:srgbClr val="002060"/>
                </a:solidFill>
              </a:rPr>
              <a:t>:  </a:t>
            </a:r>
            <a:r>
              <a:rPr lang="en-US" sz="1800" b="1" u="sng" dirty="0" smtClean="0">
                <a:solidFill>
                  <a:srgbClr val="002060"/>
                </a:solidFill>
              </a:rPr>
              <a:t>       </a:t>
            </a:r>
            <a:r>
              <a:rPr lang="ru-RU" sz="1800" b="1" u="sng" dirty="0" smtClean="0">
                <a:solidFill>
                  <a:srgbClr val="002060"/>
                </a:solidFill>
              </a:rPr>
              <a:t> «Нельзя пить газировку со льдом!»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Плохо:                            </a:t>
            </a:r>
            <a:r>
              <a:rPr lang="en-US" sz="1800" b="1" dirty="0" smtClean="0">
                <a:solidFill>
                  <a:srgbClr val="002060"/>
                </a:solidFill>
              </a:rPr>
              <a:t>“It is not allowed  to drink soda with ice!”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Хорошо:</a:t>
            </a:r>
            <a:r>
              <a:rPr lang="en-US" sz="1800" b="1" dirty="0" smtClean="0">
                <a:solidFill>
                  <a:srgbClr val="002060"/>
                </a:solidFill>
              </a:rPr>
              <a:t>                    “I don’t think you should drink soda with ice</a:t>
            </a:r>
            <a:r>
              <a:rPr lang="ru-RU" sz="1800" b="1" dirty="0" smtClean="0">
                <a:solidFill>
                  <a:srgbClr val="002060"/>
                </a:solidFill>
              </a:rPr>
              <a:t>!</a:t>
            </a:r>
            <a:r>
              <a:rPr lang="en-US" sz="1800" b="1" dirty="0" smtClean="0">
                <a:solidFill>
                  <a:srgbClr val="002060"/>
                </a:solidFill>
              </a:rPr>
              <a:t>”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132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положительные  конструкции вместо   отрицательных   в  языке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Не исчезай/не пропадай</a:t>
            </a: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Stay in </a:t>
            </a:r>
            <a:r>
              <a:rPr lang="en-US" sz="1600" b="1" dirty="0" err="1" smtClean="0">
                <a:solidFill>
                  <a:srgbClr val="002060"/>
                </a:solidFill>
              </a:rPr>
              <a:t>tuch</a:t>
            </a:r>
            <a:r>
              <a:rPr lang="en-US" sz="1600" b="1" dirty="0" smtClean="0">
                <a:solidFill>
                  <a:srgbClr val="002060"/>
                </a:solidFill>
              </a:rPr>
              <a:t>!      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   Do not disappear!</a:t>
            </a: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Не болейте!</a:t>
            </a:r>
            <a:endParaRPr lang="en-US" sz="1600" b="1" u="sng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Stay well</a:t>
            </a:r>
            <a:r>
              <a:rPr lang="ru-RU" sz="1600" b="1" dirty="0" smtClean="0">
                <a:solidFill>
                  <a:srgbClr val="002060"/>
                </a:solidFill>
              </a:rPr>
              <a:t> !                           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   Don’t be sick again!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Не падай духом!/Не унывай!/ Не вешай носа!</a:t>
            </a: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Cheer up! /Chin up!/Hang in there!           Don’t be in despair/sad</a:t>
            </a: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Это небесполезно</a:t>
            </a: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This is useful,        </a:t>
            </a:r>
            <a:r>
              <a:rPr lang="ru-RU" sz="1600" b="1" dirty="0" smtClean="0">
                <a:solidFill>
                  <a:srgbClr val="002060"/>
                </a:solidFill>
              </a:rPr>
              <a:t>                                         </a:t>
            </a:r>
            <a:r>
              <a:rPr lang="en-US" sz="1600" b="1" dirty="0" smtClean="0">
                <a:solidFill>
                  <a:srgbClr val="002060"/>
                </a:solidFill>
              </a:rPr>
              <a:t> This is not useless</a:t>
            </a: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Мы ждем вас с нетерпением!</a:t>
            </a: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We’re looking forward seeing you!            We’re waiting to see you impatiently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0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Язык оптимистов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 – </a:t>
            </a:r>
            <a:r>
              <a:rPr lang="en-US" sz="2400" b="1" dirty="0">
                <a:solidFill>
                  <a:srgbClr val="C00000"/>
                </a:solidFill>
              </a:rPr>
              <a:t> positive thinking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b="1" i="1" dirty="0">
                <a:solidFill>
                  <a:srgbClr val="002060"/>
                </a:solidFill>
              </a:rPr>
              <a:t>Positive </a:t>
            </a:r>
            <a:r>
              <a:rPr lang="en-US" sz="1800" b="1" i="1" dirty="0" smtClean="0">
                <a:solidFill>
                  <a:srgbClr val="002060"/>
                </a:solidFill>
              </a:rPr>
              <a:t>Thinking</a:t>
            </a:r>
            <a:r>
              <a:rPr lang="ru-RU" sz="1800" b="1" i="1" dirty="0" smtClean="0">
                <a:solidFill>
                  <a:srgbClr val="002060"/>
                </a:solidFill>
              </a:rPr>
              <a:t>  </a:t>
            </a:r>
            <a:r>
              <a:rPr lang="ru-RU" sz="1600" b="1" dirty="0" smtClean="0">
                <a:solidFill>
                  <a:srgbClr val="002060"/>
                </a:solidFill>
              </a:rPr>
              <a:t>проявляется и в доверии априори к тому, что говорит собеседник. Если нет веских причин сомневаться, американец уверен, что собеседник говорит правду.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Каждому школьнику известна знаменитая фраза </a:t>
            </a:r>
            <a:r>
              <a:rPr lang="ru-RU" sz="1600" b="1" dirty="0" err="1" smtClean="0">
                <a:solidFill>
                  <a:srgbClr val="002060"/>
                </a:solidFill>
              </a:rPr>
              <a:t>Дж.Вашингтона</a:t>
            </a:r>
            <a:r>
              <a:rPr lang="ru-RU" sz="1600" b="1" dirty="0" smtClean="0">
                <a:solidFill>
                  <a:srgbClr val="002060"/>
                </a:solidFill>
              </a:rPr>
              <a:t>. На вопрос «Кто срубил вишню?» мальчик – будущий президент ответил:</a:t>
            </a:r>
          </a:p>
          <a:p>
            <a:pPr marL="11430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I cannot tell a lie – I did.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Американцу трудно понять разницу между русскими словами «ложь»  и  «вранье»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02392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Язык оптимистов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 – </a:t>
            </a:r>
            <a:r>
              <a:rPr lang="en-US" sz="2400" b="1" dirty="0">
                <a:solidFill>
                  <a:srgbClr val="C00000"/>
                </a:solidFill>
              </a:rPr>
              <a:t> positive thinking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«Лож» и «вранье» – американцу трудно понять разницу.</a:t>
            </a:r>
          </a:p>
          <a:p>
            <a:pPr marL="11430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(Немного близки понятия </a:t>
            </a:r>
            <a:r>
              <a:rPr lang="en-US" sz="1800" dirty="0" smtClean="0">
                <a:solidFill>
                  <a:srgbClr val="002060"/>
                </a:solidFill>
              </a:rPr>
              <a:t>fibbing/tall talk/white lie)</a:t>
            </a: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Наше «вранье» </a:t>
            </a:r>
            <a:r>
              <a:rPr lang="en-US" sz="1800" b="1" dirty="0" smtClean="0">
                <a:solidFill>
                  <a:srgbClr val="002060"/>
                </a:solidFill>
              </a:rPr>
              <a:t> ~ </a:t>
            </a:r>
            <a:r>
              <a:rPr lang="ru-RU" sz="1800" b="1" dirty="0" smtClean="0">
                <a:solidFill>
                  <a:srgbClr val="002060"/>
                </a:solidFill>
              </a:rPr>
              <a:t>нарочитая  глупость, чепуха, забава.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«Не любо – не слушай, а врать не мешай!»;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«Красиво врет!»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«Соврет – недорого возьмет»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«Ври-ври, да не завирайся!»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Для американца </a:t>
            </a:r>
            <a:r>
              <a:rPr lang="en-US" sz="1800" b="1" dirty="0" smtClean="0">
                <a:solidFill>
                  <a:srgbClr val="002060"/>
                </a:solidFill>
              </a:rPr>
              <a:t>- “You’re lying”,  “You’re wrong” – </a:t>
            </a:r>
            <a:r>
              <a:rPr lang="ru-RU" sz="1800" b="1" dirty="0" smtClean="0">
                <a:solidFill>
                  <a:srgbClr val="002060"/>
                </a:solidFill>
              </a:rPr>
              <a:t>крайне резкие выражения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если вы однажды сказали неправду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Западный </a:t>
            </a:r>
            <a:r>
              <a:rPr lang="ru-RU" sz="2000" b="1" dirty="0">
                <a:solidFill>
                  <a:srgbClr val="002060"/>
                </a:solidFill>
              </a:rPr>
              <a:t>подход: если вы однажды сказали неправду, вы очень серьезно подорвете свою репутацию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2000" b="1" i="1" u="sng" dirty="0" smtClean="0">
                <a:solidFill>
                  <a:srgbClr val="002060"/>
                </a:solidFill>
              </a:rPr>
              <a:t>Пример</a:t>
            </a:r>
            <a:r>
              <a:rPr lang="ru-RU" sz="2000" b="1" dirty="0">
                <a:solidFill>
                  <a:srgbClr val="002060"/>
                </a:solidFill>
              </a:rPr>
              <a:t>: некоторые вопросы в анкетах </a:t>
            </a:r>
            <a:r>
              <a:rPr lang="ru-RU" sz="2000" b="1" dirty="0" err="1">
                <a:solidFill>
                  <a:srgbClr val="002060"/>
                </a:solidFill>
              </a:rPr>
              <a:t>зап.стран</a:t>
            </a:r>
            <a:r>
              <a:rPr lang="ru-RU" sz="2000" b="1" dirty="0">
                <a:solidFill>
                  <a:srgbClr val="002060"/>
                </a:solidFill>
              </a:rPr>
              <a:t>, вопросы на таможне)</a:t>
            </a:r>
          </a:p>
          <a:p>
            <a:pPr marL="11430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255933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11430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Красота  языка. Какой язык лучше?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82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 воздействии слова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Слово обладает огромной силой</a:t>
            </a:r>
          </a:p>
          <a:p>
            <a:pPr marL="11430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Речь Папы </a:t>
            </a:r>
            <a:r>
              <a:rPr lang="ru-RU" sz="1800" b="1" dirty="0">
                <a:solidFill>
                  <a:srgbClr val="002060"/>
                </a:solidFill>
              </a:rPr>
              <a:t>У</a:t>
            </a:r>
            <a:r>
              <a:rPr lang="ru-RU" sz="1800" b="1" dirty="0" smtClean="0">
                <a:solidFill>
                  <a:srgbClr val="002060"/>
                </a:solidFill>
              </a:rPr>
              <a:t>рбана в 1095г. /</a:t>
            </a:r>
            <a:r>
              <a:rPr lang="ru-RU" sz="1800" b="1" dirty="0" err="1" smtClean="0">
                <a:solidFill>
                  <a:srgbClr val="002060"/>
                </a:solidFill>
              </a:rPr>
              <a:t>Клермон</a:t>
            </a:r>
            <a:r>
              <a:rPr lang="ru-RU" sz="1800" b="1" dirty="0" smtClean="0">
                <a:solidFill>
                  <a:srgbClr val="002060"/>
                </a:solidFill>
              </a:rPr>
              <a:t>/ </a:t>
            </a:r>
            <a:r>
              <a:rPr lang="ru-RU" sz="1800" b="1" dirty="0">
                <a:solidFill>
                  <a:srgbClr val="002060"/>
                </a:solidFill>
              </a:rPr>
              <a:t>признается одной из самых ярких и эффективных в истории человечества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Первый крестовый поход </a:t>
            </a:r>
            <a:r>
              <a:rPr lang="en-US" sz="1600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1095 г. решением римского папы Урбана II по просьбе византийского императора Алексея I с целью помощи восточным христианам в защите Анатолии от наступления </a:t>
            </a:r>
            <a:r>
              <a:rPr lang="ru-RU" sz="1600" b="1" dirty="0" smtClean="0">
                <a:solidFill>
                  <a:srgbClr val="002060"/>
                </a:solidFill>
              </a:rPr>
              <a:t>сельджуков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Выступление проходило за городом, в поле, где для этого был построен специальный помост.  </a:t>
            </a:r>
            <a:r>
              <a:rPr lang="ru-RU" sz="1600" b="1" dirty="0" smtClean="0">
                <a:solidFill>
                  <a:srgbClr val="002060"/>
                </a:solidFill>
              </a:rPr>
              <a:t>Без микрофонов.  Из </a:t>
            </a:r>
            <a:r>
              <a:rPr lang="ru-RU" sz="1600" b="1" dirty="0">
                <a:solidFill>
                  <a:srgbClr val="002060"/>
                </a:solidFill>
              </a:rPr>
              <a:t>уст в уста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(</a:t>
            </a:r>
            <a:r>
              <a:rPr lang="ru-RU" sz="1600" dirty="0" smtClean="0">
                <a:solidFill>
                  <a:srgbClr val="002060"/>
                </a:solidFill>
              </a:rPr>
              <a:t>Пример с Гиляровским</a:t>
            </a:r>
            <a:r>
              <a:rPr lang="ru-RU" sz="1600" b="1" dirty="0" smtClean="0">
                <a:solidFill>
                  <a:srgbClr val="002060"/>
                </a:solidFill>
              </a:rPr>
              <a:t>)</a:t>
            </a: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0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Грамотная речь и письмо как основа  коммуникации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</a:rPr>
              <a:t>Владение родным языком, общая грамотность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Ошибки в устном и письменном русском языке (письменный язык студентов);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Неверное/неадекватное/излишнее употребление иностранных слов и выражений;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Слова и фразы в контексте разных культур, важность владения иностранными языками;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</a:rPr>
              <a:t>Некоторые 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нюансы 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русского </a:t>
            </a:r>
            <a:r>
              <a:rPr lang="ru-RU" sz="1800" b="1" dirty="0" smtClean="0">
                <a:solidFill>
                  <a:srgbClr val="002060"/>
                </a:solidFill>
              </a:rPr>
              <a:t>языка, ложь и вранье в русской и западной картине мира;</a:t>
            </a:r>
            <a:endParaRPr lang="ru-RU" sz="1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48801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Так иногда пишут студенты…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… </a:t>
            </a:r>
            <a:r>
              <a:rPr lang="ru-RU" sz="1800" b="1" dirty="0">
                <a:solidFill>
                  <a:srgbClr val="002060"/>
                </a:solidFill>
              </a:rPr>
              <a:t>не смотря…</a:t>
            </a: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 от части…  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…на  ряду с количественным ростом…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…</a:t>
            </a:r>
            <a:r>
              <a:rPr lang="ru-RU" sz="1800" b="1" dirty="0">
                <a:solidFill>
                  <a:srgbClr val="002060"/>
                </a:solidFill>
              </a:rPr>
              <a:t>конструкция на подобие Четвертого </a:t>
            </a:r>
            <a:r>
              <a:rPr lang="ru-RU" sz="1800" b="1" dirty="0" smtClean="0">
                <a:solidFill>
                  <a:srgbClr val="002060"/>
                </a:solidFill>
              </a:rPr>
              <a:t>рейха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4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Так иногда пишут студенты…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…</a:t>
            </a:r>
            <a:r>
              <a:rPr lang="ru-RU" sz="1800" b="1" dirty="0">
                <a:solidFill>
                  <a:srgbClr val="002060"/>
                </a:solidFill>
              </a:rPr>
              <a:t>торговля играет далеко не последнее место</a:t>
            </a:r>
            <a:r>
              <a:rPr lang="ru-RU" sz="1800" b="1" dirty="0" smtClean="0">
                <a:solidFill>
                  <a:srgbClr val="002060"/>
                </a:solidFill>
              </a:rPr>
              <a:t>…</a:t>
            </a:r>
          </a:p>
          <a:p>
            <a:pPr marL="11430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…в одном из пунктов стратегии БРИКС постановлено… 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…объем товарооборота во все остальные страны</a:t>
            </a:r>
            <a:r>
              <a:rPr lang="ru-RU" sz="1800" b="1" dirty="0" smtClean="0">
                <a:solidFill>
                  <a:srgbClr val="002060"/>
                </a:solidFill>
              </a:rPr>
              <a:t>…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… страны  партнеры</a:t>
            </a:r>
            <a:r>
              <a:rPr lang="ru-RU" sz="1800" b="1" dirty="0" smtClean="0">
                <a:solidFill>
                  <a:srgbClr val="002060"/>
                </a:solidFill>
              </a:rPr>
              <a:t>…</a:t>
            </a:r>
          </a:p>
          <a:p>
            <a:pPr marL="11430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… </a:t>
            </a:r>
            <a:r>
              <a:rPr lang="ru-RU" sz="1800" b="1" dirty="0">
                <a:solidFill>
                  <a:srgbClr val="002060"/>
                </a:solidFill>
              </a:rPr>
              <a:t>первый заместитель экономического развития ЕАЭС  </a:t>
            </a:r>
            <a:r>
              <a:rPr lang="ru-RU" sz="1800" b="1" dirty="0" smtClean="0">
                <a:solidFill>
                  <a:srgbClr val="002060"/>
                </a:solidFill>
              </a:rPr>
              <a:t>Лихачев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</a:p>
          <a:p>
            <a:pPr marL="11430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… </a:t>
            </a:r>
            <a:r>
              <a:rPr lang="ru-RU" sz="1800" b="1" dirty="0">
                <a:solidFill>
                  <a:srgbClr val="002060"/>
                </a:solidFill>
              </a:rPr>
              <a:t>в течении существования группировки</a:t>
            </a:r>
            <a:r>
              <a:rPr lang="ru-RU" sz="1800" b="1" dirty="0" smtClean="0">
                <a:solidFill>
                  <a:srgbClr val="002060"/>
                </a:solidFill>
              </a:rPr>
              <a:t>…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 …целью исследования является выяснить</a:t>
            </a:r>
            <a:r>
              <a:rPr lang="ru-RU" sz="1800" b="1" dirty="0" smtClean="0">
                <a:solidFill>
                  <a:srgbClr val="002060"/>
                </a:solidFill>
              </a:rPr>
              <a:t>…</a:t>
            </a:r>
          </a:p>
          <a:p>
            <a:pPr marL="11430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05801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4238</TotalTime>
  <Words>2779</Words>
  <Application>Microsoft Office PowerPoint</Application>
  <PresentationFormat>Экран (4:3)</PresentationFormat>
  <Paragraphs>498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Аптека</vt:lpstr>
      <vt:lpstr>Культура речи.  воздействие слова. ниу  вшэ,  23.01.20 </vt:lpstr>
      <vt:lpstr>…еще немного о приветствиях                            </vt:lpstr>
      <vt:lpstr>…еще немного о приветствиях</vt:lpstr>
      <vt:lpstr>Культура речи. Воздействие слова</vt:lpstr>
      <vt:lpstr>о воздействии слова</vt:lpstr>
      <vt:lpstr>О воздействии слова</vt:lpstr>
      <vt:lpstr>Грамотная речь и письмо как основа  коммуникации</vt:lpstr>
      <vt:lpstr>Так иногда пишут студенты…</vt:lpstr>
      <vt:lpstr>Так иногда пишут студенты…</vt:lpstr>
      <vt:lpstr>Все  ли эти словосочетания корректны?</vt:lpstr>
      <vt:lpstr>Эти Фразы могут погубить вашу репутацию</vt:lpstr>
      <vt:lpstr>Спасти дательный падеж,  деепричастный оборот  и пр. </vt:lpstr>
      <vt:lpstr>Частицы, числительные и др.</vt:lpstr>
      <vt:lpstr>Русский язык, который нам достался</vt:lpstr>
      <vt:lpstr>Богатство русского языка</vt:lpstr>
      <vt:lpstr>Реформы Образования Ленина и Луначарского  1918 года</vt:lpstr>
      <vt:lpstr>Реформы Образования Ленина и Луначарского  1918 г.</vt:lpstr>
      <vt:lpstr>Реформы Образования Ленина и Луначарского  1918 г.</vt:lpstr>
      <vt:lpstr>Реформаторов языка попутал бес</vt:lpstr>
      <vt:lpstr>Реформаторов языка попутал бес</vt:lpstr>
      <vt:lpstr>Реформаторов языка попутал бес</vt:lpstr>
      <vt:lpstr>Реформаторов языка попутал бес</vt:lpstr>
      <vt:lpstr>Реформаторов языка попутал бес</vt:lpstr>
      <vt:lpstr>Везде   бес!</vt:lpstr>
      <vt:lpstr>Последствия  утраты «i»</vt:lpstr>
      <vt:lpstr>«Мир»: Фразеологизмы и пословицы</vt:lpstr>
      <vt:lpstr>Лозунги февральской революции 1917 г.</vt:lpstr>
      <vt:lpstr>«мир» в лозунгах</vt:lpstr>
      <vt:lpstr>Реформы Образования Ленина и Луначарского  1918 г.</vt:lpstr>
      <vt:lpstr>Реформы Образования Ленина и Луначарского  1918 г.</vt:lpstr>
      <vt:lpstr>Реформы Образования Ленина и Луначарского  1918 г.</vt:lpstr>
      <vt:lpstr>Реформы Образования Ленина и Луначарского  1918 года</vt:lpstr>
      <vt:lpstr>Попытки продолжения реформы</vt:lpstr>
      <vt:lpstr>Учить русский по розенталю</vt:lpstr>
      <vt:lpstr>Иностранный язык(и) в  наших  коммуникациях   Слова и фразы в контексте разных  культур</vt:lpstr>
      <vt:lpstr>Неверное/неадекватное/излишнее употребление иностранных слов и выражений </vt:lpstr>
      <vt:lpstr>Неверное/неадекватное/излишнее употребление иностранных слов и выражений </vt:lpstr>
      <vt:lpstr>... И ещё</vt:lpstr>
      <vt:lpstr>Иностранный язык(и) в  наших  коммуникациях   Слова и фразы в контексте разных  культур</vt:lpstr>
      <vt:lpstr>Иностранный язык(и) в  наших  коммуникациях   Слова и фразы в контексте разных  культур</vt:lpstr>
      <vt:lpstr>Иностранный язык(и) в  наших  коммуникациях   Слова и фразы в контексте разных  культур</vt:lpstr>
      <vt:lpstr>Последствия искажений при переводе</vt:lpstr>
      <vt:lpstr>О тонкостях перевода</vt:lpstr>
      <vt:lpstr>О  тонкостях перевода</vt:lpstr>
      <vt:lpstr>Иностранный язык(и) в  наших  коммуникациях   Слова и фразы в контексте разных  культур</vt:lpstr>
      <vt:lpstr>Иностранный язык(и) в  наших  коммуникациях   Слова и фразы в контексте разных  культур</vt:lpstr>
      <vt:lpstr>Язык оптимистов  –  positive thinking</vt:lpstr>
      <vt:lpstr>Язык оптимистов  –  positive thinking</vt:lpstr>
      <vt:lpstr>Язык оптимистов  –  positive thinking</vt:lpstr>
      <vt:lpstr>Язык оптимистов  –  positive thinking</vt:lpstr>
      <vt:lpstr>положительные  конструкции вместо   отрицательных   в  языке</vt:lpstr>
      <vt:lpstr>Язык оптимистов  –  positive thinking</vt:lpstr>
      <vt:lpstr>Язык оптимистов  –  positive thinking</vt:lpstr>
      <vt:lpstr>если вы однажды сказали неправду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237</cp:revision>
  <dcterms:created xsi:type="dcterms:W3CDTF">2015-09-27T09:22:03Z</dcterms:created>
  <dcterms:modified xsi:type="dcterms:W3CDTF">2020-01-25T09:28:55Z</dcterms:modified>
</cp:coreProperties>
</file>