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59" r:id="rId2"/>
    <p:sldId id="317" r:id="rId3"/>
    <p:sldId id="310" r:id="rId4"/>
    <p:sldId id="316" r:id="rId5"/>
    <p:sldId id="315" r:id="rId6"/>
    <p:sldId id="306" r:id="rId7"/>
    <p:sldId id="307" r:id="rId8"/>
    <p:sldId id="260" r:id="rId9"/>
    <p:sldId id="261" r:id="rId10"/>
    <p:sldId id="262" r:id="rId11"/>
    <p:sldId id="284" r:id="rId12"/>
    <p:sldId id="305" r:id="rId13"/>
    <p:sldId id="282" r:id="rId14"/>
    <p:sldId id="308" r:id="rId15"/>
    <p:sldId id="283" r:id="rId16"/>
    <p:sldId id="264" r:id="rId17"/>
    <p:sldId id="266" r:id="rId18"/>
    <p:sldId id="311" r:id="rId19"/>
    <p:sldId id="267" r:id="rId20"/>
    <p:sldId id="268" r:id="rId21"/>
    <p:sldId id="269" r:id="rId22"/>
    <p:sldId id="312" r:id="rId23"/>
    <p:sldId id="291" r:id="rId24"/>
    <p:sldId id="296" r:id="rId25"/>
    <p:sldId id="293" r:id="rId26"/>
    <p:sldId id="294" r:id="rId27"/>
    <p:sldId id="295" r:id="rId28"/>
    <p:sldId id="302" r:id="rId29"/>
    <p:sldId id="274" r:id="rId30"/>
    <p:sldId id="275" r:id="rId31"/>
    <p:sldId id="298" r:id="rId32"/>
    <p:sldId id="276" r:id="rId33"/>
    <p:sldId id="299" r:id="rId34"/>
    <p:sldId id="277" r:id="rId35"/>
    <p:sldId id="278" r:id="rId36"/>
    <p:sldId id="300" r:id="rId37"/>
    <p:sldId id="285" r:id="rId38"/>
    <p:sldId id="301" r:id="rId39"/>
    <p:sldId id="286" r:id="rId40"/>
    <p:sldId id="287" r:id="rId41"/>
    <p:sldId id="288" r:id="rId42"/>
    <p:sldId id="289" r:id="rId43"/>
    <p:sldId id="290" r:id="rId44"/>
    <p:sldId id="281" r:id="rId45"/>
    <p:sldId id="279" r:id="rId46"/>
    <p:sldId id="321" r:id="rId47"/>
    <p:sldId id="280" r:id="rId48"/>
    <p:sldId id="326" r:id="rId49"/>
    <p:sldId id="328" r:id="rId50"/>
    <p:sldId id="327" r:id="rId51"/>
    <p:sldId id="323" r:id="rId52"/>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A102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0" d="100"/>
          <a:sy n="80" d="100"/>
        </p:scale>
        <p:origin x="11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0328DCAA-E375-4942-98ED-1D2789BBEF0C}" type="datetimeFigureOut">
              <a:rPr lang="ru-RU" smtClean="0"/>
              <a:t>07.02.2020</a:t>
            </a:fld>
            <a:endParaRPr lang="ru-RU"/>
          </a:p>
        </p:txBody>
      </p:sp>
      <p:sp>
        <p:nvSpPr>
          <p:cNvPr id="5" name="Footer Placeholder 4"/>
          <p:cNvSpPr>
            <a:spLocks noGrp="1"/>
          </p:cNvSpPr>
          <p:nvPr>
            <p:ph type="ftr" sz="quarter" idx="11"/>
          </p:nvPr>
        </p:nvSpPr>
        <p:spPr/>
        <p:txBody>
          <a:bodyPr/>
          <a:lstStyle/>
          <a:p>
            <a:endParaRPr lang="ru-RU"/>
          </a:p>
        </p:txBody>
      </p:sp>
      <p:sp>
        <p:nvSpPr>
          <p:cNvPr id="9" name="Rectangle 8"/>
          <p:cNvSpPr/>
          <p:nvPr/>
        </p:nvSpPr>
        <p:spPr>
          <a:xfrm>
            <a:off x="345440" y="2942602"/>
            <a:ext cx="7147931"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572652" y="2944634"/>
            <a:ext cx="1190348"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7712714" y="3136658"/>
            <a:ext cx="910224"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445483" y="3055621"/>
            <a:ext cx="6947845"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a:xfrm>
            <a:off x="7786826" y="4625268"/>
            <a:ext cx="762000" cy="457200"/>
          </a:xfrm>
        </p:spPr>
        <p:txBody>
          <a:bodyPr/>
          <a:lstStyle>
            <a:lvl1pPr algn="ctr">
              <a:defRPr sz="2800">
                <a:solidFill>
                  <a:schemeClr val="accent1">
                    <a:lumMod val="50000"/>
                  </a:schemeClr>
                </a:solidFill>
              </a:defRPr>
            </a:lvl1pPr>
          </a:lstStyle>
          <a:p>
            <a:fld id="{9368CDA8-D709-4325-B036-9FA1EE1E1F55}" type="slidenum">
              <a:rPr lang="ru-RU" smtClean="0"/>
              <a:t>‹#›</a:t>
            </a:fld>
            <a:endParaRPr lang="ru-RU"/>
          </a:p>
        </p:txBody>
      </p:sp>
      <p:sp>
        <p:nvSpPr>
          <p:cNvPr id="11" name="Rectangle 10"/>
          <p:cNvSpPr/>
          <p:nvPr/>
        </p:nvSpPr>
        <p:spPr>
          <a:xfrm>
            <a:off x="541822" y="4559276"/>
            <a:ext cx="6755166"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38971" y="3139440"/>
            <a:ext cx="6760868"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642805" y="4648200"/>
            <a:ext cx="65532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endParaRPr lang="en-US" dirty="0"/>
          </a:p>
        </p:txBody>
      </p:sp>
      <p:sp>
        <p:nvSpPr>
          <p:cNvPr id="2" name="Title 1"/>
          <p:cNvSpPr>
            <a:spLocks noGrp="1"/>
          </p:cNvSpPr>
          <p:nvPr>
            <p:ph type="ctrTitle"/>
          </p:nvPr>
        </p:nvSpPr>
        <p:spPr>
          <a:xfrm>
            <a:off x="604705" y="3227033"/>
            <a:ext cx="6629400" cy="1219201"/>
          </a:xfrm>
        </p:spPr>
        <p:txBody>
          <a:bodyPr anchor="b" anchorCtr="0">
            <a:noAutofit/>
          </a:bodyPr>
          <a:lstStyle>
            <a:lvl1pPr>
              <a:defRPr sz="4000">
                <a:solidFill>
                  <a:schemeClr val="accent1">
                    <a:lumMod val="50000"/>
                  </a:schemeClr>
                </a:solidFill>
              </a:defRPr>
            </a:lvl1pPr>
          </a:lstStyle>
          <a:p>
            <a:r>
              <a:rPr lang="ru-RU"/>
              <a:t>Образец заголовка</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0328DCAA-E375-4942-98ED-1D2789BBEF0C}" type="datetimeFigureOut">
              <a:rPr lang="ru-RU" smtClean="0"/>
              <a:t>07.02.2020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9368CDA8-D709-4325-B036-9FA1EE1E1F55}"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7" name="Rectangle 6"/>
          <p:cNvSpPr/>
          <p:nvPr/>
        </p:nvSpPr>
        <p:spPr>
          <a:xfrm>
            <a:off x="6861702" y="228600"/>
            <a:ext cx="185928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Rectangle 7"/>
          <p:cNvSpPr/>
          <p:nvPr/>
        </p:nvSpPr>
        <p:spPr>
          <a:xfrm>
            <a:off x="6955225" y="351409"/>
            <a:ext cx="1672235"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048577" y="395427"/>
            <a:ext cx="1485531" cy="5788981"/>
          </a:xfrm>
        </p:spPr>
        <p:txBody>
          <a:bodyPr vert="eaVert"/>
          <a:lstStyle/>
          <a:p>
            <a:r>
              <a:rPr lang="ru-RU"/>
              <a:t>Образец заголовка</a:t>
            </a:r>
            <a:endParaRPr lang="en-US" dirty="0"/>
          </a:p>
        </p:txBody>
      </p:sp>
      <p:sp>
        <p:nvSpPr>
          <p:cNvPr id="3" name="Vertical Text Placeholder 2"/>
          <p:cNvSpPr>
            <a:spLocks noGrp="1"/>
          </p:cNvSpPr>
          <p:nvPr>
            <p:ph type="body" orient="vert" idx="1"/>
          </p:nvPr>
        </p:nvSpPr>
        <p:spPr>
          <a:xfrm>
            <a:off x="457200" y="380999"/>
            <a:ext cx="6172200" cy="5791201"/>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0328DCAA-E375-4942-98ED-1D2789BBEF0C}" type="datetimeFigureOut">
              <a:rPr lang="ru-RU" smtClean="0"/>
              <a:t>07.02.2020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9368CDA8-D709-4325-B036-9FA1EE1E1F55}"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0328DCAA-E375-4942-98ED-1D2789BBEF0C}" type="datetimeFigureOut">
              <a:rPr lang="ru-RU" smtClean="0"/>
              <a:t>07.02.2020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9368CDA8-D709-4325-B036-9FA1EE1E1F55}" type="slidenum">
              <a:rPr lang="ru-RU" smtClean="0"/>
              <a:t>‹#›</a:t>
            </a:fld>
            <a:endParaRPr lang="ru-RU"/>
          </a:p>
        </p:txBody>
      </p:sp>
      <p:pic>
        <p:nvPicPr>
          <p:cNvPr id="8" name="Рисунок 7">
            <a:extLst>
              <a:ext uri="{FF2B5EF4-FFF2-40B4-BE49-F238E27FC236}">
                <a16:creationId xmlns:a16="http://schemas.microsoft.com/office/drawing/2014/main" id="{410B6BA4-23C2-4E08-9026-0134EDC99E7A}"/>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80000" y="5760000"/>
            <a:ext cx="1042169" cy="1008000"/>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0328DCAA-E375-4942-98ED-1D2789BBEF0C}" type="datetimeFigureOut">
              <a:rPr lang="ru-RU" smtClean="0"/>
              <a:t>07.02.2020</a:t>
            </a:fld>
            <a:endParaRPr lang="ru-RU"/>
          </a:p>
        </p:txBody>
      </p:sp>
      <p:sp>
        <p:nvSpPr>
          <p:cNvPr id="13" name="Rectangle 12"/>
          <p:cNvSpPr/>
          <p:nvPr/>
        </p:nvSpPr>
        <p:spPr>
          <a:xfrm>
            <a:off x="451976" y="2946400"/>
            <a:ext cx="8265160"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567656" y="3048000"/>
            <a:ext cx="8033800"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9368CDA8-D709-4325-B036-9FA1EE1E1F55}" type="slidenum">
              <a:rPr lang="ru-RU" smtClean="0"/>
              <a:t>‹#›</a:t>
            </a:fld>
            <a:endParaRPr lang="ru-RU"/>
          </a:p>
        </p:txBody>
      </p:sp>
      <p:sp>
        <p:nvSpPr>
          <p:cNvPr id="2" name="Title 1"/>
          <p:cNvSpPr>
            <a:spLocks noGrp="1"/>
          </p:cNvSpPr>
          <p:nvPr>
            <p:ph type="title"/>
          </p:nvPr>
        </p:nvSpPr>
        <p:spPr>
          <a:xfrm>
            <a:off x="736456" y="3200399"/>
            <a:ext cx="76962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ru-RU"/>
              <a:t>Образец заголовка</a:t>
            </a:r>
            <a:endParaRPr lang="en-US" dirty="0"/>
          </a:p>
        </p:txBody>
      </p:sp>
      <p:sp>
        <p:nvSpPr>
          <p:cNvPr id="15" name="Rectangle 14"/>
          <p:cNvSpPr/>
          <p:nvPr/>
        </p:nvSpPr>
        <p:spPr>
          <a:xfrm>
            <a:off x="675496" y="4541520"/>
            <a:ext cx="781812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36456" y="4607510"/>
            <a:ext cx="76962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14" name="Rectangle 13"/>
          <p:cNvSpPr/>
          <p:nvPr/>
        </p:nvSpPr>
        <p:spPr>
          <a:xfrm>
            <a:off x="675757" y="3124200"/>
            <a:ext cx="7817599"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p>
            <a:r>
              <a:rPr lang="ru-RU"/>
              <a:t>Образец заголовка</a:t>
            </a:r>
            <a:endParaRPr lang="en-US"/>
          </a:p>
        </p:txBody>
      </p:sp>
      <p:sp>
        <p:nvSpPr>
          <p:cNvPr id="3" name="Content Placeholder 2"/>
          <p:cNvSpPr>
            <a:spLocks noGrp="1"/>
          </p:cNvSpPr>
          <p:nvPr>
            <p:ph sz="half" idx="1"/>
          </p:nvPr>
        </p:nvSpPr>
        <p:spPr>
          <a:xfrm>
            <a:off x="426128"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4648200"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0328DCAA-E375-4942-98ED-1D2789BBEF0C}" type="datetimeFigureOut">
              <a:rPr lang="ru-RU" smtClean="0"/>
              <a:t>07.02.2020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9368CDA8-D709-4325-B036-9FA1EE1E1F55}"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lvl1pPr>
              <a:defRPr/>
            </a:lvl1pPr>
          </a:lstStyle>
          <a:p>
            <a:r>
              <a:rPr lang="ru-RU"/>
              <a:t>Образец заголовка</a:t>
            </a:r>
            <a:endParaRPr lang="en-US"/>
          </a:p>
        </p:txBody>
      </p:sp>
      <p:sp>
        <p:nvSpPr>
          <p:cNvPr id="3" name="Text Placeholder 2"/>
          <p:cNvSpPr>
            <a:spLocks noGrp="1"/>
          </p:cNvSpPr>
          <p:nvPr>
            <p:ph type="body" idx="1"/>
          </p:nvPr>
        </p:nvSpPr>
        <p:spPr>
          <a:xfrm>
            <a:off x="426128" y="1722438"/>
            <a:ext cx="4040188"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426128" y="2438400"/>
            <a:ext cx="4040188"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4645025" y="1722438"/>
            <a:ext cx="4041775"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4645025" y="2438400"/>
            <a:ext cx="4041775"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0328DCAA-E375-4942-98ED-1D2789BBEF0C}" type="datetimeFigureOut">
              <a:rPr lang="ru-RU" smtClean="0"/>
              <a:t>07.02.2020</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9368CDA8-D709-4325-B036-9FA1EE1E1F55}"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Date Placeholder 2"/>
          <p:cNvSpPr>
            <a:spLocks noGrp="1"/>
          </p:cNvSpPr>
          <p:nvPr>
            <p:ph type="dt" sz="half" idx="10"/>
          </p:nvPr>
        </p:nvSpPr>
        <p:spPr/>
        <p:txBody>
          <a:bodyPr/>
          <a:lstStyle/>
          <a:p>
            <a:fld id="{0328DCAA-E375-4942-98ED-1D2789BBEF0C}" type="datetimeFigureOut">
              <a:rPr lang="ru-RU" smtClean="0"/>
              <a:t>07.02.2020</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9368CDA8-D709-4325-B036-9FA1EE1E1F55}"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ounded Rectangle 10"/>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0328DCAA-E375-4942-98ED-1D2789BBEF0C}" type="datetimeFigureOut">
              <a:rPr lang="ru-RU" smtClean="0"/>
              <a:t>07.02.2020</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9368CDA8-D709-4325-B036-9FA1EE1E1F55}"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ounded Rectangle 11"/>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3886200" y="685800"/>
            <a:ext cx="4572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0328DCAA-E375-4942-98ED-1D2789BBEF0C}" type="datetimeFigureOut">
              <a:rPr lang="ru-RU" smtClean="0"/>
              <a:t>07.02.2020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9368CDA8-D709-4325-B036-9FA1EE1E1F55}" type="slidenum">
              <a:rPr lang="ru-RU" smtClean="0"/>
              <a:t>‹#›</a:t>
            </a:fld>
            <a:endParaRPr lang="ru-RU"/>
          </a:p>
        </p:txBody>
      </p:sp>
      <p:sp>
        <p:nvSpPr>
          <p:cNvPr id="8" name="Rectangle 7"/>
          <p:cNvSpPr/>
          <p:nvPr/>
        </p:nvSpPr>
        <p:spPr>
          <a:xfrm>
            <a:off x="560034" y="1505712"/>
            <a:ext cx="2716566"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676690" y="1642472"/>
            <a:ext cx="2483254"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769000" y="2971800"/>
            <a:ext cx="2298634"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2" name="Title 1"/>
          <p:cNvSpPr>
            <a:spLocks noGrp="1"/>
          </p:cNvSpPr>
          <p:nvPr>
            <p:ph type="title"/>
          </p:nvPr>
        </p:nvSpPr>
        <p:spPr>
          <a:xfrm>
            <a:off x="769000" y="1734312"/>
            <a:ext cx="2298634" cy="1191620"/>
          </a:xfrm>
        </p:spPr>
        <p:txBody>
          <a:bodyPr anchor="b">
            <a:normAutofit/>
          </a:bodyPr>
          <a:lstStyle>
            <a:lvl1pPr algn="l">
              <a:defRPr sz="2000" b="0">
                <a:solidFill>
                  <a:schemeClr val="accent1">
                    <a:lumMod val="75000"/>
                  </a:schemeClr>
                </a:solidFill>
              </a:defRPr>
            </a:lvl1pPr>
          </a:lstStyle>
          <a:p>
            <a:r>
              <a:rPr lang="ru-RU"/>
              <a:t>Образец заголовка</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ounded Rectangle 8"/>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685800" y="621437"/>
            <a:ext cx="77724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5" name="Date Placeholder 4"/>
          <p:cNvSpPr>
            <a:spLocks noGrp="1"/>
          </p:cNvSpPr>
          <p:nvPr>
            <p:ph type="dt" sz="half" idx="10"/>
          </p:nvPr>
        </p:nvSpPr>
        <p:spPr/>
        <p:txBody>
          <a:bodyPr/>
          <a:lstStyle/>
          <a:p>
            <a:fld id="{0328DCAA-E375-4942-98ED-1D2789BBEF0C}" type="datetimeFigureOut">
              <a:rPr lang="ru-RU" smtClean="0"/>
              <a:t>07.02.2020</a:t>
            </a:fld>
            <a:endParaRPr lang="ru-RU"/>
          </a:p>
        </p:txBody>
      </p:sp>
      <p:sp>
        <p:nvSpPr>
          <p:cNvPr id="7" name="Slide Number Placeholder 6"/>
          <p:cNvSpPr>
            <a:spLocks noGrp="1"/>
          </p:cNvSpPr>
          <p:nvPr>
            <p:ph type="sldNum" sz="quarter" idx="12"/>
          </p:nvPr>
        </p:nvSpPr>
        <p:spPr/>
        <p:txBody>
          <a:bodyPr/>
          <a:lstStyle/>
          <a:p>
            <a:fld id="{9368CDA8-D709-4325-B036-9FA1EE1E1F55}" type="slidenum">
              <a:rPr lang="ru-RU" smtClean="0"/>
              <a:t>‹#›</a:t>
            </a:fld>
            <a:endParaRPr lang="ru-RU"/>
          </a:p>
        </p:txBody>
      </p:sp>
      <p:sp>
        <p:nvSpPr>
          <p:cNvPr id="10" name="Rectangle 9"/>
          <p:cNvSpPr/>
          <p:nvPr/>
        </p:nvSpPr>
        <p:spPr>
          <a:xfrm>
            <a:off x="685800" y="4953000"/>
            <a:ext cx="77724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61999" y="5029200"/>
            <a:ext cx="7600765"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p:txBody>
          <a:bodyPr/>
          <a:lstStyle/>
          <a:p>
            <a:endParaRPr lang="ru-RU"/>
          </a:p>
        </p:txBody>
      </p:sp>
      <p:sp>
        <p:nvSpPr>
          <p:cNvPr id="13" name="Rectangle 12"/>
          <p:cNvSpPr/>
          <p:nvPr/>
        </p:nvSpPr>
        <p:spPr>
          <a:xfrm>
            <a:off x="914400" y="5638800"/>
            <a:ext cx="7328514"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05589" y="5074920"/>
            <a:ext cx="7946136"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956289" y="5656556"/>
            <a:ext cx="7244736"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2" name="Title 1"/>
          <p:cNvSpPr>
            <a:spLocks noGrp="1"/>
          </p:cNvSpPr>
          <p:nvPr>
            <p:ph type="title"/>
          </p:nvPr>
        </p:nvSpPr>
        <p:spPr>
          <a:xfrm>
            <a:off x="914400" y="5105400"/>
            <a:ext cx="7328514" cy="523043"/>
          </a:xfrm>
        </p:spPr>
        <p:txBody>
          <a:bodyPr anchor="ctr" anchorCtr="0"/>
          <a:lstStyle>
            <a:lvl1pPr algn="ctr">
              <a:defRPr sz="2000" b="0">
                <a:solidFill>
                  <a:schemeClr val="accent1">
                    <a:lumMod val="75000"/>
                  </a:schemeClr>
                </a:solidFill>
              </a:defRPr>
            </a:lvl1pPr>
          </a:lstStyle>
          <a:p>
            <a:r>
              <a:rPr lang="ru-RU"/>
              <a:t>Образец заголовка</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 name="Rounded Rectangle 6"/>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457200" y="1752600"/>
            <a:ext cx="8229600" cy="4373563"/>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solidFill>
              </a:defRPr>
            </a:lvl1pPr>
          </a:lstStyle>
          <a:p>
            <a:fld id="{0328DCAA-E375-4942-98ED-1D2789BBEF0C}" type="datetimeFigureOut">
              <a:rPr lang="ru-RU" smtClean="0"/>
              <a:t>07.02.2020</a:t>
            </a:fld>
            <a:endParaRPr lang="ru-RU"/>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ru-RU"/>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defRPr>
            </a:lvl1pPr>
          </a:lstStyle>
          <a:p>
            <a:fld id="{9368CDA8-D709-4325-B036-9FA1EE1E1F55}" type="slidenum">
              <a:rPr lang="ru-RU" smtClean="0"/>
              <a:t>‹#›</a:t>
            </a:fld>
            <a:endParaRPr lang="ru-RU"/>
          </a:p>
        </p:txBody>
      </p:sp>
      <p:sp>
        <p:nvSpPr>
          <p:cNvPr id="9" name="Rectangle 8"/>
          <p:cNvSpPr/>
          <p:nvPr/>
        </p:nvSpPr>
        <p:spPr>
          <a:xfrm>
            <a:off x="274320" y="278166"/>
            <a:ext cx="859536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0" name="Rectangle 9"/>
          <p:cNvSpPr/>
          <p:nvPr/>
        </p:nvSpPr>
        <p:spPr>
          <a:xfrm>
            <a:off x="372863" y="372862"/>
            <a:ext cx="8380520"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26128" y="408372"/>
            <a:ext cx="8260672" cy="1039427"/>
          </a:xfrm>
          <a:prstGeom prst="rect">
            <a:avLst/>
          </a:prstGeom>
        </p:spPr>
        <p:txBody>
          <a:bodyPr vert="horz" lIns="91440" tIns="45720" rIns="91440" bIns="45720" rtlCol="0" anchor="ctr">
            <a:normAutofit/>
          </a:bodyPr>
          <a:lstStyle/>
          <a:p>
            <a:r>
              <a:rPr lang="ru-RU"/>
              <a:t>Образец заголовка</a:t>
            </a:r>
            <a:endParaRPr lang="en-US" dirty="0"/>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hyperlink" Target="https://www.universite-paris-saclay.fr/en" TargetMode="Externa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3" Type="http://schemas.openxmlformats.org/officeDocument/2006/relationships/hyperlink" Target="https://www.albioncom.ru/articles/univercity/universiteti_is/" TargetMode="External"/><Relationship Id="rId2" Type="http://schemas.openxmlformats.org/officeDocument/2006/relationships/hyperlink" Target="https://www.albioncom.ru/univercity/england/catalog/" TargetMode="Externa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0274" name="Rectangle 2"/>
          <p:cNvSpPr>
            <a:spLocks noGrp="1" noChangeArrowheads="1"/>
          </p:cNvSpPr>
          <p:nvPr>
            <p:ph type="title"/>
          </p:nvPr>
        </p:nvSpPr>
        <p:spPr>
          <a:xfrm>
            <a:off x="426128" y="332656"/>
            <a:ext cx="8260672" cy="1296144"/>
          </a:xfrm>
        </p:spPr>
        <p:txBody>
          <a:bodyPr>
            <a:normAutofit fontScale="90000"/>
          </a:bodyPr>
          <a:lstStyle/>
          <a:p>
            <a:pPr>
              <a:defRPr/>
            </a:pPr>
            <a:r>
              <a:rPr lang="ru-RU" sz="3100" b="1" dirty="0">
                <a:solidFill>
                  <a:srgbClr val="C00000"/>
                </a:solidFill>
              </a:rPr>
              <a:t>Мотивационное  письмо </a:t>
            </a:r>
            <a:br>
              <a:rPr lang="ru-RU" sz="3100" b="1" dirty="0">
                <a:solidFill>
                  <a:srgbClr val="C00000"/>
                </a:solidFill>
              </a:rPr>
            </a:br>
            <a:r>
              <a:rPr lang="ru-RU" sz="2000" b="1" dirty="0">
                <a:solidFill>
                  <a:srgbClr val="C00000"/>
                </a:solidFill>
              </a:rPr>
              <a:t>Основные принципы и правила</a:t>
            </a:r>
            <a:br>
              <a:rPr lang="ru-RU" sz="2000" b="1" dirty="0">
                <a:solidFill>
                  <a:srgbClr val="C00000"/>
                </a:solidFill>
              </a:rPr>
            </a:br>
            <a:r>
              <a:rPr lang="ru-RU" sz="2700" b="1" dirty="0">
                <a:solidFill>
                  <a:srgbClr val="C00000"/>
                </a:solidFill>
              </a:rPr>
              <a:t> </a:t>
            </a:r>
            <a:r>
              <a:rPr lang="ru-RU" sz="1800" b="1" i="1" dirty="0" err="1">
                <a:solidFill>
                  <a:srgbClr val="C00000"/>
                </a:solidFill>
              </a:rPr>
              <a:t>ниу</a:t>
            </a:r>
            <a:r>
              <a:rPr lang="ru-RU" sz="1800" b="1" i="1" dirty="0">
                <a:solidFill>
                  <a:srgbClr val="C00000"/>
                </a:solidFill>
              </a:rPr>
              <a:t>  </a:t>
            </a:r>
            <a:r>
              <a:rPr lang="ru-RU" sz="1800" b="1" i="1" dirty="0" err="1">
                <a:solidFill>
                  <a:srgbClr val="C00000"/>
                </a:solidFill>
              </a:rPr>
              <a:t>вшэ</a:t>
            </a:r>
            <a:r>
              <a:rPr lang="ru-RU" sz="1800" b="1" i="1" dirty="0">
                <a:solidFill>
                  <a:srgbClr val="C00000"/>
                </a:solidFill>
              </a:rPr>
              <a:t>,   </a:t>
            </a:r>
            <a:r>
              <a:rPr lang="en-US" sz="1800" b="1" i="1" dirty="0">
                <a:solidFill>
                  <a:srgbClr val="C00000"/>
                </a:solidFill>
              </a:rPr>
              <a:t>06.02.20</a:t>
            </a:r>
            <a:br>
              <a:rPr lang="ru-RU" sz="1800" b="1" i="1" dirty="0">
                <a:solidFill>
                  <a:srgbClr val="C00000"/>
                </a:solidFill>
                <a:effectLst>
                  <a:outerShdw blurRad="38100" dist="38100" dir="2700000" algn="tl">
                    <a:srgbClr val="000000"/>
                  </a:outerShdw>
                </a:effectLst>
              </a:rPr>
            </a:br>
            <a:endParaRPr lang="ru-RU" sz="1800" i="1" dirty="0">
              <a:solidFill>
                <a:srgbClr val="C00000"/>
              </a:solidFill>
              <a:effectLst>
                <a:outerShdw blurRad="38100" dist="38100" dir="2700000" algn="tl">
                  <a:srgbClr val="000000"/>
                </a:outerShdw>
              </a:effectLst>
            </a:endParaRPr>
          </a:p>
        </p:txBody>
      </p:sp>
      <p:sp>
        <p:nvSpPr>
          <p:cNvPr id="2051" name="Rectangle 3"/>
          <p:cNvSpPr>
            <a:spLocks noGrp="1" noChangeArrowheads="1"/>
          </p:cNvSpPr>
          <p:nvPr>
            <p:ph type="body" idx="1"/>
          </p:nvPr>
        </p:nvSpPr>
        <p:spPr/>
        <p:txBody>
          <a:bodyPr>
            <a:normAutofit lnSpcReduction="10000"/>
          </a:bodyPr>
          <a:lstStyle/>
          <a:p>
            <a:pPr algn="just">
              <a:buFontTx/>
              <a:buNone/>
            </a:pPr>
            <a:endParaRPr lang="ru-RU" altLang="ru-RU" sz="2600" b="1" i="1" dirty="0">
              <a:solidFill>
                <a:srgbClr val="002060"/>
              </a:solidFill>
            </a:endParaRPr>
          </a:p>
          <a:p>
            <a:pPr algn="just">
              <a:buFontTx/>
              <a:buNone/>
            </a:pPr>
            <a:r>
              <a:rPr lang="ru-RU" altLang="ru-RU" sz="2600" b="1" i="1" dirty="0">
                <a:solidFill>
                  <a:srgbClr val="002060"/>
                </a:solidFill>
              </a:rPr>
              <a:t>                 </a:t>
            </a:r>
          </a:p>
          <a:p>
            <a:pPr algn="just">
              <a:buFontTx/>
              <a:buNone/>
            </a:pPr>
            <a:r>
              <a:rPr lang="ru-RU" altLang="ru-RU" sz="2600" b="1" i="1" dirty="0">
                <a:solidFill>
                  <a:srgbClr val="002060"/>
                </a:solidFill>
              </a:rPr>
              <a:t>               Портанский Алексей Павлович,</a:t>
            </a:r>
          </a:p>
          <a:p>
            <a:pPr algn="just">
              <a:buFontTx/>
              <a:buNone/>
            </a:pPr>
            <a:r>
              <a:rPr lang="ru-RU" altLang="ru-RU" sz="1800" b="1" i="1" dirty="0">
                <a:solidFill>
                  <a:srgbClr val="002060"/>
                </a:solidFill>
              </a:rPr>
              <a:t>Профессор НИУ ВШЭ, ведущий научный сотрудник ИМЭМО РАН</a:t>
            </a:r>
            <a:endParaRPr lang="en-US" altLang="ru-RU" sz="1800" b="1" i="1" dirty="0">
              <a:solidFill>
                <a:srgbClr val="002060"/>
              </a:solidFill>
            </a:endParaRPr>
          </a:p>
          <a:p>
            <a:pPr algn="just">
              <a:buFontTx/>
              <a:buNone/>
            </a:pPr>
            <a:r>
              <a:rPr lang="en-US" altLang="ru-RU" sz="2800" b="1" i="1" dirty="0">
                <a:solidFill>
                  <a:srgbClr val="002060"/>
                </a:solidFill>
              </a:rPr>
              <a:t>            </a:t>
            </a:r>
          </a:p>
          <a:p>
            <a:pPr algn="just">
              <a:buFontTx/>
              <a:buNone/>
            </a:pPr>
            <a:r>
              <a:rPr lang="ru-RU" altLang="ru-RU" sz="2800" b="1" i="1" dirty="0">
                <a:solidFill>
                  <a:schemeClr val="accent2"/>
                </a:solidFill>
              </a:rPr>
              <a:t>                 </a:t>
            </a:r>
            <a:r>
              <a:rPr lang="en-US" altLang="ru-RU" sz="2800" b="1" i="1" dirty="0">
                <a:solidFill>
                  <a:schemeClr val="accent2"/>
                </a:solidFill>
              </a:rPr>
              <a:t> </a:t>
            </a:r>
            <a:r>
              <a:rPr lang="en-US" altLang="ru-RU" b="1" i="1" dirty="0">
                <a:solidFill>
                  <a:srgbClr val="002060"/>
                </a:solidFill>
              </a:rPr>
              <a:t>Prof.  Alexey  Portanskiy</a:t>
            </a:r>
            <a:endParaRPr lang="ru-RU" altLang="ru-RU" b="1" i="1" dirty="0">
              <a:solidFill>
                <a:srgbClr val="002060"/>
              </a:solidFill>
            </a:endParaRPr>
          </a:p>
          <a:p>
            <a:pPr algn="just">
              <a:buFontTx/>
              <a:buNone/>
            </a:pPr>
            <a:r>
              <a:rPr lang="ru-RU" altLang="ru-RU" sz="2000" b="1" i="1" dirty="0">
                <a:solidFill>
                  <a:srgbClr val="002060"/>
                </a:solidFill>
              </a:rPr>
              <a:t>     </a:t>
            </a:r>
            <a:r>
              <a:rPr lang="en-US" altLang="ru-RU" sz="2000" b="1" i="1" dirty="0">
                <a:solidFill>
                  <a:srgbClr val="002060"/>
                </a:solidFill>
              </a:rPr>
              <a:t>Higher School of Economics (University) Moscow,  IMEMO RAS</a:t>
            </a:r>
            <a:r>
              <a:rPr lang="ru-RU" altLang="ru-RU" sz="2000" b="1" i="1" dirty="0">
                <a:solidFill>
                  <a:srgbClr val="002060"/>
                </a:solidFill>
              </a:rPr>
              <a:t> </a:t>
            </a:r>
            <a:endParaRPr lang="en-US" altLang="ru-RU" sz="2000" b="1" i="1" dirty="0">
              <a:solidFill>
                <a:srgbClr val="002060"/>
              </a:solidFill>
            </a:endParaRPr>
          </a:p>
          <a:p>
            <a:pPr algn="just">
              <a:buFontTx/>
              <a:buNone/>
            </a:pPr>
            <a:endParaRPr lang="ru-RU" altLang="ru-RU" sz="2800" b="1" i="1" dirty="0">
              <a:solidFill>
                <a:srgbClr val="002060"/>
              </a:solidFill>
            </a:endParaRPr>
          </a:p>
          <a:p>
            <a:pPr algn="just">
              <a:buFontTx/>
              <a:buNone/>
            </a:pPr>
            <a:r>
              <a:rPr lang="en-US" altLang="ru-RU" sz="2000" b="1" i="1" dirty="0">
                <a:solidFill>
                  <a:srgbClr val="002060"/>
                </a:solidFill>
              </a:rPr>
              <a:t>                          </a:t>
            </a:r>
            <a:r>
              <a:rPr lang="ru-RU" altLang="ru-RU" sz="2000" b="1" i="1" dirty="0">
                <a:solidFill>
                  <a:srgbClr val="002060"/>
                </a:solidFill>
              </a:rPr>
              <a:t>    </a:t>
            </a:r>
            <a:r>
              <a:rPr lang="en-US" altLang="ru-RU" sz="2000" b="1" i="1" dirty="0">
                <a:solidFill>
                  <a:srgbClr val="002060"/>
                </a:solidFill>
              </a:rPr>
              <a:t> portanskiy@gmail.com</a:t>
            </a:r>
            <a:endParaRPr lang="ru-RU" altLang="ru-RU" sz="2000" b="1" i="1" dirty="0">
              <a:solidFill>
                <a:srgbClr val="002060"/>
              </a:solidFill>
            </a:endParaRPr>
          </a:p>
          <a:p>
            <a:pPr algn="just">
              <a:buFontTx/>
              <a:buNone/>
            </a:pPr>
            <a:r>
              <a:rPr lang="en-US" altLang="ru-RU" sz="2000" b="1" i="1" dirty="0">
                <a:solidFill>
                  <a:srgbClr val="002060"/>
                </a:solidFill>
              </a:rPr>
              <a:t>                              </a:t>
            </a:r>
            <a:endParaRPr lang="ru-RU" altLang="ru-RU" sz="2000" b="1" i="1" dirty="0">
              <a:solidFill>
                <a:srgbClr val="002060"/>
              </a:solidFill>
            </a:endParaRPr>
          </a:p>
          <a:p>
            <a:pPr>
              <a:buFontTx/>
              <a:buNone/>
            </a:pPr>
            <a:endParaRPr lang="ru-RU" altLang="ru-RU" sz="2000" dirty="0"/>
          </a:p>
        </p:txBody>
      </p:sp>
    </p:spTree>
    <p:extLst>
      <p:ext uri="{BB962C8B-B14F-4D97-AF65-F5344CB8AC3E}">
        <p14:creationId xmlns:p14="http://schemas.microsoft.com/office/powerpoint/2010/main" val="42673747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400" b="1" dirty="0">
                <a:solidFill>
                  <a:srgbClr val="C00000"/>
                </a:solidFill>
              </a:rPr>
              <a:t>сопроводительное письмо в компанию</a:t>
            </a:r>
            <a:endParaRPr lang="ru-RU" sz="2400" dirty="0">
              <a:solidFill>
                <a:srgbClr val="C00000"/>
              </a:solidFill>
            </a:endParaRPr>
          </a:p>
        </p:txBody>
      </p:sp>
      <p:sp>
        <p:nvSpPr>
          <p:cNvPr id="3" name="Объект 2"/>
          <p:cNvSpPr>
            <a:spLocks noGrp="1"/>
          </p:cNvSpPr>
          <p:nvPr>
            <p:ph idx="1"/>
          </p:nvPr>
        </p:nvSpPr>
        <p:spPr/>
        <p:txBody>
          <a:bodyPr>
            <a:normAutofit/>
          </a:bodyPr>
          <a:lstStyle/>
          <a:p>
            <a:pPr marL="114300" indent="0">
              <a:buNone/>
            </a:pPr>
            <a:endParaRPr lang="ru-RU" sz="1600" b="1" dirty="0">
              <a:solidFill>
                <a:srgbClr val="002060"/>
              </a:solidFill>
            </a:endParaRPr>
          </a:p>
          <a:p>
            <a:pPr marL="114300" indent="0">
              <a:buNone/>
            </a:pPr>
            <a:r>
              <a:rPr lang="ru-RU" sz="1800" b="1" dirty="0">
                <a:solidFill>
                  <a:srgbClr val="002060"/>
                </a:solidFill>
              </a:rPr>
              <a:t>Как правило, это короткое письмо, которое сопровождает основной документ и содержат дополнительную информацию для получателя</a:t>
            </a:r>
            <a:r>
              <a:rPr lang="en-US" sz="1800" b="1" dirty="0">
                <a:solidFill>
                  <a:srgbClr val="002060"/>
                </a:solidFill>
              </a:rPr>
              <a:t>.</a:t>
            </a:r>
            <a:endParaRPr lang="ru-RU" sz="1800" b="1" dirty="0">
              <a:solidFill>
                <a:srgbClr val="002060"/>
              </a:solidFill>
            </a:endParaRPr>
          </a:p>
          <a:p>
            <a:pPr marL="114300" indent="0">
              <a:buNone/>
            </a:pPr>
            <a:endParaRPr lang="ru-RU" sz="1800" b="1" dirty="0">
              <a:solidFill>
                <a:srgbClr val="002060"/>
              </a:solidFill>
            </a:endParaRPr>
          </a:p>
          <a:p>
            <a:pPr marL="114300" indent="0">
              <a:buNone/>
            </a:pPr>
            <a:r>
              <a:rPr lang="ru-RU" sz="1800" b="1" dirty="0">
                <a:solidFill>
                  <a:srgbClr val="002060"/>
                </a:solidFill>
              </a:rPr>
              <a:t>Сопроводительное письмо  в  легкой и сжатой форме должно транслировать Ваше соответствие требованиям к кандидату,  чтобы  вызвать у потенциального работодателя первое хорошее впечатление. </a:t>
            </a:r>
          </a:p>
          <a:p>
            <a:pPr marL="114300" indent="0">
              <a:buNone/>
            </a:pPr>
            <a:endParaRPr lang="ru-RU" sz="1800" b="1" dirty="0">
              <a:solidFill>
                <a:srgbClr val="002060"/>
              </a:solidFill>
            </a:endParaRPr>
          </a:p>
          <a:p>
            <a:pPr marL="114300" indent="0">
              <a:buNone/>
            </a:pPr>
            <a:endParaRPr lang="ru-RU" sz="1800" b="1" dirty="0">
              <a:solidFill>
                <a:srgbClr val="002060"/>
              </a:solidFill>
            </a:endParaRPr>
          </a:p>
        </p:txBody>
      </p:sp>
    </p:spTree>
    <p:extLst>
      <p:ext uri="{BB962C8B-B14F-4D97-AF65-F5344CB8AC3E}">
        <p14:creationId xmlns:p14="http://schemas.microsoft.com/office/powerpoint/2010/main" val="21069326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400" b="1" dirty="0">
                <a:solidFill>
                  <a:srgbClr val="C00000"/>
                </a:solidFill>
              </a:rPr>
              <a:t>сопроводительное письмо в компанию</a:t>
            </a:r>
            <a:endParaRPr lang="ru-RU" sz="2400" dirty="0">
              <a:solidFill>
                <a:srgbClr val="C00000"/>
              </a:solidFill>
            </a:endParaRPr>
          </a:p>
        </p:txBody>
      </p:sp>
      <p:sp>
        <p:nvSpPr>
          <p:cNvPr id="3" name="Объект 2"/>
          <p:cNvSpPr>
            <a:spLocks noGrp="1"/>
          </p:cNvSpPr>
          <p:nvPr>
            <p:ph idx="1"/>
          </p:nvPr>
        </p:nvSpPr>
        <p:spPr>
          <a:xfrm>
            <a:off x="457200" y="1752600"/>
            <a:ext cx="8229600" cy="4412704"/>
          </a:xfrm>
        </p:spPr>
        <p:txBody>
          <a:bodyPr>
            <a:normAutofit/>
          </a:bodyPr>
          <a:lstStyle/>
          <a:p>
            <a:pPr marL="114300" indent="0">
              <a:buNone/>
            </a:pPr>
            <a:r>
              <a:rPr lang="ru-RU" sz="1600" b="1" dirty="0">
                <a:solidFill>
                  <a:srgbClr val="002060"/>
                </a:solidFill>
              </a:rPr>
              <a:t>Сопроводительные письма читают перед анализом самого   </a:t>
            </a:r>
            <a:r>
              <a:rPr lang="ru-RU" sz="2000" b="1" i="1" dirty="0">
                <a:solidFill>
                  <a:srgbClr val="002060"/>
                </a:solidFill>
              </a:rPr>
              <a:t>резюме</a:t>
            </a:r>
            <a:r>
              <a:rPr lang="ru-RU" sz="1600" b="1" dirty="0">
                <a:solidFill>
                  <a:srgbClr val="002060"/>
                </a:solidFill>
              </a:rPr>
              <a:t>, поэтому они играют главную роль в трактовке и восприятии последующей информации. </a:t>
            </a:r>
          </a:p>
          <a:p>
            <a:pPr marL="114300" indent="0">
              <a:buNone/>
            </a:pPr>
            <a:endParaRPr lang="ru-RU" sz="1600" b="1" dirty="0">
              <a:solidFill>
                <a:srgbClr val="002060"/>
              </a:solidFill>
            </a:endParaRPr>
          </a:p>
          <a:p>
            <a:pPr marL="114300" indent="0">
              <a:buNone/>
            </a:pPr>
            <a:r>
              <a:rPr lang="ru-RU" sz="1600" b="1" dirty="0">
                <a:solidFill>
                  <a:srgbClr val="002060"/>
                </a:solidFill>
              </a:rPr>
              <a:t>Письмо непременно должно быть составлено грамотно, тогда оно расположит к себе читающего и отвлечет от критического восприятия. </a:t>
            </a:r>
          </a:p>
          <a:p>
            <a:pPr marL="114300" indent="0">
              <a:buNone/>
            </a:pPr>
            <a:endParaRPr lang="ru-RU" sz="1600" b="1" dirty="0">
              <a:solidFill>
                <a:srgbClr val="002060"/>
              </a:solidFill>
            </a:endParaRPr>
          </a:p>
          <a:p>
            <a:pPr marL="114300" indent="0">
              <a:buNone/>
            </a:pPr>
            <a:r>
              <a:rPr lang="ru-RU" sz="1600" b="1" dirty="0">
                <a:solidFill>
                  <a:srgbClr val="002060"/>
                </a:solidFill>
              </a:rPr>
              <a:t>Неудачное письмо — повод отправить в корзину даже идеальное резюме (</a:t>
            </a:r>
            <a:r>
              <a:rPr lang="ru-RU" sz="1600" dirty="0">
                <a:solidFill>
                  <a:srgbClr val="002060"/>
                </a:solidFill>
              </a:rPr>
              <a:t>треть  HR-менеджеров признались, что отказывались от кандидатов из-за некорректных сопроводительных писем).</a:t>
            </a:r>
          </a:p>
          <a:p>
            <a:pPr marL="114300" indent="0">
              <a:buNone/>
            </a:pPr>
            <a:endParaRPr lang="ru-RU" sz="1600" b="1" dirty="0">
              <a:solidFill>
                <a:srgbClr val="002060"/>
              </a:solidFill>
            </a:endParaRPr>
          </a:p>
          <a:p>
            <a:pPr marL="114300" indent="0">
              <a:buNone/>
            </a:pPr>
            <a:r>
              <a:rPr lang="ru-RU" sz="1600" b="1" dirty="0">
                <a:solidFill>
                  <a:srgbClr val="002060"/>
                </a:solidFill>
              </a:rPr>
              <a:t>Работодатель должен четко понимать, что Ваше сопроводительное письмо написано именно для этого предложения о работе. </a:t>
            </a:r>
          </a:p>
          <a:p>
            <a:pPr marL="114300" indent="0">
              <a:buNone/>
            </a:pPr>
            <a:r>
              <a:rPr lang="ru-RU" sz="1600" b="1" dirty="0">
                <a:solidFill>
                  <a:srgbClr val="002060"/>
                </a:solidFill>
              </a:rPr>
              <a:t>Поэтому не следует одно и тоже письмо отправлять на разные должности в разные компании.</a:t>
            </a:r>
          </a:p>
          <a:p>
            <a:pPr marL="114300" indent="0">
              <a:buNone/>
            </a:pPr>
            <a:endParaRPr lang="ru-RU" sz="1700" b="1" dirty="0">
              <a:solidFill>
                <a:srgbClr val="002060"/>
              </a:solidFill>
            </a:endParaRPr>
          </a:p>
          <a:p>
            <a:pPr marL="114300" indent="0">
              <a:buNone/>
            </a:pPr>
            <a:endParaRPr lang="ru-RU" sz="1800" dirty="0"/>
          </a:p>
        </p:txBody>
      </p:sp>
    </p:spTree>
    <p:extLst>
      <p:ext uri="{BB962C8B-B14F-4D97-AF65-F5344CB8AC3E}">
        <p14:creationId xmlns:p14="http://schemas.microsoft.com/office/powerpoint/2010/main" val="21705536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83B9202-3B77-4893-BE0E-4076A843AADB}"/>
              </a:ext>
            </a:extLst>
          </p:cNvPr>
          <p:cNvSpPr>
            <a:spLocks noGrp="1"/>
          </p:cNvSpPr>
          <p:nvPr>
            <p:ph type="title"/>
          </p:nvPr>
        </p:nvSpPr>
        <p:spPr/>
        <p:txBody>
          <a:bodyPr>
            <a:normAutofit/>
          </a:bodyPr>
          <a:lstStyle/>
          <a:p>
            <a:r>
              <a:rPr lang="ru-RU" sz="2400" b="1" dirty="0">
                <a:solidFill>
                  <a:srgbClr val="C00000"/>
                </a:solidFill>
              </a:rPr>
              <a:t>сопроводительное письмо в компанию</a:t>
            </a:r>
            <a:endParaRPr lang="ru-RU" sz="2400" dirty="0">
              <a:solidFill>
                <a:srgbClr val="C00000"/>
              </a:solidFill>
            </a:endParaRPr>
          </a:p>
        </p:txBody>
      </p:sp>
      <p:sp>
        <p:nvSpPr>
          <p:cNvPr id="3" name="Объект 2">
            <a:extLst>
              <a:ext uri="{FF2B5EF4-FFF2-40B4-BE49-F238E27FC236}">
                <a16:creationId xmlns:a16="http://schemas.microsoft.com/office/drawing/2014/main" id="{52D14334-D708-4D72-8704-324FB5CB72FD}"/>
              </a:ext>
            </a:extLst>
          </p:cNvPr>
          <p:cNvSpPr>
            <a:spLocks noGrp="1"/>
          </p:cNvSpPr>
          <p:nvPr>
            <p:ph idx="1"/>
          </p:nvPr>
        </p:nvSpPr>
        <p:spPr/>
        <p:txBody>
          <a:bodyPr/>
          <a:lstStyle/>
          <a:p>
            <a:pPr marL="114300" indent="0">
              <a:buNone/>
            </a:pPr>
            <a:r>
              <a:rPr lang="ru-RU" b="1" i="1" u="sng" dirty="0">
                <a:solidFill>
                  <a:srgbClr val="002060"/>
                </a:solidFill>
              </a:rPr>
              <a:t>Строгая структура</a:t>
            </a:r>
            <a:r>
              <a:rPr lang="ru-RU" b="1" dirty="0">
                <a:solidFill>
                  <a:srgbClr val="002060"/>
                </a:solidFill>
              </a:rPr>
              <a:t>:   </a:t>
            </a:r>
            <a:endParaRPr lang="en-US" b="1" dirty="0">
              <a:solidFill>
                <a:srgbClr val="002060"/>
              </a:solidFill>
            </a:endParaRPr>
          </a:p>
          <a:p>
            <a:pPr marL="114300" indent="0">
              <a:buNone/>
            </a:pPr>
            <a:endParaRPr lang="en-US" b="1" dirty="0">
              <a:solidFill>
                <a:srgbClr val="002060"/>
              </a:solidFill>
            </a:endParaRPr>
          </a:p>
          <a:p>
            <a:r>
              <a:rPr lang="en-US" b="1" dirty="0">
                <a:solidFill>
                  <a:srgbClr val="002060"/>
                </a:solidFill>
              </a:rPr>
              <a:t>        </a:t>
            </a:r>
            <a:r>
              <a:rPr lang="ru-RU" b="1" dirty="0">
                <a:solidFill>
                  <a:srgbClr val="002060"/>
                </a:solidFill>
              </a:rPr>
              <a:t>Приветствие.   </a:t>
            </a:r>
            <a:endParaRPr lang="en-US" b="1" dirty="0">
              <a:solidFill>
                <a:srgbClr val="002060"/>
              </a:solidFill>
            </a:endParaRPr>
          </a:p>
          <a:p>
            <a:endParaRPr lang="en-US" b="1" dirty="0">
              <a:solidFill>
                <a:srgbClr val="002060"/>
              </a:solidFill>
            </a:endParaRPr>
          </a:p>
          <a:p>
            <a:r>
              <a:rPr lang="en-US" b="1" dirty="0">
                <a:solidFill>
                  <a:srgbClr val="002060"/>
                </a:solidFill>
              </a:rPr>
              <a:t>        </a:t>
            </a:r>
            <a:r>
              <a:rPr lang="ru-RU" b="1" dirty="0">
                <a:solidFill>
                  <a:srgbClr val="002060"/>
                </a:solidFill>
              </a:rPr>
              <a:t>Основная часть.  </a:t>
            </a:r>
            <a:endParaRPr lang="en-US" b="1" dirty="0">
              <a:solidFill>
                <a:srgbClr val="002060"/>
              </a:solidFill>
            </a:endParaRPr>
          </a:p>
          <a:p>
            <a:endParaRPr lang="en-US" b="1" dirty="0">
              <a:solidFill>
                <a:srgbClr val="002060"/>
              </a:solidFill>
            </a:endParaRPr>
          </a:p>
          <a:p>
            <a:r>
              <a:rPr lang="en-US" b="1" dirty="0">
                <a:solidFill>
                  <a:srgbClr val="002060"/>
                </a:solidFill>
              </a:rPr>
              <a:t>        </a:t>
            </a:r>
            <a:r>
              <a:rPr lang="ru-RU" b="1" dirty="0">
                <a:solidFill>
                  <a:srgbClr val="002060"/>
                </a:solidFill>
              </a:rPr>
              <a:t>Прощание/Концовка</a:t>
            </a:r>
          </a:p>
          <a:p>
            <a:pPr marL="114300" indent="0">
              <a:buNone/>
            </a:pPr>
            <a:endParaRPr lang="ru-RU" dirty="0"/>
          </a:p>
        </p:txBody>
      </p:sp>
    </p:spTree>
    <p:extLst>
      <p:ext uri="{BB962C8B-B14F-4D97-AF65-F5344CB8AC3E}">
        <p14:creationId xmlns:p14="http://schemas.microsoft.com/office/powerpoint/2010/main" val="29324497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400" b="1" dirty="0">
                <a:solidFill>
                  <a:srgbClr val="C00000"/>
                </a:solidFill>
              </a:rPr>
              <a:t>сопроводительное письмо в компанию</a:t>
            </a:r>
            <a:endParaRPr lang="ru-RU" sz="2400" dirty="0">
              <a:solidFill>
                <a:srgbClr val="C00000"/>
              </a:solidFill>
            </a:endParaRPr>
          </a:p>
        </p:txBody>
      </p:sp>
      <p:sp>
        <p:nvSpPr>
          <p:cNvPr id="3" name="Объект 2"/>
          <p:cNvSpPr>
            <a:spLocks noGrp="1"/>
          </p:cNvSpPr>
          <p:nvPr>
            <p:ph idx="1"/>
          </p:nvPr>
        </p:nvSpPr>
        <p:spPr/>
        <p:txBody>
          <a:bodyPr>
            <a:normAutofit/>
          </a:bodyPr>
          <a:lstStyle/>
          <a:p>
            <a:pPr marL="114300" indent="0">
              <a:buNone/>
            </a:pPr>
            <a:endParaRPr lang="ru-RU" sz="1800" b="1" u="sng" dirty="0">
              <a:solidFill>
                <a:srgbClr val="002060"/>
              </a:solidFill>
            </a:endParaRPr>
          </a:p>
          <a:p>
            <a:pPr marL="114300" indent="0">
              <a:buNone/>
            </a:pPr>
            <a:r>
              <a:rPr lang="ru-RU" b="1" i="1" u="sng" dirty="0">
                <a:solidFill>
                  <a:srgbClr val="002060"/>
                </a:solidFill>
              </a:rPr>
              <a:t>Приветствие </a:t>
            </a:r>
          </a:p>
          <a:p>
            <a:pPr marL="114300" indent="0">
              <a:buNone/>
            </a:pPr>
            <a:br>
              <a:rPr lang="ru-RU" sz="1800" u="sng" dirty="0">
                <a:solidFill>
                  <a:srgbClr val="002060"/>
                </a:solidFill>
              </a:rPr>
            </a:br>
            <a:r>
              <a:rPr lang="ru-RU" sz="1900" b="1" dirty="0">
                <a:solidFill>
                  <a:srgbClr val="002060"/>
                </a:solidFill>
              </a:rPr>
              <a:t>  </a:t>
            </a:r>
            <a:r>
              <a:rPr lang="ru-RU" sz="2000" b="1" i="1" dirty="0">
                <a:solidFill>
                  <a:srgbClr val="002060"/>
                </a:solidFill>
              </a:rPr>
              <a:t>А) </a:t>
            </a:r>
            <a:r>
              <a:rPr lang="ru-RU" sz="2000" b="1" i="1" u="sng" dirty="0">
                <a:solidFill>
                  <a:srgbClr val="002060"/>
                </a:solidFill>
              </a:rPr>
              <a:t>Когда получатель известен </a:t>
            </a:r>
            <a:r>
              <a:rPr lang="ru-RU" sz="2000" b="1" i="1" dirty="0">
                <a:solidFill>
                  <a:srgbClr val="002060"/>
                </a:solidFill>
              </a:rPr>
              <a:t>:</a:t>
            </a:r>
          </a:p>
          <a:p>
            <a:pPr marL="114300" indent="0">
              <a:buNone/>
            </a:pPr>
            <a:endParaRPr lang="ru-RU" sz="2000" b="1" i="1" dirty="0">
              <a:solidFill>
                <a:srgbClr val="002060"/>
              </a:solidFill>
            </a:endParaRPr>
          </a:p>
          <a:p>
            <a:r>
              <a:rPr lang="en-US" sz="1800" b="1" i="1" dirty="0">
                <a:solidFill>
                  <a:srgbClr val="002060"/>
                </a:solidFill>
              </a:rPr>
              <a:t>     </a:t>
            </a:r>
            <a:r>
              <a:rPr lang="ru-RU" sz="1800" b="1" i="1" dirty="0">
                <a:solidFill>
                  <a:srgbClr val="002060"/>
                </a:solidFill>
              </a:rPr>
              <a:t>Уважаемый Аркадий Андреевич,</a:t>
            </a:r>
          </a:p>
          <a:p>
            <a:r>
              <a:rPr lang="en-US" sz="1800" b="1" i="1" dirty="0">
                <a:solidFill>
                  <a:srgbClr val="002060"/>
                </a:solidFill>
              </a:rPr>
              <a:t>     </a:t>
            </a:r>
            <a:r>
              <a:rPr lang="ru-RU" sz="1800" b="1" i="1" dirty="0">
                <a:solidFill>
                  <a:srgbClr val="002060"/>
                </a:solidFill>
              </a:rPr>
              <a:t>Уважаемый господин Директор,</a:t>
            </a:r>
          </a:p>
          <a:p>
            <a:endParaRPr lang="en-US" sz="1800" b="1" i="1" dirty="0">
              <a:solidFill>
                <a:srgbClr val="002060"/>
              </a:solidFill>
            </a:endParaRPr>
          </a:p>
          <a:p>
            <a:r>
              <a:rPr lang="en-US" sz="1800" b="1" i="1" dirty="0">
                <a:solidFill>
                  <a:srgbClr val="002060"/>
                </a:solidFill>
              </a:rPr>
              <a:t>     Dear </a:t>
            </a:r>
            <a:r>
              <a:rPr lang="ru-RU" sz="1800" b="1" i="1" dirty="0">
                <a:solidFill>
                  <a:srgbClr val="002060"/>
                </a:solidFill>
              </a:rPr>
              <a:t> </a:t>
            </a:r>
            <a:r>
              <a:rPr lang="en-US" sz="1800" b="1" i="1" dirty="0">
                <a:solidFill>
                  <a:srgbClr val="002060"/>
                </a:solidFill>
              </a:rPr>
              <a:t>Mr. Vice-President</a:t>
            </a:r>
          </a:p>
          <a:p>
            <a:r>
              <a:rPr lang="en-US" sz="1800" b="1" i="1" dirty="0">
                <a:solidFill>
                  <a:srgbClr val="002060"/>
                </a:solidFill>
              </a:rPr>
              <a:t>     </a:t>
            </a:r>
            <a:r>
              <a:rPr lang="ru-RU" sz="1800" b="1" i="1" dirty="0" err="1">
                <a:solidFill>
                  <a:srgbClr val="002060"/>
                </a:solidFill>
              </a:rPr>
              <a:t>Dear</a:t>
            </a:r>
            <a:r>
              <a:rPr lang="ru-RU" sz="1800" b="1" i="1" dirty="0">
                <a:solidFill>
                  <a:srgbClr val="002060"/>
                </a:solidFill>
              </a:rPr>
              <a:t>  </a:t>
            </a:r>
            <a:r>
              <a:rPr lang="ru-RU" sz="1800" b="1" i="1" dirty="0" err="1">
                <a:solidFill>
                  <a:srgbClr val="002060"/>
                </a:solidFill>
              </a:rPr>
              <a:t>Mr</a:t>
            </a:r>
            <a:r>
              <a:rPr lang="ru-RU" sz="1800" b="1" i="1" dirty="0">
                <a:solidFill>
                  <a:srgbClr val="002060"/>
                </a:solidFill>
              </a:rPr>
              <a:t>. </a:t>
            </a:r>
            <a:r>
              <a:rPr lang="ru-RU" sz="1800" b="1" i="1" dirty="0" err="1">
                <a:solidFill>
                  <a:srgbClr val="002060"/>
                </a:solidFill>
              </a:rPr>
              <a:t>Jones</a:t>
            </a:r>
            <a:r>
              <a:rPr lang="ru-RU" sz="1800" b="1" i="1" dirty="0">
                <a:solidFill>
                  <a:srgbClr val="002060"/>
                </a:solidFill>
              </a:rPr>
              <a:t>,</a:t>
            </a:r>
            <a:endParaRPr lang="ru-RU" sz="1800" b="1" dirty="0">
              <a:solidFill>
                <a:srgbClr val="002060"/>
              </a:solidFill>
            </a:endParaRPr>
          </a:p>
          <a:p>
            <a:r>
              <a:rPr lang="en-US" sz="1800" b="1" dirty="0">
                <a:solidFill>
                  <a:srgbClr val="002060"/>
                </a:solidFill>
              </a:rPr>
              <a:t>     Dear  </a:t>
            </a:r>
            <a:r>
              <a:rPr lang="en-US" sz="1800" b="1" dirty="0" err="1">
                <a:solidFill>
                  <a:srgbClr val="002060"/>
                </a:solidFill>
              </a:rPr>
              <a:t>Ms</a:t>
            </a:r>
            <a:r>
              <a:rPr lang="en-US" sz="1800" b="1" dirty="0">
                <a:solidFill>
                  <a:srgbClr val="002060"/>
                </a:solidFill>
              </a:rPr>
              <a:t> Managing  Director</a:t>
            </a:r>
            <a:r>
              <a:rPr lang="ru-RU" sz="1800" b="1" dirty="0">
                <a:solidFill>
                  <a:srgbClr val="002060"/>
                </a:solidFill>
              </a:rPr>
              <a:t>,</a:t>
            </a:r>
            <a:endParaRPr lang="en-US" sz="1800" b="1" dirty="0">
              <a:solidFill>
                <a:srgbClr val="002060"/>
              </a:solidFill>
            </a:endParaRPr>
          </a:p>
          <a:p>
            <a:r>
              <a:rPr lang="en-US" sz="1800" b="1" dirty="0">
                <a:solidFill>
                  <a:srgbClr val="002060"/>
                </a:solidFill>
              </a:rPr>
              <a:t>     Your Excellency Mr. Ambassador</a:t>
            </a:r>
            <a:r>
              <a:rPr lang="ru-RU" sz="1800" b="1" dirty="0">
                <a:solidFill>
                  <a:srgbClr val="002060"/>
                </a:solidFill>
              </a:rPr>
              <a:t>,</a:t>
            </a:r>
          </a:p>
          <a:p>
            <a:pPr marL="114300" indent="0">
              <a:buNone/>
            </a:pPr>
            <a:endParaRPr lang="ru-RU" sz="1600" dirty="0">
              <a:solidFill>
                <a:srgbClr val="002060"/>
              </a:solidFill>
            </a:endParaRPr>
          </a:p>
          <a:p>
            <a:pPr marL="114300" indent="0">
              <a:buNone/>
            </a:pPr>
            <a:endParaRPr lang="ru-RU" sz="1600" dirty="0">
              <a:solidFill>
                <a:srgbClr val="002060"/>
              </a:solidFill>
            </a:endParaRPr>
          </a:p>
        </p:txBody>
      </p:sp>
    </p:spTree>
    <p:extLst>
      <p:ext uri="{BB962C8B-B14F-4D97-AF65-F5344CB8AC3E}">
        <p14:creationId xmlns:p14="http://schemas.microsoft.com/office/powerpoint/2010/main" val="20221722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400" b="1" dirty="0">
                <a:solidFill>
                  <a:srgbClr val="C00000"/>
                </a:solidFill>
              </a:rPr>
              <a:t>сопроводительное письмо в компанию</a:t>
            </a:r>
            <a:endParaRPr lang="ru-RU" sz="2400" dirty="0">
              <a:solidFill>
                <a:srgbClr val="C00000"/>
              </a:solidFill>
            </a:endParaRPr>
          </a:p>
        </p:txBody>
      </p:sp>
      <p:sp>
        <p:nvSpPr>
          <p:cNvPr id="3" name="Объект 2"/>
          <p:cNvSpPr>
            <a:spLocks noGrp="1"/>
          </p:cNvSpPr>
          <p:nvPr>
            <p:ph idx="1"/>
          </p:nvPr>
        </p:nvSpPr>
        <p:spPr/>
        <p:txBody>
          <a:bodyPr>
            <a:normAutofit lnSpcReduction="10000"/>
          </a:bodyPr>
          <a:lstStyle/>
          <a:p>
            <a:pPr marL="114300" indent="0">
              <a:buNone/>
            </a:pPr>
            <a:r>
              <a:rPr lang="ru-RU" b="1" i="1" u="sng" dirty="0">
                <a:solidFill>
                  <a:srgbClr val="002060"/>
                </a:solidFill>
              </a:rPr>
              <a:t>Приветствие </a:t>
            </a:r>
          </a:p>
          <a:p>
            <a:pPr marL="114300" indent="0">
              <a:buNone/>
            </a:pPr>
            <a:br>
              <a:rPr lang="ru-RU" sz="1800" u="sng" dirty="0">
                <a:solidFill>
                  <a:srgbClr val="002060"/>
                </a:solidFill>
              </a:rPr>
            </a:br>
            <a:r>
              <a:rPr lang="ru-RU" sz="1900" b="1" dirty="0">
                <a:solidFill>
                  <a:srgbClr val="002060"/>
                </a:solidFill>
              </a:rPr>
              <a:t>  </a:t>
            </a:r>
            <a:r>
              <a:rPr lang="ru-RU" sz="1700" b="1" dirty="0">
                <a:solidFill>
                  <a:srgbClr val="002060"/>
                </a:solidFill>
              </a:rPr>
              <a:t>   </a:t>
            </a:r>
            <a:r>
              <a:rPr lang="ru-RU" sz="1900" b="1" dirty="0">
                <a:solidFill>
                  <a:srgbClr val="002060"/>
                </a:solidFill>
              </a:rPr>
              <a:t>Б) </a:t>
            </a:r>
            <a:r>
              <a:rPr lang="ru-RU" sz="2000" b="1" i="1" u="sng" dirty="0">
                <a:solidFill>
                  <a:srgbClr val="002060"/>
                </a:solidFill>
              </a:rPr>
              <a:t>Когда получатель  неизвестен </a:t>
            </a:r>
            <a:r>
              <a:rPr lang="ru-RU" sz="2000" b="1" i="1" dirty="0">
                <a:solidFill>
                  <a:srgbClr val="002060"/>
                </a:solidFill>
              </a:rPr>
              <a:t>:</a:t>
            </a:r>
          </a:p>
          <a:p>
            <a:pPr marL="114300" indent="0">
              <a:buNone/>
            </a:pPr>
            <a:endParaRPr lang="ru-RU" sz="1700" i="1" dirty="0">
              <a:solidFill>
                <a:srgbClr val="002060"/>
              </a:solidFill>
            </a:endParaRPr>
          </a:p>
          <a:p>
            <a:r>
              <a:rPr lang="ru-RU" sz="1600" b="1" i="1" dirty="0">
                <a:solidFill>
                  <a:srgbClr val="002060"/>
                </a:solidFill>
              </a:rPr>
              <a:t>Уважаемый  отдел кадров,</a:t>
            </a:r>
          </a:p>
          <a:p>
            <a:endParaRPr lang="ru-RU" sz="1600" b="1" dirty="0">
              <a:solidFill>
                <a:srgbClr val="002060"/>
              </a:solidFill>
            </a:endParaRPr>
          </a:p>
          <a:p>
            <a:r>
              <a:rPr lang="ru-RU" sz="1600" b="1" i="1" dirty="0">
                <a:solidFill>
                  <a:srgbClr val="002060"/>
                </a:solidFill>
              </a:rPr>
              <a:t>Уважаемый  Рекрутер,</a:t>
            </a:r>
          </a:p>
          <a:p>
            <a:endParaRPr lang="ru-RU" sz="1600" b="1" dirty="0">
              <a:solidFill>
                <a:srgbClr val="002060"/>
              </a:solidFill>
            </a:endParaRPr>
          </a:p>
          <a:p>
            <a:r>
              <a:rPr lang="ru-RU" sz="1600" b="1" i="1" dirty="0">
                <a:solidFill>
                  <a:srgbClr val="002060"/>
                </a:solidFill>
              </a:rPr>
              <a:t>Уважаемая  </a:t>
            </a:r>
            <a:r>
              <a:rPr lang="en-US" sz="1600" b="1" i="1" dirty="0">
                <a:solidFill>
                  <a:srgbClr val="002060"/>
                </a:solidFill>
              </a:rPr>
              <a:t>[</a:t>
            </a:r>
            <a:r>
              <a:rPr lang="ru-RU" sz="1600" b="1" i="1" dirty="0">
                <a:solidFill>
                  <a:srgbClr val="002060"/>
                </a:solidFill>
              </a:rPr>
              <a:t>Название компании</a:t>
            </a:r>
            <a:r>
              <a:rPr lang="en-US" sz="1600" b="1" i="1" dirty="0">
                <a:solidFill>
                  <a:srgbClr val="002060"/>
                </a:solidFill>
              </a:rPr>
              <a:t>]</a:t>
            </a:r>
            <a:r>
              <a:rPr lang="ru-RU" sz="1600" b="1" i="1" dirty="0">
                <a:solidFill>
                  <a:srgbClr val="002060"/>
                </a:solidFill>
              </a:rPr>
              <a:t>,</a:t>
            </a:r>
          </a:p>
          <a:p>
            <a:endParaRPr lang="ru-RU" sz="1600" b="1" dirty="0">
              <a:solidFill>
                <a:srgbClr val="002060"/>
              </a:solidFill>
            </a:endParaRPr>
          </a:p>
          <a:p>
            <a:r>
              <a:rPr lang="ru-RU" sz="1600" b="1" i="1" dirty="0" err="1">
                <a:solidFill>
                  <a:srgbClr val="002060"/>
                </a:solidFill>
              </a:rPr>
              <a:t>Dear</a:t>
            </a:r>
            <a:r>
              <a:rPr lang="ru-RU" sz="1600" b="1" i="1" dirty="0">
                <a:solidFill>
                  <a:srgbClr val="002060"/>
                </a:solidFill>
              </a:rPr>
              <a:t>  </a:t>
            </a:r>
            <a:r>
              <a:rPr lang="ru-RU" sz="1600" b="1" i="1" dirty="0" err="1">
                <a:solidFill>
                  <a:srgbClr val="002060"/>
                </a:solidFill>
              </a:rPr>
              <a:t>Hiring</a:t>
            </a:r>
            <a:r>
              <a:rPr lang="ru-RU" sz="1600" b="1" i="1" dirty="0">
                <a:solidFill>
                  <a:srgbClr val="002060"/>
                </a:solidFill>
              </a:rPr>
              <a:t> </a:t>
            </a:r>
            <a:r>
              <a:rPr lang="ru-RU" sz="1600" b="1" i="1" dirty="0" err="1">
                <a:solidFill>
                  <a:srgbClr val="002060"/>
                </a:solidFill>
              </a:rPr>
              <a:t>Manager</a:t>
            </a:r>
            <a:r>
              <a:rPr lang="ru-RU" sz="1600" b="1" i="1" dirty="0">
                <a:solidFill>
                  <a:srgbClr val="002060"/>
                </a:solidFill>
              </a:rPr>
              <a:t>,</a:t>
            </a:r>
          </a:p>
          <a:p>
            <a:endParaRPr lang="ru-RU" sz="1600" b="1" dirty="0">
              <a:solidFill>
                <a:srgbClr val="002060"/>
              </a:solidFill>
            </a:endParaRPr>
          </a:p>
          <a:p>
            <a:r>
              <a:rPr lang="ru-RU" sz="1600" b="1" i="1" dirty="0" err="1">
                <a:solidFill>
                  <a:srgbClr val="002060"/>
                </a:solidFill>
              </a:rPr>
              <a:t>Dear</a:t>
            </a:r>
            <a:r>
              <a:rPr lang="ru-RU" sz="1600" b="1" i="1" dirty="0">
                <a:solidFill>
                  <a:srgbClr val="002060"/>
                </a:solidFill>
              </a:rPr>
              <a:t>  </a:t>
            </a:r>
            <a:r>
              <a:rPr lang="ru-RU" sz="1600" b="1" i="1" dirty="0" err="1">
                <a:solidFill>
                  <a:srgbClr val="002060"/>
                </a:solidFill>
              </a:rPr>
              <a:t>Sir</a:t>
            </a:r>
            <a:r>
              <a:rPr lang="ru-RU" sz="1600" b="1" i="1" dirty="0">
                <a:solidFill>
                  <a:srgbClr val="002060"/>
                </a:solidFill>
              </a:rPr>
              <a:t> </a:t>
            </a:r>
            <a:r>
              <a:rPr lang="ru-RU" sz="1600" b="1" i="1" dirty="0" err="1">
                <a:solidFill>
                  <a:srgbClr val="002060"/>
                </a:solidFill>
              </a:rPr>
              <a:t>or</a:t>
            </a:r>
            <a:r>
              <a:rPr lang="ru-RU" sz="1600" b="1" i="1" dirty="0">
                <a:solidFill>
                  <a:srgbClr val="002060"/>
                </a:solidFill>
              </a:rPr>
              <a:t> </a:t>
            </a:r>
            <a:r>
              <a:rPr lang="ru-RU" sz="1600" b="1" i="1" dirty="0" err="1">
                <a:solidFill>
                  <a:srgbClr val="002060"/>
                </a:solidFill>
              </a:rPr>
              <a:t>Madam</a:t>
            </a:r>
            <a:r>
              <a:rPr lang="ru-RU" sz="1600" b="1" i="1" dirty="0">
                <a:solidFill>
                  <a:srgbClr val="002060"/>
                </a:solidFill>
              </a:rPr>
              <a:t>,</a:t>
            </a:r>
            <a:r>
              <a:rPr lang="en-US" sz="1600" b="1" i="1" dirty="0">
                <a:solidFill>
                  <a:srgbClr val="002060"/>
                </a:solidFill>
              </a:rPr>
              <a:t>  Dear Sir/Madame</a:t>
            </a:r>
            <a:endParaRPr lang="ru-RU" sz="1600" b="1" i="1" dirty="0">
              <a:solidFill>
                <a:srgbClr val="002060"/>
              </a:solidFill>
            </a:endParaRPr>
          </a:p>
          <a:p>
            <a:endParaRPr lang="en-US" sz="1600" b="1" i="1" dirty="0">
              <a:solidFill>
                <a:srgbClr val="002060"/>
              </a:solidFill>
            </a:endParaRPr>
          </a:p>
          <a:p>
            <a:r>
              <a:rPr lang="ru-RU" sz="1600" b="1" i="1" dirty="0">
                <a:solidFill>
                  <a:srgbClr val="002060"/>
                </a:solidFill>
              </a:rPr>
              <a:t>To </a:t>
            </a:r>
            <a:r>
              <a:rPr lang="ru-RU" sz="1600" b="1" i="1" dirty="0" err="1">
                <a:solidFill>
                  <a:srgbClr val="002060"/>
                </a:solidFill>
              </a:rPr>
              <a:t>Whom</a:t>
            </a:r>
            <a:r>
              <a:rPr lang="ru-RU" sz="1600" b="1" i="1" dirty="0">
                <a:solidFill>
                  <a:srgbClr val="002060"/>
                </a:solidFill>
              </a:rPr>
              <a:t>  </a:t>
            </a:r>
            <a:r>
              <a:rPr lang="ru-RU" sz="1600" b="1" i="1" dirty="0" err="1">
                <a:solidFill>
                  <a:srgbClr val="002060"/>
                </a:solidFill>
              </a:rPr>
              <a:t>It</a:t>
            </a:r>
            <a:r>
              <a:rPr lang="ru-RU" sz="1600" b="1" i="1" dirty="0">
                <a:solidFill>
                  <a:srgbClr val="002060"/>
                </a:solidFill>
              </a:rPr>
              <a:t>  </a:t>
            </a:r>
            <a:r>
              <a:rPr lang="ru-RU" sz="1600" b="1" i="1" dirty="0" err="1">
                <a:solidFill>
                  <a:srgbClr val="002060"/>
                </a:solidFill>
              </a:rPr>
              <a:t>May</a:t>
            </a:r>
            <a:r>
              <a:rPr lang="ru-RU" sz="1600" b="1" i="1" dirty="0">
                <a:solidFill>
                  <a:srgbClr val="002060"/>
                </a:solidFill>
              </a:rPr>
              <a:t>  </a:t>
            </a:r>
            <a:r>
              <a:rPr lang="ru-RU" sz="1600" b="1" i="1" dirty="0" err="1">
                <a:solidFill>
                  <a:srgbClr val="002060"/>
                </a:solidFill>
              </a:rPr>
              <a:t>Concern</a:t>
            </a:r>
            <a:r>
              <a:rPr lang="ru-RU" sz="1600" b="1" i="1" dirty="0">
                <a:solidFill>
                  <a:srgbClr val="002060"/>
                </a:solidFill>
              </a:rPr>
              <a:t>,</a:t>
            </a:r>
            <a:endParaRPr lang="ru-RU" sz="1600" b="1" dirty="0">
              <a:solidFill>
                <a:srgbClr val="002060"/>
              </a:solidFill>
            </a:endParaRPr>
          </a:p>
          <a:p>
            <a:endParaRPr lang="ru-RU" sz="1600" b="1" dirty="0">
              <a:solidFill>
                <a:srgbClr val="002060"/>
              </a:solidFill>
            </a:endParaRPr>
          </a:p>
          <a:p>
            <a:pPr marL="114300" indent="0">
              <a:buNone/>
            </a:pPr>
            <a:endParaRPr lang="ru-RU" sz="1600" dirty="0">
              <a:solidFill>
                <a:srgbClr val="002060"/>
              </a:solidFill>
            </a:endParaRPr>
          </a:p>
          <a:p>
            <a:pPr marL="114300" indent="0">
              <a:buNone/>
            </a:pPr>
            <a:endParaRPr lang="ru-RU" sz="1600" dirty="0">
              <a:solidFill>
                <a:srgbClr val="002060"/>
              </a:solidFill>
            </a:endParaRPr>
          </a:p>
        </p:txBody>
      </p:sp>
    </p:spTree>
    <p:extLst>
      <p:ext uri="{BB962C8B-B14F-4D97-AF65-F5344CB8AC3E}">
        <p14:creationId xmlns:p14="http://schemas.microsoft.com/office/powerpoint/2010/main" val="11589870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400" b="1" dirty="0">
                <a:solidFill>
                  <a:srgbClr val="C00000"/>
                </a:solidFill>
              </a:rPr>
              <a:t>сопроводительное письмо в компанию</a:t>
            </a:r>
            <a:endParaRPr lang="ru-RU" sz="2400" dirty="0">
              <a:solidFill>
                <a:srgbClr val="C00000"/>
              </a:solidFill>
            </a:endParaRPr>
          </a:p>
        </p:txBody>
      </p:sp>
      <p:sp>
        <p:nvSpPr>
          <p:cNvPr id="3" name="Объект 2"/>
          <p:cNvSpPr>
            <a:spLocks noGrp="1"/>
          </p:cNvSpPr>
          <p:nvPr>
            <p:ph idx="1"/>
          </p:nvPr>
        </p:nvSpPr>
        <p:spPr/>
        <p:txBody>
          <a:bodyPr>
            <a:normAutofit/>
          </a:bodyPr>
          <a:lstStyle/>
          <a:p>
            <a:pPr marL="114300" indent="0">
              <a:buNone/>
            </a:pPr>
            <a:r>
              <a:rPr lang="ru-RU" sz="1800" b="1" u="sng" dirty="0">
                <a:solidFill>
                  <a:srgbClr val="002060"/>
                </a:solidFill>
              </a:rPr>
              <a:t>Основная  часть </a:t>
            </a:r>
            <a:br>
              <a:rPr lang="ru-RU" sz="1800" dirty="0">
                <a:solidFill>
                  <a:srgbClr val="002060"/>
                </a:solidFill>
              </a:rPr>
            </a:br>
            <a:br>
              <a:rPr lang="ru-RU" sz="1800" b="1" dirty="0">
                <a:solidFill>
                  <a:srgbClr val="002060"/>
                </a:solidFill>
              </a:rPr>
            </a:br>
            <a:r>
              <a:rPr lang="ru-RU" sz="1600" b="1" dirty="0">
                <a:solidFill>
                  <a:srgbClr val="002060"/>
                </a:solidFill>
              </a:rPr>
              <a:t>- На какую должность вы претендуете, если отправляете резюме на рабочую почту работодателю </a:t>
            </a:r>
            <a:r>
              <a:rPr lang="ru-RU" sz="1600" dirty="0">
                <a:solidFill>
                  <a:srgbClr val="002060"/>
                </a:solidFill>
              </a:rPr>
              <a:t>; </a:t>
            </a:r>
            <a:br>
              <a:rPr lang="ru-RU" sz="1600" dirty="0">
                <a:solidFill>
                  <a:srgbClr val="002060"/>
                </a:solidFill>
              </a:rPr>
            </a:br>
            <a:r>
              <a:rPr lang="ru-RU" sz="1600" b="1" dirty="0">
                <a:solidFill>
                  <a:srgbClr val="002060"/>
                </a:solidFill>
              </a:rPr>
              <a:t> - Чем вас привлекла данная вакансия: интересный продукт/ новые функции / сложные задачи. </a:t>
            </a:r>
            <a:br>
              <a:rPr lang="ru-RU" sz="1600" b="1" dirty="0">
                <a:solidFill>
                  <a:srgbClr val="002060"/>
                </a:solidFill>
              </a:rPr>
            </a:br>
            <a:endParaRPr lang="ru-RU" sz="1400" b="1" u="sng" dirty="0">
              <a:solidFill>
                <a:srgbClr val="002060"/>
              </a:solidFill>
            </a:endParaRPr>
          </a:p>
          <a:p>
            <a:pPr marL="114300" indent="0">
              <a:buNone/>
            </a:pPr>
            <a:r>
              <a:rPr lang="ru-RU" sz="1800" b="1" u="sng" dirty="0">
                <a:solidFill>
                  <a:srgbClr val="002060"/>
                </a:solidFill>
              </a:rPr>
              <a:t>Прощание</a:t>
            </a:r>
            <a:r>
              <a:rPr lang="ru-RU" sz="1800" u="sng" dirty="0">
                <a:solidFill>
                  <a:srgbClr val="002060"/>
                </a:solidFill>
              </a:rPr>
              <a:t> /</a:t>
            </a:r>
            <a:r>
              <a:rPr lang="ru-RU" sz="1800" b="1" u="sng" dirty="0">
                <a:solidFill>
                  <a:srgbClr val="002060"/>
                </a:solidFill>
              </a:rPr>
              <a:t>концовка</a:t>
            </a:r>
          </a:p>
          <a:p>
            <a:pPr marL="114300" indent="0">
              <a:buNone/>
            </a:pPr>
            <a:endParaRPr lang="ru-RU" sz="1600" b="1" dirty="0">
              <a:solidFill>
                <a:srgbClr val="002060"/>
              </a:solidFill>
            </a:endParaRPr>
          </a:p>
          <a:p>
            <a:pPr marL="114300" indent="0">
              <a:buNone/>
            </a:pPr>
            <a:r>
              <a:rPr lang="ru-RU" sz="1600" b="1" dirty="0">
                <a:solidFill>
                  <a:srgbClr val="002060"/>
                </a:solidFill>
              </a:rPr>
              <a:t>«С уважением,»,    «С наилучшими пожеланиями,»</a:t>
            </a:r>
          </a:p>
          <a:p>
            <a:pPr marL="114300" indent="0">
              <a:buNone/>
            </a:pPr>
            <a:r>
              <a:rPr lang="ru-RU" sz="1600" b="1" dirty="0">
                <a:solidFill>
                  <a:srgbClr val="002060"/>
                </a:solidFill>
              </a:rPr>
              <a:t>«</a:t>
            </a:r>
            <a:r>
              <a:rPr lang="ru-RU" sz="1600" b="1" dirty="0" err="1">
                <a:solidFill>
                  <a:srgbClr val="002060"/>
                </a:solidFill>
              </a:rPr>
              <a:t>Best</a:t>
            </a:r>
            <a:r>
              <a:rPr lang="ru-RU" sz="1600" b="1" dirty="0">
                <a:solidFill>
                  <a:srgbClr val="002060"/>
                </a:solidFill>
              </a:rPr>
              <a:t> </a:t>
            </a:r>
            <a:r>
              <a:rPr lang="ru-RU" sz="1600" b="1" dirty="0" err="1">
                <a:solidFill>
                  <a:srgbClr val="002060"/>
                </a:solidFill>
              </a:rPr>
              <a:t>regards</a:t>
            </a:r>
            <a:r>
              <a:rPr lang="ru-RU" sz="1600" b="1" dirty="0">
                <a:solidFill>
                  <a:srgbClr val="002060"/>
                </a:solidFill>
              </a:rPr>
              <a:t>, »,</a:t>
            </a:r>
            <a:r>
              <a:rPr lang="en-US" sz="1600" b="1" dirty="0">
                <a:solidFill>
                  <a:srgbClr val="002060"/>
                </a:solidFill>
              </a:rPr>
              <a:t> </a:t>
            </a:r>
            <a:r>
              <a:rPr lang="ru-RU" sz="1600" b="1" dirty="0">
                <a:solidFill>
                  <a:srgbClr val="002060"/>
                </a:solidFill>
              </a:rPr>
              <a:t> «</a:t>
            </a:r>
            <a:r>
              <a:rPr lang="en-US" sz="1600" b="1" dirty="0">
                <a:solidFill>
                  <a:srgbClr val="002060"/>
                </a:solidFill>
              </a:rPr>
              <a:t>Kind</a:t>
            </a:r>
            <a:r>
              <a:rPr lang="ru-RU" sz="1600" b="1" dirty="0">
                <a:solidFill>
                  <a:srgbClr val="002060"/>
                </a:solidFill>
              </a:rPr>
              <a:t> </a:t>
            </a:r>
            <a:r>
              <a:rPr lang="ru-RU" sz="1600" b="1" dirty="0" err="1">
                <a:solidFill>
                  <a:srgbClr val="002060"/>
                </a:solidFill>
              </a:rPr>
              <a:t>regards</a:t>
            </a:r>
            <a:r>
              <a:rPr lang="ru-RU" sz="1600" b="1" dirty="0">
                <a:solidFill>
                  <a:srgbClr val="002060"/>
                </a:solidFill>
              </a:rPr>
              <a:t>, »,</a:t>
            </a:r>
            <a:r>
              <a:rPr lang="en-US" sz="1600" b="1" dirty="0">
                <a:solidFill>
                  <a:srgbClr val="002060"/>
                </a:solidFill>
              </a:rPr>
              <a:t> </a:t>
            </a:r>
            <a:r>
              <a:rPr lang="ru-RU" sz="1600" b="1" dirty="0">
                <a:solidFill>
                  <a:srgbClr val="002060"/>
                </a:solidFill>
              </a:rPr>
              <a:t> «</a:t>
            </a:r>
            <a:r>
              <a:rPr lang="en-US" sz="1600" b="1" dirty="0">
                <a:solidFill>
                  <a:srgbClr val="002060"/>
                </a:solidFill>
              </a:rPr>
              <a:t>Sincerely yours,</a:t>
            </a:r>
            <a:r>
              <a:rPr lang="ru-RU" sz="1600" b="1" dirty="0">
                <a:solidFill>
                  <a:srgbClr val="002060"/>
                </a:solidFill>
              </a:rPr>
              <a:t>»</a:t>
            </a:r>
          </a:p>
          <a:p>
            <a:pPr marL="114300" indent="0">
              <a:buNone/>
            </a:pPr>
            <a:endParaRPr lang="ru-RU" sz="1600" b="1" dirty="0">
              <a:solidFill>
                <a:srgbClr val="002060"/>
              </a:solidFill>
            </a:endParaRPr>
          </a:p>
          <a:p>
            <a:pPr marL="114300" indent="0">
              <a:buNone/>
            </a:pPr>
            <a:r>
              <a:rPr lang="ru-RU" sz="1600" dirty="0">
                <a:solidFill>
                  <a:srgbClr val="002060"/>
                </a:solidFill>
              </a:rPr>
              <a:t>Подпись  </a:t>
            </a:r>
          </a:p>
          <a:p>
            <a:pPr marL="114300" indent="0">
              <a:buNone/>
            </a:pPr>
            <a:r>
              <a:rPr lang="ru-RU" sz="1600" dirty="0">
                <a:solidFill>
                  <a:srgbClr val="002060"/>
                </a:solidFill>
              </a:rPr>
              <a:t>Продублированные контактные данные</a:t>
            </a:r>
          </a:p>
          <a:p>
            <a:pPr marL="114300" indent="0">
              <a:buNone/>
            </a:pPr>
            <a:endParaRPr lang="ru-RU" sz="1600" dirty="0"/>
          </a:p>
        </p:txBody>
      </p:sp>
    </p:spTree>
    <p:extLst>
      <p:ext uri="{BB962C8B-B14F-4D97-AF65-F5344CB8AC3E}">
        <p14:creationId xmlns:p14="http://schemas.microsoft.com/office/powerpoint/2010/main" val="19948971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400" b="1" i="1" dirty="0">
                <a:solidFill>
                  <a:srgbClr val="C00000"/>
                </a:solidFill>
              </a:rPr>
              <a:t>Рекомендации для написания </a:t>
            </a:r>
            <a:r>
              <a:rPr lang="ru-RU" sz="2400" b="1" dirty="0">
                <a:solidFill>
                  <a:srgbClr val="C00000"/>
                </a:solidFill>
              </a:rPr>
              <a:t>сопроводительного письма в компанию </a:t>
            </a:r>
            <a:endParaRPr lang="ru-RU" sz="2000" i="1" dirty="0">
              <a:solidFill>
                <a:srgbClr val="C00000"/>
              </a:solidFill>
            </a:endParaRPr>
          </a:p>
        </p:txBody>
      </p:sp>
      <p:sp>
        <p:nvSpPr>
          <p:cNvPr id="3" name="Объект 2"/>
          <p:cNvSpPr>
            <a:spLocks noGrp="1"/>
          </p:cNvSpPr>
          <p:nvPr>
            <p:ph idx="1"/>
          </p:nvPr>
        </p:nvSpPr>
        <p:spPr/>
        <p:txBody>
          <a:bodyPr>
            <a:normAutofit/>
          </a:bodyPr>
          <a:lstStyle/>
          <a:p>
            <a:pPr marL="114300" indent="0">
              <a:buNone/>
            </a:pPr>
            <a:r>
              <a:rPr lang="ru-RU" sz="1800" b="1" u="sng" dirty="0">
                <a:solidFill>
                  <a:srgbClr val="002060"/>
                </a:solidFill>
              </a:rPr>
              <a:t>Ваша  </a:t>
            </a:r>
            <a:r>
              <a:rPr lang="ru-RU" sz="1800" b="1" u="sng" dirty="0" err="1">
                <a:solidFill>
                  <a:srgbClr val="002060"/>
                </a:solidFill>
              </a:rPr>
              <a:t>амбициозность</a:t>
            </a:r>
            <a:r>
              <a:rPr lang="ru-RU" sz="1800" b="1" u="sng" dirty="0">
                <a:solidFill>
                  <a:srgbClr val="002060"/>
                </a:solidFill>
              </a:rPr>
              <a:t>  и  целеустремленность </a:t>
            </a:r>
          </a:p>
          <a:p>
            <a:pPr marL="114300" indent="0">
              <a:buNone/>
            </a:pPr>
            <a:endParaRPr lang="ru-RU" sz="1800" b="1" dirty="0">
              <a:solidFill>
                <a:srgbClr val="002060"/>
              </a:solidFill>
            </a:endParaRPr>
          </a:p>
          <a:p>
            <a:pPr marL="114300" indent="0">
              <a:buNone/>
            </a:pPr>
            <a:r>
              <a:rPr lang="ru-RU" sz="1600" b="1" dirty="0">
                <a:solidFill>
                  <a:srgbClr val="002060"/>
                </a:solidFill>
              </a:rPr>
              <a:t>Предоставить  в сжатом виде информацию о своем образовании, навыках и достижениях.  Упомянуть также  о своих увлечениях и интересах, только если они связаны со специальностью. </a:t>
            </a:r>
          </a:p>
          <a:p>
            <a:pPr marL="114300" indent="0">
              <a:buNone/>
            </a:pPr>
            <a:endParaRPr lang="ru-RU" sz="1600" b="1" dirty="0">
              <a:solidFill>
                <a:srgbClr val="002060"/>
              </a:solidFill>
            </a:endParaRPr>
          </a:p>
          <a:p>
            <a:pPr marL="114300" indent="0">
              <a:buNone/>
            </a:pPr>
            <a:r>
              <a:rPr lang="ru-RU" sz="1600" b="1" dirty="0">
                <a:solidFill>
                  <a:srgbClr val="002060"/>
                </a:solidFill>
              </a:rPr>
              <a:t>В письмо стоит включить сведения о вашем участии/выступлениях на семинарах, конкурсах и т.п.  </a:t>
            </a:r>
          </a:p>
          <a:p>
            <a:pPr marL="114300" indent="0">
              <a:buNone/>
            </a:pPr>
            <a:endParaRPr lang="ru-RU" sz="1600" b="1" dirty="0">
              <a:solidFill>
                <a:srgbClr val="002060"/>
              </a:solidFill>
            </a:endParaRPr>
          </a:p>
          <a:p>
            <a:pPr marL="114300" indent="0">
              <a:buNone/>
            </a:pPr>
            <a:r>
              <a:rPr lang="ru-RU" sz="1600" b="1" dirty="0">
                <a:solidFill>
                  <a:srgbClr val="002060"/>
                </a:solidFill>
              </a:rPr>
              <a:t>Очень важно затронуть  Ваши сильные стороны, которые будут интересны человеку, принимающему решение. </a:t>
            </a:r>
          </a:p>
          <a:p>
            <a:pPr marL="114300" indent="0">
              <a:buNone/>
            </a:pPr>
            <a:endParaRPr lang="ru-RU" sz="1600" b="1" dirty="0">
              <a:solidFill>
                <a:srgbClr val="002060"/>
              </a:solidFill>
            </a:endParaRPr>
          </a:p>
          <a:p>
            <a:pPr marL="114300" indent="0">
              <a:buNone/>
            </a:pPr>
            <a:r>
              <a:rPr lang="ru-RU" sz="1600" b="1" dirty="0">
                <a:solidFill>
                  <a:srgbClr val="002060"/>
                </a:solidFill>
              </a:rPr>
              <a:t>Можно также раскрыть  свои мотивы работать именно в этой компании.</a:t>
            </a:r>
          </a:p>
          <a:p>
            <a:pPr marL="114300" indent="0">
              <a:buNone/>
            </a:pPr>
            <a:endParaRPr lang="ru-RU" sz="1800" dirty="0"/>
          </a:p>
        </p:txBody>
      </p:sp>
    </p:spTree>
    <p:extLst>
      <p:ext uri="{BB962C8B-B14F-4D97-AF65-F5344CB8AC3E}">
        <p14:creationId xmlns:p14="http://schemas.microsoft.com/office/powerpoint/2010/main" val="199953318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400" b="1" i="1" dirty="0">
                <a:solidFill>
                  <a:srgbClr val="C00000"/>
                </a:solidFill>
              </a:rPr>
              <a:t>Рекомендации для написания                 </a:t>
            </a:r>
            <a:r>
              <a:rPr lang="ru-RU" sz="2400" b="1" dirty="0">
                <a:solidFill>
                  <a:srgbClr val="C00000"/>
                </a:solidFill>
              </a:rPr>
              <a:t>сопроводительного письма в компанию</a:t>
            </a:r>
            <a:endParaRPr lang="ru-RU" sz="2400" i="1" dirty="0">
              <a:solidFill>
                <a:srgbClr val="C00000"/>
              </a:solidFill>
            </a:endParaRPr>
          </a:p>
        </p:txBody>
      </p:sp>
      <p:sp>
        <p:nvSpPr>
          <p:cNvPr id="3" name="Объект 2"/>
          <p:cNvSpPr>
            <a:spLocks noGrp="1"/>
          </p:cNvSpPr>
          <p:nvPr>
            <p:ph idx="1"/>
          </p:nvPr>
        </p:nvSpPr>
        <p:spPr/>
        <p:txBody>
          <a:bodyPr>
            <a:normAutofit/>
          </a:bodyPr>
          <a:lstStyle/>
          <a:p>
            <a:pPr marL="114300" indent="0">
              <a:buNone/>
            </a:pPr>
            <a:r>
              <a:rPr lang="ru-RU" sz="1800" b="1" u="sng" dirty="0">
                <a:solidFill>
                  <a:srgbClr val="002060"/>
                </a:solidFill>
              </a:rPr>
              <a:t> Какими словами писать сопроводительное письмо?</a:t>
            </a:r>
          </a:p>
          <a:p>
            <a:pPr marL="114300" indent="0">
              <a:buNone/>
            </a:pPr>
            <a:endParaRPr lang="ru-RU" sz="1800" b="1" dirty="0">
              <a:solidFill>
                <a:srgbClr val="002060"/>
              </a:solidFill>
            </a:endParaRPr>
          </a:p>
          <a:p>
            <a:pPr marL="114300" indent="0">
              <a:buNone/>
            </a:pPr>
            <a:r>
              <a:rPr lang="ru-RU" sz="1600" b="1" dirty="0">
                <a:solidFill>
                  <a:srgbClr val="002060"/>
                </a:solidFill>
              </a:rPr>
              <a:t>Важно использовать именно те  ключевые слова, которые хотел бы увидеть в кандидате потенциальный работодатель.</a:t>
            </a:r>
          </a:p>
          <a:p>
            <a:pPr marL="114300" indent="0">
              <a:buNone/>
            </a:pPr>
            <a:r>
              <a:rPr lang="ru-RU" sz="1600" b="1" dirty="0">
                <a:solidFill>
                  <a:srgbClr val="002060"/>
                </a:solidFill>
              </a:rPr>
              <a:t>Используемые Вами ключевые слова  должны совпадать с требованиями  к кандидату из описания вакансии. </a:t>
            </a:r>
          </a:p>
          <a:p>
            <a:pPr marL="114300" indent="0">
              <a:buNone/>
            </a:pPr>
            <a:endParaRPr lang="ru-RU" sz="1600" b="1" dirty="0">
              <a:solidFill>
                <a:srgbClr val="002060"/>
              </a:solidFill>
            </a:endParaRPr>
          </a:p>
          <a:p>
            <a:pPr marL="114300" indent="0">
              <a:buNone/>
            </a:pPr>
            <a:r>
              <a:rPr lang="ru-RU" sz="1600" b="1" dirty="0">
                <a:solidFill>
                  <a:srgbClr val="002060"/>
                </a:solidFill>
              </a:rPr>
              <a:t>Самое главное - продемонстрировать рекрутеру в письме, что Вы обладаете именно всеми необходимыми навыками, которые они хотят видеть в кандидате на эту должность.</a:t>
            </a:r>
          </a:p>
          <a:p>
            <a:pPr marL="114300" indent="0">
              <a:buNone/>
            </a:pPr>
            <a:endParaRPr lang="ru-RU" sz="1600" b="1" dirty="0">
              <a:solidFill>
                <a:srgbClr val="002060"/>
              </a:solidFill>
            </a:endParaRPr>
          </a:p>
          <a:p>
            <a:pPr marL="114300" indent="0">
              <a:buNone/>
            </a:pPr>
            <a:r>
              <a:rPr lang="ru-RU" sz="1600" b="1" dirty="0">
                <a:solidFill>
                  <a:srgbClr val="002060"/>
                </a:solidFill>
              </a:rPr>
              <a:t> </a:t>
            </a:r>
          </a:p>
        </p:txBody>
      </p:sp>
    </p:spTree>
    <p:extLst>
      <p:ext uri="{BB962C8B-B14F-4D97-AF65-F5344CB8AC3E}">
        <p14:creationId xmlns:p14="http://schemas.microsoft.com/office/powerpoint/2010/main" val="61522638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400" b="1" i="1" dirty="0">
                <a:solidFill>
                  <a:srgbClr val="C00000"/>
                </a:solidFill>
              </a:rPr>
              <a:t>Рекомендации для написания                 </a:t>
            </a:r>
            <a:r>
              <a:rPr lang="ru-RU" sz="2400" b="1" dirty="0">
                <a:solidFill>
                  <a:srgbClr val="C00000"/>
                </a:solidFill>
              </a:rPr>
              <a:t>сопроводительного письма в компанию</a:t>
            </a:r>
            <a:endParaRPr lang="ru-RU" sz="2400" dirty="0">
              <a:solidFill>
                <a:srgbClr val="C00000"/>
              </a:solidFill>
            </a:endParaRPr>
          </a:p>
        </p:txBody>
      </p:sp>
      <p:sp>
        <p:nvSpPr>
          <p:cNvPr id="3" name="Объект 2"/>
          <p:cNvSpPr>
            <a:spLocks noGrp="1"/>
          </p:cNvSpPr>
          <p:nvPr>
            <p:ph idx="1"/>
          </p:nvPr>
        </p:nvSpPr>
        <p:spPr/>
        <p:txBody>
          <a:bodyPr>
            <a:normAutofit/>
          </a:bodyPr>
          <a:lstStyle/>
          <a:p>
            <a:pPr marL="114300" indent="0">
              <a:buNone/>
            </a:pPr>
            <a:r>
              <a:rPr lang="ru-RU" sz="1800" u="sng" dirty="0">
                <a:solidFill>
                  <a:srgbClr val="002060"/>
                </a:solidFill>
              </a:rPr>
              <a:t>Слова говорящие о навыках:</a:t>
            </a:r>
            <a:r>
              <a:rPr lang="ru-RU" sz="1800" dirty="0">
                <a:solidFill>
                  <a:srgbClr val="002060"/>
                </a:solidFill>
              </a:rPr>
              <a:t>  </a:t>
            </a:r>
          </a:p>
          <a:p>
            <a:pPr marL="114300" indent="0">
              <a:buNone/>
            </a:pPr>
            <a:r>
              <a:rPr lang="ru-RU" sz="1800" b="1" dirty="0">
                <a:solidFill>
                  <a:srgbClr val="002060"/>
                </a:solidFill>
              </a:rPr>
              <a:t>анализировал, планировал, разрабатывал, </a:t>
            </a:r>
            <a:r>
              <a:rPr lang="en-US" sz="1800" b="1" dirty="0">
                <a:solidFill>
                  <a:srgbClr val="002060"/>
                </a:solidFill>
              </a:rPr>
              <a:t> </a:t>
            </a:r>
            <a:r>
              <a:rPr lang="ru-RU" sz="1800" b="1" dirty="0">
                <a:solidFill>
                  <a:srgbClr val="002060"/>
                </a:solidFill>
              </a:rPr>
              <a:t>создавал, обучал и так далее.       </a:t>
            </a:r>
            <a:endParaRPr lang="en-US" sz="1800" b="1" dirty="0">
              <a:solidFill>
                <a:srgbClr val="002060"/>
              </a:solidFill>
            </a:endParaRPr>
          </a:p>
          <a:p>
            <a:pPr marL="114300" indent="0">
              <a:buNone/>
            </a:pPr>
            <a:r>
              <a:rPr lang="ru-RU" sz="1800" i="1" u="sng" dirty="0">
                <a:solidFill>
                  <a:srgbClr val="002060"/>
                </a:solidFill>
              </a:rPr>
              <a:t>На английском:</a:t>
            </a:r>
            <a:r>
              <a:rPr lang="ru-RU" sz="1800" i="1" dirty="0">
                <a:solidFill>
                  <a:srgbClr val="002060"/>
                </a:solidFill>
              </a:rPr>
              <a:t>  </a:t>
            </a:r>
          </a:p>
          <a:p>
            <a:pPr marL="114300" indent="0">
              <a:buNone/>
            </a:pPr>
            <a:r>
              <a:rPr lang="ru-RU" sz="1800" b="1" i="1" dirty="0" err="1">
                <a:solidFill>
                  <a:srgbClr val="002060"/>
                </a:solidFill>
              </a:rPr>
              <a:t>analyzed</a:t>
            </a:r>
            <a:r>
              <a:rPr lang="ru-RU" sz="1800" b="1" i="1" dirty="0">
                <a:solidFill>
                  <a:srgbClr val="002060"/>
                </a:solidFill>
              </a:rPr>
              <a:t>, </a:t>
            </a:r>
            <a:r>
              <a:rPr lang="ru-RU" sz="1800" b="1" i="1" dirty="0" err="1">
                <a:solidFill>
                  <a:srgbClr val="002060"/>
                </a:solidFill>
              </a:rPr>
              <a:t>planned</a:t>
            </a:r>
            <a:r>
              <a:rPr lang="ru-RU" sz="1800" b="1" i="1" dirty="0">
                <a:solidFill>
                  <a:srgbClr val="002060"/>
                </a:solidFill>
              </a:rPr>
              <a:t>, </a:t>
            </a:r>
            <a:r>
              <a:rPr lang="ru-RU" sz="1800" b="1" i="1" dirty="0" err="1">
                <a:solidFill>
                  <a:srgbClr val="002060"/>
                </a:solidFill>
              </a:rPr>
              <a:t>designed</a:t>
            </a:r>
            <a:r>
              <a:rPr lang="ru-RU" sz="1800" b="1" i="1" dirty="0">
                <a:solidFill>
                  <a:srgbClr val="002060"/>
                </a:solidFill>
              </a:rPr>
              <a:t>, </a:t>
            </a:r>
            <a:r>
              <a:rPr lang="ru-RU" sz="1800" b="1" i="1" dirty="0" err="1">
                <a:solidFill>
                  <a:srgbClr val="002060"/>
                </a:solidFill>
              </a:rPr>
              <a:t>created</a:t>
            </a:r>
            <a:r>
              <a:rPr lang="ru-RU" sz="1800" b="1" i="1" dirty="0">
                <a:solidFill>
                  <a:srgbClr val="002060"/>
                </a:solidFill>
              </a:rPr>
              <a:t>, </a:t>
            </a:r>
            <a:r>
              <a:rPr lang="ru-RU" sz="1800" b="1" i="1" dirty="0" err="1">
                <a:solidFill>
                  <a:srgbClr val="002060"/>
                </a:solidFill>
              </a:rPr>
              <a:t>taught</a:t>
            </a:r>
            <a:r>
              <a:rPr lang="ru-RU" sz="1800" b="1" i="1" dirty="0">
                <a:solidFill>
                  <a:srgbClr val="002060"/>
                </a:solidFill>
              </a:rPr>
              <a:t> </a:t>
            </a:r>
            <a:r>
              <a:rPr lang="ru-RU" sz="1800" b="1" i="1" dirty="0" err="1">
                <a:solidFill>
                  <a:srgbClr val="002060"/>
                </a:solidFill>
              </a:rPr>
              <a:t>and</a:t>
            </a:r>
            <a:r>
              <a:rPr lang="ru-RU" sz="1800" b="1" i="1" dirty="0">
                <a:solidFill>
                  <a:srgbClr val="002060"/>
                </a:solidFill>
              </a:rPr>
              <a:t> </a:t>
            </a:r>
            <a:r>
              <a:rPr lang="ru-RU" sz="1800" b="1" i="1" dirty="0" err="1">
                <a:solidFill>
                  <a:srgbClr val="002060"/>
                </a:solidFill>
              </a:rPr>
              <a:t>trained</a:t>
            </a:r>
            <a:r>
              <a:rPr lang="ru-RU" sz="1800" b="1" i="1" dirty="0">
                <a:solidFill>
                  <a:srgbClr val="002060"/>
                </a:solidFill>
              </a:rPr>
              <a:t>.</a:t>
            </a:r>
          </a:p>
          <a:p>
            <a:pPr marL="114300" indent="0">
              <a:buNone/>
            </a:pPr>
            <a:endParaRPr lang="ru-RU" sz="1800" dirty="0">
              <a:solidFill>
                <a:srgbClr val="002060"/>
              </a:solidFill>
            </a:endParaRPr>
          </a:p>
          <a:p>
            <a:pPr marL="114300" indent="0">
              <a:buNone/>
            </a:pPr>
            <a:r>
              <a:rPr lang="ru-RU" sz="1800" i="1" dirty="0">
                <a:solidFill>
                  <a:srgbClr val="002060"/>
                </a:solidFill>
              </a:rPr>
              <a:t>«Работая в компании А, я </a:t>
            </a:r>
            <a:r>
              <a:rPr lang="ru-RU" sz="1800" b="1" i="1" dirty="0">
                <a:solidFill>
                  <a:srgbClr val="002060"/>
                </a:solidFill>
              </a:rPr>
              <a:t>анализировал</a:t>
            </a:r>
            <a:r>
              <a:rPr lang="ru-RU" sz="1800" i="1" dirty="0">
                <a:solidFill>
                  <a:srgbClr val="002060"/>
                </a:solidFill>
              </a:rPr>
              <a:t> результаты моих младших коллег  и </a:t>
            </a:r>
            <a:r>
              <a:rPr lang="ru-RU" sz="1800" b="1" i="1" dirty="0">
                <a:solidFill>
                  <a:srgbClr val="002060"/>
                </a:solidFill>
              </a:rPr>
              <a:t>следил</a:t>
            </a:r>
            <a:r>
              <a:rPr lang="ru-RU" sz="1800" i="1" dirty="0">
                <a:solidFill>
                  <a:srgbClr val="002060"/>
                </a:solidFill>
              </a:rPr>
              <a:t>  за выполнением квартального плана.  </a:t>
            </a:r>
          </a:p>
          <a:p>
            <a:pPr marL="114300" indent="0">
              <a:buNone/>
            </a:pPr>
            <a:r>
              <a:rPr lang="ru-RU" sz="1800" i="1" dirty="0">
                <a:solidFill>
                  <a:srgbClr val="002060"/>
                </a:solidFill>
              </a:rPr>
              <a:t>Как наиболее  опытному сотруднику департамента  В, мне </a:t>
            </a:r>
            <a:r>
              <a:rPr lang="ru-RU" sz="1800" b="1" i="1" dirty="0">
                <a:solidFill>
                  <a:srgbClr val="002060"/>
                </a:solidFill>
              </a:rPr>
              <a:t>было доверено обучать</a:t>
            </a:r>
            <a:r>
              <a:rPr lang="ru-RU" sz="1800" i="1" dirty="0">
                <a:solidFill>
                  <a:srgbClr val="002060"/>
                </a:solidFill>
              </a:rPr>
              <a:t>  новых сотрудников компании,  а также  </a:t>
            </a:r>
            <a:r>
              <a:rPr lang="ru-RU" sz="1800" b="1" i="1" dirty="0">
                <a:solidFill>
                  <a:srgbClr val="002060"/>
                </a:solidFill>
              </a:rPr>
              <a:t>разрабатывать</a:t>
            </a:r>
            <a:r>
              <a:rPr lang="ru-RU" sz="1800" i="1" dirty="0">
                <a:solidFill>
                  <a:srgbClr val="002060"/>
                </a:solidFill>
              </a:rPr>
              <a:t>  новые  методики  и  процессы».</a:t>
            </a:r>
            <a:endParaRPr lang="ru-RU" sz="1800" b="1" dirty="0">
              <a:solidFill>
                <a:srgbClr val="002060"/>
              </a:solidFill>
            </a:endParaRPr>
          </a:p>
          <a:p>
            <a:pPr marL="114300" indent="0">
              <a:buNone/>
            </a:pPr>
            <a:r>
              <a:rPr lang="ru-RU" sz="1800" dirty="0"/>
              <a:t> </a:t>
            </a:r>
          </a:p>
        </p:txBody>
      </p:sp>
    </p:spTree>
    <p:extLst>
      <p:ext uri="{BB962C8B-B14F-4D97-AF65-F5344CB8AC3E}">
        <p14:creationId xmlns:p14="http://schemas.microsoft.com/office/powerpoint/2010/main" val="34665690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6128" y="408373"/>
            <a:ext cx="8260672" cy="860388"/>
          </a:xfrm>
        </p:spPr>
        <p:txBody>
          <a:bodyPr>
            <a:normAutofit/>
          </a:bodyPr>
          <a:lstStyle/>
          <a:p>
            <a:r>
              <a:rPr lang="ru-RU" sz="2400" b="1" i="1" dirty="0">
                <a:solidFill>
                  <a:srgbClr val="C00000"/>
                </a:solidFill>
              </a:rPr>
              <a:t>Рекомендации для написания                 </a:t>
            </a:r>
            <a:r>
              <a:rPr lang="ru-RU" sz="2400" b="1" dirty="0">
                <a:solidFill>
                  <a:srgbClr val="C00000"/>
                </a:solidFill>
              </a:rPr>
              <a:t>сопроводительного письма в компанию</a:t>
            </a:r>
            <a:endParaRPr lang="ru-RU" sz="2400" i="1" dirty="0">
              <a:solidFill>
                <a:srgbClr val="C00000"/>
              </a:solidFill>
            </a:endParaRPr>
          </a:p>
        </p:txBody>
      </p:sp>
      <p:sp>
        <p:nvSpPr>
          <p:cNvPr id="3" name="Объект 2"/>
          <p:cNvSpPr>
            <a:spLocks noGrp="1"/>
          </p:cNvSpPr>
          <p:nvPr>
            <p:ph idx="1"/>
          </p:nvPr>
        </p:nvSpPr>
        <p:spPr>
          <a:xfrm>
            <a:off x="457200" y="1268760"/>
            <a:ext cx="8229600" cy="5400600"/>
          </a:xfrm>
        </p:spPr>
        <p:txBody>
          <a:bodyPr>
            <a:noAutofit/>
          </a:bodyPr>
          <a:lstStyle/>
          <a:p>
            <a:pPr marL="114300" indent="0">
              <a:buNone/>
            </a:pPr>
            <a:r>
              <a:rPr lang="ru-RU" sz="1800" b="1" u="sng" dirty="0">
                <a:solidFill>
                  <a:srgbClr val="002060"/>
                </a:solidFill>
              </a:rPr>
              <a:t> Ориентация на результат</a:t>
            </a:r>
          </a:p>
          <a:p>
            <a:pPr marL="114300" indent="0">
              <a:buNone/>
            </a:pPr>
            <a:endParaRPr lang="ru-RU" sz="1600" dirty="0">
              <a:solidFill>
                <a:srgbClr val="002060"/>
              </a:solidFill>
            </a:endParaRPr>
          </a:p>
          <a:p>
            <a:pPr marL="114300" indent="0">
              <a:buNone/>
            </a:pPr>
            <a:r>
              <a:rPr lang="ru-RU" sz="1600" b="1" dirty="0">
                <a:solidFill>
                  <a:srgbClr val="002060"/>
                </a:solidFill>
              </a:rPr>
              <a:t>Все работодатели хотят найти сотрудника, который будет обеспечивать положительные результаты и принесет пользу организации. </a:t>
            </a:r>
          </a:p>
          <a:p>
            <a:pPr marL="114300" indent="0">
              <a:buNone/>
            </a:pPr>
            <a:r>
              <a:rPr lang="ru-RU" sz="1600" b="1" dirty="0">
                <a:solidFill>
                  <a:srgbClr val="002060"/>
                </a:solidFill>
              </a:rPr>
              <a:t>Именно поэтому критически важно связать ваше умение достигать результаты с содержанием сопроводительного письма. </a:t>
            </a:r>
          </a:p>
          <a:p>
            <a:pPr marL="114300" indent="0">
              <a:buNone/>
            </a:pPr>
            <a:r>
              <a:rPr lang="ru-RU" sz="1600" b="1" dirty="0">
                <a:solidFill>
                  <a:srgbClr val="002060"/>
                </a:solidFill>
              </a:rPr>
              <a:t>Лучше всего использовать цифры, которые смогут продемонстрировать ваш вклад и влияние на процессы/задачи.</a:t>
            </a:r>
          </a:p>
          <a:p>
            <a:pPr marL="114300" indent="0">
              <a:buNone/>
            </a:pPr>
            <a:endParaRPr lang="ru-RU" sz="1600" dirty="0">
              <a:solidFill>
                <a:srgbClr val="002060"/>
              </a:solidFill>
            </a:endParaRPr>
          </a:p>
          <a:p>
            <a:pPr marL="114300" indent="0">
              <a:buNone/>
            </a:pPr>
            <a:r>
              <a:rPr lang="ru-RU" sz="1600" u="sng" dirty="0">
                <a:solidFill>
                  <a:srgbClr val="002060"/>
                </a:solidFill>
              </a:rPr>
              <a:t>Слова с ориентацией на результат</a:t>
            </a:r>
            <a:r>
              <a:rPr lang="ru-RU" sz="1600" b="1" dirty="0">
                <a:solidFill>
                  <a:srgbClr val="002060"/>
                </a:solidFill>
              </a:rPr>
              <a:t>:    </a:t>
            </a:r>
          </a:p>
          <a:p>
            <a:pPr marL="114300" indent="0">
              <a:buNone/>
            </a:pPr>
            <a:r>
              <a:rPr lang="ru-RU" sz="1600" b="1" i="1" dirty="0">
                <a:solidFill>
                  <a:srgbClr val="002060"/>
                </a:solidFill>
              </a:rPr>
              <a:t>увеличил, сократил/понизил (расходы),  улучшил, внедрил, произвел и так далее</a:t>
            </a:r>
            <a:r>
              <a:rPr lang="ru-RU" sz="1600" i="1" dirty="0">
                <a:solidFill>
                  <a:srgbClr val="002060"/>
                </a:solidFill>
              </a:rPr>
              <a:t>.                                                                                                                                  </a:t>
            </a:r>
            <a:r>
              <a:rPr lang="ru-RU" sz="1600" dirty="0">
                <a:solidFill>
                  <a:srgbClr val="002060"/>
                </a:solidFill>
              </a:rPr>
              <a:t> На английском</a:t>
            </a:r>
            <a:r>
              <a:rPr lang="ru-RU" sz="1600" i="1" dirty="0">
                <a:solidFill>
                  <a:srgbClr val="002060"/>
                </a:solidFill>
              </a:rPr>
              <a:t>:  </a:t>
            </a:r>
          </a:p>
          <a:p>
            <a:pPr marL="114300" indent="0">
              <a:buNone/>
            </a:pPr>
            <a:r>
              <a:rPr lang="ru-RU" sz="1600" b="1" i="1" dirty="0" err="1">
                <a:solidFill>
                  <a:srgbClr val="002060"/>
                </a:solidFill>
              </a:rPr>
              <a:t>increased</a:t>
            </a:r>
            <a:r>
              <a:rPr lang="ru-RU" sz="1600" b="1" i="1" dirty="0">
                <a:solidFill>
                  <a:srgbClr val="002060"/>
                </a:solidFill>
              </a:rPr>
              <a:t>, </a:t>
            </a:r>
            <a:r>
              <a:rPr lang="ru-RU" sz="1600" b="1" i="1" dirty="0" err="1">
                <a:solidFill>
                  <a:srgbClr val="002060"/>
                </a:solidFill>
              </a:rPr>
              <a:t>reduced</a:t>
            </a:r>
            <a:r>
              <a:rPr lang="ru-RU" sz="1600" b="1" i="1" dirty="0">
                <a:solidFill>
                  <a:srgbClr val="002060"/>
                </a:solidFill>
              </a:rPr>
              <a:t>, </a:t>
            </a:r>
            <a:r>
              <a:rPr lang="ru-RU" sz="1600" b="1" i="1" dirty="0" err="1">
                <a:solidFill>
                  <a:srgbClr val="002060"/>
                </a:solidFill>
              </a:rPr>
              <a:t>upgraded</a:t>
            </a:r>
            <a:r>
              <a:rPr lang="ru-RU" sz="1600" b="1" i="1" dirty="0">
                <a:solidFill>
                  <a:srgbClr val="002060"/>
                </a:solidFill>
              </a:rPr>
              <a:t>, </a:t>
            </a:r>
            <a:r>
              <a:rPr lang="ru-RU" sz="1600" b="1" i="1" dirty="0" err="1">
                <a:solidFill>
                  <a:srgbClr val="002060"/>
                </a:solidFill>
              </a:rPr>
              <a:t>implemented</a:t>
            </a:r>
            <a:r>
              <a:rPr lang="ru-RU" sz="1600" b="1" i="1" dirty="0">
                <a:solidFill>
                  <a:srgbClr val="002060"/>
                </a:solidFill>
              </a:rPr>
              <a:t>, </a:t>
            </a:r>
            <a:r>
              <a:rPr lang="ru-RU" sz="1600" b="1" i="1" dirty="0" err="1">
                <a:solidFill>
                  <a:srgbClr val="002060"/>
                </a:solidFill>
              </a:rPr>
              <a:t>generated</a:t>
            </a:r>
            <a:r>
              <a:rPr lang="ru-RU" sz="1600" b="1" i="1" dirty="0">
                <a:solidFill>
                  <a:srgbClr val="002060"/>
                </a:solidFill>
              </a:rPr>
              <a:t> </a:t>
            </a:r>
            <a:r>
              <a:rPr lang="ru-RU" sz="1600" b="1" i="1" dirty="0" err="1">
                <a:solidFill>
                  <a:srgbClr val="002060"/>
                </a:solidFill>
              </a:rPr>
              <a:t>and</a:t>
            </a:r>
            <a:r>
              <a:rPr lang="ru-RU" sz="1600" b="1" i="1" dirty="0">
                <a:solidFill>
                  <a:srgbClr val="002060"/>
                </a:solidFill>
              </a:rPr>
              <a:t> </a:t>
            </a:r>
            <a:r>
              <a:rPr lang="ru-RU" sz="1600" b="1" i="1" dirty="0" err="1">
                <a:solidFill>
                  <a:srgbClr val="002060"/>
                </a:solidFill>
              </a:rPr>
              <a:t>produced</a:t>
            </a:r>
            <a:r>
              <a:rPr lang="ru-RU" sz="1600" b="1" i="1" dirty="0">
                <a:solidFill>
                  <a:srgbClr val="002060"/>
                </a:solidFill>
              </a:rPr>
              <a:t>.</a:t>
            </a:r>
          </a:p>
          <a:p>
            <a:pPr marL="114300" indent="0">
              <a:buNone/>
            </a:pPr>
            <a:endParaRPr lang="ru-RU" sz="1600" dirty="0">
              <a:solidFill>
                <a:srgbClr val="002060"/>
              </a:solidFill>
            </a:endParaRPr>
          </a:p>
          <a:p>
            <a:pPr marL="114300" indent="0">
              <a:buNone/>
            </a:pPr>
            <a:r>
              <a:rPr lang="ru-RU" sz="1600" i="1" dirty="0">
                <a:solidFill>
                  <a:srgbClr val="002060"/>
                </a:solidFill>
              </a:rPr>
              <a:t>«В период работы руководителем проектов  мне удалось </a:t>
            </a:r>
            <a:r>
              <a:rPr lang="ru-RU" sz="1600" b="1" i="1" dirty="0">
                <a:solidFill>
                  <a:srgbClr val="002060"/>
                </a:solidFill>
              </a:rPr>
              <a:t>увеличить</a:t>
            </a:r>
            <a:r>
              <a:rPr lang="ru-RU" sz="1600" i="1" dirty="0">
                <a:solidFill>
                  <a:srgbClr val="002060"/>
                </a:solidFill>
              </a:rPr>
              <a:t> годовой оборот компании </a:t>
            </a:r>
            <a:r>
              <a:rPr lang="ru-RU" sz="1600" b="1" i="1" dirty="0">
                <a:solidFill>
                  <a:srgbClr val="002060"/>
                </a:solidFill>
              </a:rPr>
              <a:t>на 20%</a:t>
            </a:r>
            <a:r>
              <a:rPr lang="ru-RU" sz="1600" i="1" dirty="0">
                <a:solidFill>
                  <a:srgbClr val="002060"/>
                </a:solidFill>
              </a:rPr>
              <a:t>.     В то же время, благодаря моим рекомендациям по </a:t>
            </a:r>
            <a:r>
              <a:rPr lang="ru-RU" sz="1600" b="1" i="1" dirty="0">
                <a:solidFill>
                  <a:srgbClr val="002060"/>
                </a:solidFill>
              </a:rPr>
              <a:t>улучшению</a:t>
            </a:r>
            <a:r>
              <a:rPr lang="ru-RU" sz="1600" i="1" dirty="0">
                <a:solidFill>
                  <a:srgbClr val="002060"/>
                </a:solidFill>
              </a:rPr>
              <a:t>  процесса А  и  </a:t>
            </a:r>
            <a:r>
              <a:rPr lang="ru-RU" sz="1600" b="1" i="1" dirty="0">
                <a:solidFill>
                  <a:srgbClr val="002060"/>
                </a:solidFill>
              </a:rPr>
              <a:t>внедрению</a:t>
            </a:r>
            <a:r>
              <a:rPr lang="ru-RU" sz="1600" i="1" dirty="0">
                <a:solidFill>
                  <a:srgbClr val="002060"/>
                </a:solidFill>
              </a:rPr>
              <a:t>  продукта В,  были </a:t>
            </a:r>
            <a:r>
              <a:rPr lang="ru-RU" sz="1600" b="1" i="1" dirty="0">
                <a:solidFill>
                  <a:srgbClr val="002060"/>
                </a:solidFill>
              </a:rPr>
              <a:t>снижены</a:t>
            </a:r>
            <a:r>
              <a:rPr lang="ru-RU" sz="1600" i="1" dirty="0">
                <a:solidFill>
                  <a:srgbClr val="002060"/>
                </a:solidFill>
              </a:rPr>
              <a:t>   квартальные расходы  </a:t>
            </a:r>
            <a:r>
              <a:rPr lang="ru-RU" sz="1600" b="1" i="1" dirty="0">
                <a:solidFill>
                  <a:srgbClr val="002060"/>
                </a:solidFill>
              </a:rPr>
              <a:t>на 43%»</a:t>
            </a:r>
            <a:r>
              <a:rPr lang="ru-RU" sz="1600" i="1" dirty="0">
                <a:solidFill>
                  <a:srgbClr val="002060"/>
                </a:solidFill>
              </a:rPr>
              <a:t>.</a:t>
            </a:r>
            <a:endParaRPr lang="ru-RU" sz="1600" dirty="0">
              <a:solidFill>
                <a:srgbClr val="002060"/>
              </a:solidFill>
            </a:endParaRPr>
          </a:p>
          <a:p>
            <a:pPr marL="114300" indent="0">
              <a:buNone/>
            </a:pPr>
            <a:endParaRPr lang="ru-RU" sz="1600" dirty="0">
              <a:solidFill>
                <a:srgbClr val="002060"/>
              </a:solidFill>
            </a:endParaRPr>
          </a:p>
        </p:txBody>
      </p:sp>
    </p:spTree>
    <p:extLst>
      <p:ext uri="{BB962C8B-B14F-4D97-AF65-F5344CB8AC3E}">
        <p14:creationId xmlns:p14="http://schemas.microsoft.com/office/powerpoint/2010/main" val="2273216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200" dirty="0">
                <a:solidFill>
                  <a:srgbClr val="C00000"/>
                </a:solidFill>
              </a:rPr>
              <a:t>На  злобу  дня</a:t>
            </a:r>
          </a:p>
        </p:txBody>
      </p:sp>
      <p:sp>
        <p:nvSpPr>
          <p:cNvPr id="3" name="Объект 2"/>
          <p:cNvSpPr>
            <a:spLocks noGrp="1"/>
          </p:cNvSpPr>
          <p:nvPr>
            <p:ph idx="1"/>
          </p:nvPr>
        </p:nvSpPr>
        <p:spPr/>
        <p:txBody>
          <a:bodyPr>
            <a:normAutofit/>
          </a:bodyPr>
          <a:lstStyle/>
          <a:p>
            <a:pPr marL="114300" indent="0">
              <a:buNone/>
            </a:pPr>
            <a:r>
              <a:rPr lang="ru-RU" sz="1800" b="1" dirty="0">
                <a:solidFill>
                  <a:srgbClr val="002060"/>
                </a:solidFill>
              </a:rPr>
              <a:t>О значении запятой.</a:t>
            </a:r>
          </a:p>
          <a:p>
            <a:pPr marL="114300" indent="0">
              <a:buNone/>
            </a:pPr>
            <a:endParaRPr lang="ru-RU" sz="2000" b="1" dirty="0">
              <a:solidFill>
                <a:srgbClr val="002060"/>
              </a:solidFill>
            </a:endParaRPr>
          </a:p>
          <a:p>
            <a:pPr marL="114300" indent="0">
              <a:buNone/>
            </a:pPr>
            <a:endParaRPr lang="ru-RU" sz="2000" b="1" dirty="0">
              <a:solidFill>
                <a:srgbClr val="002060"/>
              </a:solidFill>
            </a:endParaRPr>
          </a:p>
          <a:p>
            <a:pPr marL="114300" indent="0">
              <a:buNone/>
            </a:pPr>
            <a:r>
              <a:rPr lang="ru-RU" sz="2000" b="1" dirty="0">
                <a:solidFill>
                  <a:srgbClr val="002060"/>
                </a:solidFill>
              </a:rPr>
              <a:t>«Китаец в Забайкалье, который сейчас в больнице, узнал о том, что он заразился </a:t>
            </a:r>
            <a:r>
              <a:rPr lang="ru-RU" sz="2000" b="1" dirty="0" err="1">
                <a:solidFill>
                  <a:srgbClr val="002060"/>
                </a:solidFill>
              </a:rPr>
              <a:t>коронавирусом</a:t>
            </a:r>
            <a:r>
              <a:rPr lang="ru-RU" sz="2000" b="1" dirty="0">
                <a:solidFill>
                  <a:srgbClr val="002060"/>
                </a:solidFill>
              </a:rPr>
              <a:t>  из СМИ»</a:t>
            </a:r>
          </a:p>
        </p:txBody>
      </p:sp>
    </p:spTree>
    <p:extLst>
      <p:ext uri="{BB962C8B-B14F-4D97-AF65-F5344CB8AC3E}">
        <p14:creationId xmlns:p14="http://schemas.microsoft.com/office/powerpoint/2010/main" val="99364416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6128" y="408373"/>
            <a:ext cx="8260672" cy="860388"/>
          </a:xfrm>
        </p:spPr>
        <p:txBody>
          <a:bodyPr>
            <a:normAutofit/>
          </a:bodyPr>
          <a:lstStyle/>
          <a:p>
            <a:r>
              <a:rPr lang="ru-RU" sz="2400" b="1" i="1" dirty="0">
                <a:solidFill>
                  <a:srgbClr val="C00000"/>
                </a:solidFill>
              </a:rPr>
              <a:t>Рекомендации для написания               </a:t>
            </a:r>
            <a:r>
              <a:rPr lang="ru-RU" sz="2400" b="1" dirty="0">
                <a:solidFill>
                  <a:srgbClr val="C00000"/>
                </a:solidFill>
              </a:rPr>
              <a:t>сопроводительного письма в компанию</a:t>
            </a:r>
            <a:endParaRPr lang="ru-RU" sz="2400" i="1" dirty="0">
              <a:solidFill>
                <a:srgbClr val="C00000"/>
              </a:solidFill>
            </a:endParaRPr>
          </a:p>
        </p:txBody>
      </p:sp>
      <p:sp>
        <p:nvSpPr>
          <p:cNvPr id="3" name="Объект 2"/>
          <p:cNvSpPr>
            <a:spLocks noGrp="1"/>
          </p:cNvSpPr>
          <p:nvPr>
            <p:ph idx="1"/>
          </p:nvPr>
        </p:nvSpPr>
        <p:spPr/>
        <p:txBody>
          <a:bodyPr>
            <a:normAutofit/>
          </a:bodyPr>
          <a:lstStyle/>
          <a:p>
            <a:pPr marL="114300" indent="0">
              <a:buNone/>
            </a:pPr>
            <a:r>
              <a:rPr lang="ru-RU" sz="2000" b="1" u="sng" dirty="0">
                <a:solidFill>
                  <a:srgbClr val="002060"/>
                </a:solidFill>
              </a:rPr>
              <a:t>Достижения и заслуги</a:t>
            </a:r>
          </a:p>
          <a:p>
            <a:pPr marL="114300" indent="0">
              <a:buNone/>
            </a:pPr>
            <a:endParaRPr lang="ru-RU" sz="2000" dirty="0">
              <a:solidFill>
                <a:srgbClr val="002060"/>
              </a:solidFill>
            </a:endParaRPr>
          </a:p>
          <a:p>
            <a:pPr marL="114300" indent="0">
              <a:buNone/>
            </a:pPr>
            <a:r>
              <a:rPr lang="ru-RU" sz="2000" b="1" dirty="0">
                <a:solidFill>
                  <a:srgbClr val="002060"/>
                </a:solidFill>
              </a:rPr>
              <a:t>Будущий работодатель с гораздо большей вероятностью поверит в то, что Вы станете успешным сотрудником, если будет знать, что на предыдущих местах работы  Вас оценивали соответствующим образом.  </a:t>
            </a:r>
          </a:p>
          <a:p>
            <a:pPr marL="114300" indent="0">
              <a:buNone/>
            </a:pPr>
            <a:endParaRPr lang="ru-RU" sz="2000" b="1" dirty="0">
              <a:solidFill>
                <a:srgbClr val="002060"/>
              </a:solidFill>
            </a:endParaRPr>
          </a:p>
          <a:p>
            <a:pPr marL="114300" indent="0">
              <a:buNone/>
            </a:pPr>
            <a:r>
              <a:rPr lang="ru-RU" sz="2000" b="1" dirty="0">
                <a:solidFill>
                  <a:srgbClr val="002060"/>
                </a:solidFill>
              </a:rPr>
              <a:t>Самый лучший способ — подобрать правильные слова, которые продемонстрируют ваши признания и достижения.</a:t>
            </a:r>
          </a:p>
          <a:p>
            <a:endParaRPr lang="ru-RU" sz="1600" b="1" dirty="0">
              <a:solidFill>
                <a:srgbClr val="002060"/>
              </a:solidFill>
            </a:endParaRPr>
          </a:p>
          <a:p>
            <a:pPr marL="114300" indent="0">
              <a:buNone/>
            </a:pPr>
            <a:endParaRPr lang="ru-RU" sz="1600" b="1" dirty="0">
              <a:solidFill>
                <a:srgbClr val="002060"/>
              </a:solidFill>
            </a:endParaRPr>
          </a:p>
        </p:txBody>
      </p:sp>
    </p:spTree>
    <p:extLst>
      <p:ext uri="{BB962C8B-B14F-4D97-AF65-F5344CB8AC3E}">
        <p14:creationId xmlns:p14="http://schemas.microsoft.com/office/powerpoint/2010/main" val="11719908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400" b="1" i="1" dirty="0">
                <a:solidFill>
                  <a:srgbClr val="C00000"/>
                </a:solidFill>
              </a:rPr>
              <a:t>Рекомендации для написания               </a:t>
            </a:r>
            <a:r>
              <a:rPr lang="ru-RU" sz="2400" b="1" dirty="0">
                <a:solidFill>
                  <a:srgbClr val="C00000"/>
                </a:solidFill>
              </a:rPr>
              <a:t>сопроводительного письма в компанию</a:t>
            </a:r>
            <a:endParaRPr lang="ru-RU" sz="2400" i="1" dirty="0">
              <a:solidFill>
                <a:srgbClr val="C00000"/>
              </a:solidFill>
            </a:endParaRPr>
          </a:p>
        </p:txBody>
      </p:sp>
      <p:sp>
        <p:nvSpPr>
          <p:cNvPr id="3" name="Объект 2"/>
          <p:cNvSpPr>
            <a:spLocks noGrp="1"/>
          </p:cNvSpPr>
          <p:nvPr>
            <p:ph idx="1"/>
          </p:nvPr>
        </p:nvSpPr>
        <p:spPr/>
        <p:txBody>
          <a:bodyPr>
            <a:normAutofit/>
          </a:bodyPr>
          <a:lstStyle/>
          <a:p>
            <a:pPr marL="114300" indent="0">
              <a:buNone/>
            </a:pPr>
            <a:r>
              <a:rPr lang="ru-RU" sz="1600" b="1" dirty="0">
                <a:solidFill>
                  <a:srgbClr val="002060"/>
                </a:solidFill>
              </a:rPr>
              <a:t> </a:t>
            </a:r>
            <a:r>
              <a:rPr lang="ru-RU" sz="1800" b="1" u="sng" dirty="0">
                <a:solidFill>
                  <a:srgbClr val="002060"/>
                </a:solidFill>
              </a:rPr>
              <a:t>Достижения и заслуги</a:t>
            </a:r>
          </a:p>
          <a:p>
            <a:pPr marL="114300" indent="0">
              <a:buNone/>
            </a:pPr>
            <a:endParaRPr lang="ru-RU" sz="1600" b="1" dirty="0"/>
          </a:p>
          <a:p>
            <a:pPr marL="114300" indent="0">
              <a:buNone/>
            </a:pPr>
            <a:r>
              <a:rPr lang="ru-RU" sz="1800" u="sng" dirty="0">
                <a:solidFill>
                  <a:srgbClr val="002060"/>
                </a:solidFill>
              </a:rPr>
              <a:t>Слова, демонстрирующие наличие достижений и заслуг</a:t>
            </a:r>
            <a:r>
              <a:rPr lang="ru-RU" sz="1800" b="1" dirty="0">
                <a:solidFill>
                  <a:srgbClr val="002060"/>
                </a:solidFill>
              </a:rPr>
              <a:t>:</a:t>
            </a:r>
            <a:r>
              <a:rPr lang="ru-RU" sz="1800" dirty="0">
                <a:solidFill>
                  <a:srgbClr val="002060"/>
                </a:solidFill>
              </a:rPr>
              <a:t> </a:t>
            </a:r>
          </a:p>
          <a:p>
            <a:pPr marL="114300" indent="0">
              <a:buNone/>
            </a:pPr>
            <a:r>
              <a:rPr lang="ru-RU" sz="1800" b="1" i="1" dirty="0">
                <a:solidFill>
                  <a:srgbClr val="002060"/>
                </a:solidFill>
              </a:rPr>
              <a:t>награжден, повышен, был выбран, был рекомендован, получил премию, оценен, зачислен.     </a:t>
            </a:r>
          </a:p>
          <a:p>
            <a:pPr marL="114300" indent="0">
              <a:buNone/>
            </a:pPr>
            <a:endParaRPr lang="ru-RU" sz="1800" b="1" i="1" dirty="0">
              <a:solidFill>
                <a:srgbClr val="002060"/>
              </a:solidFill>
            </a:endParaRPr>
          </a:p>
          <a:p>
            <a:pPr marL="114300" indent="0">
              <a:buNone/>
            </a:pPr>
            <a:r>
              <a:rPr lang="ru-RU" sz="1800" i="1" u="sng" dirty="0">
                <a:solidFill>
                  <a:srgbClr val="002060"/>
                </a:solidFill>
              </a:rPr>
              <a:t>На английском:</a:t>
            </a:r>
            <a:r>
              <a:rPr lang="ru-RU" sz="1800" b="1" i="1" dirty="0">
                <a:solidFill>
                  <a:srgbClr val="002060"/>
                </a:solidFill>
              </a:rPr>
              <a:t>   </a:t>
            </a:r>
          </a:p>
          <a:p>
            <a:pPr marL="114300" indent="0">
              <a:buNone/>
            </a:pPr>
            <a:r>
              <a:rPr lang="ru-RU" sz="1800" b="1" i="1" dirty="0" err="1">
                <a:solidFill>
                  <a:srgbClr val="002060"/>
                </a:solidFill>
              </a:rPr>
              <a:t>awarded</a:t>
            </a:r>
            <a:r>
              <a:rPr lang="ru-RU" sz="1800" b="1" i="1" dirty="0">
                <a:solidFill>
                  <a:srgbClr val="002060"/>
                </a:solidFill>
              </a:rPr>
              <a:t>, </a:t>
            </a:r>
            <a:r>
              <a:rPr lang="ru-RU" sz="1800" b="1" i="1" dirty="0" err="1">
                <a:solidFill>
                  <a:srgbClr val="002060"/>
                </a:solidFill>
              </a:rPr>
              <a:t>promoted</a:t>
            </a:r>
            <a:r>
              <a:rPr lang="ru-RU" sz="1800" b="1" i="1" dirty="0">
                <a:solidFill>
                  <a:srgbClr val="002060"/>
                </a:solidFill>
              </a:rPr>
              <a:t>, </a:t>
            </a:r>
            <a:r>
              <a:rPr lang="ru-RU" sz="1800" b="1" i="1" dirty="0" err="1">
                <a:solidFill>
                  <a:srgbClr val="002060"/>
                </a:solidFill>
              </a:rPr>
              <a:t>selected</a:t>
            </a:r>
            <a:r>
              <a:rPr lang="ru-RU" sz="1800" b="1" i="1" dirty="0">
                <a:solidFill>
                  <a:srgbClr val="002060"/>
                </a:solidFill>
              </a:rPr>
              <a:t>, </a:t>
            </a:r>
            <a:r>
              <a:rPr lang="ru-RU" sz="1800" b="1" i="1" dirty="0" err="1">
                <a:solidFill>
                  <a:srgbClr val="002060"/>
                </a:solidFill>
              </a:rPr>
              <a:t>received</a:t>
            </a:r>
            <a:r>
              <a:rPr lang="ru-RU" sz="1800" b="1" i="1" dirty="0">
                <a:solidFill>
                  <a:srgbClr val="002060"/>
                </a:solidFill>
              </a:rPr>
              <a:t> a </a:t>
            </a:r>
            <a:r>
              <a:rPr lang="ru-RU" sz="1800" b="1" i="1" dirty="0" err="1">
                <a:solidFill>
                  <a:srgbClr val="002060"/>
                </a:solidFill>
              </a:rPr>
              <a:t>bonus</a:t>
            </a:r>
            <a:r>
              <a:rPr lang="ru-RU" sz="1800" b="1" i="1" dirty="0">
                <a:solidFill>
                  <a:srgbClr val="002060"/>
                </a:solidFill>
              </a:rPr>
              <a:t> </a:t>
            </a:r>
            <a:r>
              <a:rPr lang="ru-RU" sz="1800" b="1" i="1" dirty="0" err="1">
                <a:solidFill>
                  <a:srgbClr val="002060"/>
                </a:solidFill>
              </a:rPr>
              <a:t>for</a:t>
            </a:r>
            <a:r>
              <a:rPr lang="ru-RU" sz="1800" b="1" i="1" dirty="0">
                <a:solidFill>
                  <a:srgbClr val="002060"/>
                </a:solidFill>
              </a:rPr>
              <a:t>, </a:t>
            </a:r>
            <a:r>
              <a:rPr lang="ru-RU" sz="1800" b="1" i="1" dirty="0" err="1">
                <a:solidFill>
                  <a:srgbClr val="002060"/>
                </a:solidFill>
              </a:rPr>
              <a:t>recognized</a:t>
            </a:r>
            <a:r>
              <a:rPr lang="ru-RU" sz="1800" b="1" i="1" dirty="0">
                <a:solidFill>
                  <a:srgbClr val="002060"/>
                </a:solidFill>
              </a:rPr>
              <a:t>, </a:t>
            </a:r>
            <a:r>
              <a:rPr lang="ru-RU" sz="1800" b="1" i="1" dirty="0" err="1">
                <a:solidFill>
                  <a:srgbClr val="002060"/>
                </a:solidFill>
              </a:rPr>
              <a:t>chosen</a:t>
            </a:r>
            <a:r>
              <a:rPr lang="ru-RU" sz="1800" b="1" i="1" dirty="0">
                <a:solidFill>
                  <a:srgbClr val="002060"/>
                </a:solidFill>
              </a:rPr>
              <a:t> </a:t>
            </a:r>
            <a:r>
              <a:rPr lang="ru-RU" sz="1800" b="1" i="1" dirty="0" err="1">
                <a:solidFill>
                  <a:srgbClr val="002060"/>
                </a:solidFill>
              </a:rPr>
              <a:t>and</a:t>
            </a:r>
            <a:r>
              <a:rPr lang="ru-RU" sz="1800" b="1" i="1" dirty="0">
                <a:solidFill>
                  <a:srgbClr val="002060"/>
                </a:solidFill>
              </a:rPr>
              <a:t> </a:t>
            </a:r>
            <a:r>
              <a:rPr lang="ru-RU" sz="1800" b="1" i="1" dirty="0" err="1">
                <a:solidFill>
                  <a:srgbClr val="002060"/>
                </a:solidFill>
              </a:rPr>
              <a:t>credited</a:t>
            </a:r>
            <a:r>
              <a:rPr lang="ru-RU" sz="1800" b="1" i="1" dirty="0">
                <a:solidFill>
                  <a:srgbClr val="002060"/>
                </a:solidFill>
              </a:rPr>
              <a:t>.</a:t>
            </a:r>
          </a:p>
          <a:p>
            <a:pPr marL="114300" indent="0">
              <a:buNone/>
            </a:pPr>
            <a:endParaRPr lang="ru-RU" sz="1600" b="1" i="1" dirty="0">
              <a:solidFill>
                <a:srgbClr val="002060"/>
              </a:solidFill>
            </a:endParaRPr>
          </a:p>
          <a:p>
            <a:pPr marL="114300" indent="0">
              <a:buNone/>
            </a:pPr>
            <a:endParaRPr lang="ru-RU" sz="1600" dirty="0"/>
          </a:p>
        </p:txBody>
      </p:sp>
    </p:spTree>
    <p:extLst>
      <p:ext uri="{BB962C8B-B14F-4D97-AF65-F5344CB8AC3E}">
        <p14:creationId xmlns:p14="http://schemas.microsoft.com/office/powerpoint/2010/main" val="323458500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116633"/>
            <a:ext cx="8260672" cy="1008112"/>
          </a:xfrm>
        </p:spPr>
        <p:txBody>
          <a:bodyPr>
            <a:normAutofit/>
          </a:bodyPr>
          <a:lstStyle/>
          <a:p>
            <a:r>
              <a:rPr lang="ru-RU" sz="2400" b="1" i="1" dirty="0">
                <a:solidFill>
                  <a:srgbClr val="C00000"/>
                </a:solidFill>
              </a:rPr>
              <a:t>Рекомендации для написания               </a:t>
            </a:r>
            <a:r>
              <a:rPr lang="ru-RU" sz="2400" b="1" dirty="0">
                <a:solidFill>
                  <a:srgbClr val="C00000"/>
                </a:solidFill>
              </a:rPr>
              <a:t>сопроводительного письма в компанию</a:t>
            </a:r>
            <a:endParaRPr lang="ru-RU" sz="2400" dirty="0"/>
          </a:p>
        </p:txBody>
      </p:sp>
      <p:sp>
        <p:nvSpPr>
          <p:cNvPr id="3" name="Объект 2"/>
          <p:cNvSpPr>
            <a:spLocks noGrp="1"/>
          </p:cNvSpPr>
          <p:nvPr>
            <p:ph idx="1"/>
          </p:nvPr>
        </p:nvSpPr>
        <p:spPr>
          <a:xfrm>
            <a:off x="539552" y="1196752"/>
            <a:ext cx="8229600" cy="4949627"/>
          </a:xfrm>
        </p:spPr>
        <p:txBody>
          <a:bodyPr>
            <a:normAutofit/>
          </a:bodyPr>
          <a:lstStyle/>
          <a:p>
            <a:r>
              <a:rPr lang="ru-RU" sz="1800" b="1" i="1" dirty="0">
                <a:solidFill>
                  <a:srgbClr val="002060"/>
                </a:solidFill>
              </a:rPr>
              <a:t>«(Я) был признан лучшим сотрудником года, увеличил свои собственные результаты/ результаты команды в 2 раза.»</a:t>
            </a:r>
          </a:p>
          <a:p>
            <a:endParaRPr lang="ru-RU" sz="1800" b="1" i="1" dirty="0">
              <a:solidFill>
                <a:srgbClr val="002060"/>
              </a:solidFill>
            </a:endParaRPr>
          </a:p>
          <a:p>
            <a:r>
              <a:rPr lang="ru-RU" sz="1800" b="1" i="1" dirty="0">
                <a:solidFill>
                  <a:srgbClr val="002060"/>
                </a:solidFill>
              </a:rPr>
              <a:t>«За разработку плана по оптимизации расходов, (я) был награжден/повышен президентом компании до старшего сотрудника.»</a:t>
            </a:r>
          </a:p>
          <a:p>
            <a:endParaRPr lang="ru-RU" sz="1800" b="1" i="1" dirty="0">
              <a:solidFill>
                <a:srgbClr val="002060"/>
              </a:solidFill>
            </a:endParaRPr>
          </a:p>
          <a:p>
            <a:r>
              <a:rPr lang="ru-RU" sz="1800" b="1" i="1" dirty="0">
                <a:solidFill>
                  <a:srgbClr val="002060"/>
                </a:solidFill>
              </a:rPr>
              <a:t>«(Я) неоднократно получал квартальную премию в повышенном размере за досрочное выполнение своих проектов.»</a:t>
            </a:r>
          </a:p>
          <a:p>
            <a:endParaRPr lang="ru-RU" sz="1800" b="1" i="1" dirty="0">
              <a:solidFill>
                <a:srgbClr val="002060"/>
              </a:solidFill>
            </a:endParaRPr>
          </a:p>
          <a:p>
            <a:r>
              <a:rPr lang="ru-RU" sz="1800" b="1" i="1" dirty="0">
                <a:solidFill>
                  <a:srgbClr val="002060"/>
                </a:solidFill>
              </a:rPr>
              <a:t>«Мне было доверено регулярное представление компании А, на всех профессиональных семинарах и конференциях. В связи с качественным выполнением данной задачи (я) был неоднократно награжден своим непосредственным руководителем».</a:t>
            </a:r>
          </a:p>
          <a:p>
            <a:pPr marL="114300" indent="0">
              <a:buNone/>
            </a:pPr>
            <a:endParaRPr lang="ru-RU" sz="1800" dirty="0"/>
          </a:p>
        </p:txBody>
      </p:sp>
    </p:spTree>
    <p:extLst>
      <p:ext uri="{BB962C8B-B14F-4D97-AF65-F5344CB8AC3E}">
        <p14:creationId xmlns:p14="http://schemas.microsoft.com/office/powerpoint/2010/main" val="12332512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260649"/>
            <a:ext cx="8260672" cy="864095"/>
          </a:xfrm>
        </p:spPr>
        <p:txBody>
          <a:bodyPr>
            <a:normAutofit/>
          </a:bodyPr>
          <a:lstStyle/>
          <a:p>
            <a:r>
              <a:rPr lang="ru-RU" sz="2400" b="1" dirty="0">
                <a:solidFill>
                  <a:srgbClr val="C00000"/>
                </a:solidFill>
              </a:rPr>
              <a:t>сопроводительное письмо в компанию </a:t>
            </a:r>
            <a:r>
              <a:rPr lang="ru-RU" sz="1800" b="1" i="1" dirty="0">
                <a:solidFill>
                  <a:srgbClr val="C00000"/>
                </a:solidFill>
              </a:rPr>
              <a:t>пример</a:t>
            </a:r>
            <a:endParaRPr lang="ru-RU" sz="1800" i="1" dirty="0">
              <a:solidFill>
                <a:srgbClr val="C00000"/>
              </a:solidFill>
            </a:endParaRPr>
          </a:p>
        </p:txBody>
      </p:sp>
      <p:sp>
        <p:nvSpPr>
          <p:cNvPr id="3" name="Объект 2"/>
          <p:cNvSpPr>
            <a:spLocks noGrp="1"/>
          </p:cNvSpPr>
          <p:nvPr>
            <p:ph idx="1"/>
          </p:nvPr>
        </p:nvSpPr>
        <p:spPr>
          <a:xfrm>
            <a:off x="457200" y="1124744"/>
            <a:ext cx="8229600" cy="5256584"/>
          </a:xfrm>
        </p:spPr>
        <p:txBody>
          <a:bodyPr>
            <a:normAutofit fontScale="85000" lnSpcReduction="10000"/>
          </a:bodyPr>
          <a:lstStyle/>
          <a:p>
            <a:pPr marL="114300" indent="0">
              <a:buNone/>
            </a:pPr>
            <a:r>
              <a:rPr lang="ru-RU" sz="1600" b="1" dirty="0">
                <a:solidFill>
                  <a:srgbClr val="002060"/>
                </a:solidFill>
              </a:rPr>
              <a:t>Здравствуйте Александра, </a:t>
            </a:r>
          </a:p>
          <a:p>
            <a:pPr marL="114300" indent="0">
              <a:buNone/>
            </a:pPr>
            <a:endParaRPr lang="ru-RU" sz="1600" b="1" dirty="0">
              <a:solidFill>
                <a:srgbClr val="002060"/>
              </a:solidFill>
            </a:endParaRPr>
          </a:p>
          <a:p>
            <a:pPr marL="114300" indent="0">
              <a:buNone/>
            </a:pPr>
            <a:r>
              <a:rPr lang="ru-RU" sz="1600" b="1" dirty="0">
                <a:solidFill>
                  <a:srgbClr val="002060"/>
                </a:solidFill>
              </a:rPr>
              <a:t>Меня заинтересовала вакансия «Руководитель отдела продаж» в вашей компании.</a:t>
            </a:r>
          </a:p>
          <a:p>
            <a:pPr marL="114300" indent="0">
              <a:buNone/>
            </a:pPr>
            <a:r>
              <a:rPr lang="ru-RU" sz="1600" b="1" dirty="0">
                <a:solidFill>
                  <a:srgbClr val="002060"/>
                </a:solidFill>
              </a:rPr>
              <a:t>Описанные обязанности и цели данной позиции представляются мне чрезвычайно интересными. Меня всегда привлекали сложные и амбициозные проекты.</a:t>
            </a:r>
          </a:p>
          <a:p>
            <a:pPr marL="114300" indent="0">
              <a:buNone/>
            </a:pPr>
            <a:r>
              <a:rPr lang="ru-RU" sz="1600" b="1" dirty="0">
                <a:solidFill>
                  <a:srgbClr val="002060"/>
                </a:solidFill>
              </a:rPr>
              <a:t>Хотел бы сразу заметить, что опыта работы именно с бытовой техникой у меня нет, но  у меня есть следующие сильные стороны:</a:t>
            </a:r>
          </a:p>
          <a:p>
            <a:pPr marL="114300" indent="0">
              <a:buNone/>
            </a:pPr>
            <a:r>
              <a:rPr lang="ru-RU" sz="1600" b="1" dirty="0">
                <a:solidFill>
                  <a:srgbClr val="002060"/>
                </a:solidFill>
              </a:rPr>
              <a:t>  - опыт работы с федеральными сетями на уровне первых лиц более 5 лет;</a:t>
            </a:r>
          </a:p>
          <a:p>
            <a:pPr marL="114300" indent="0">
              <a:buNone/>
            </a:pPr>
            <a:r>
              <a:rPr lang="ru-RU" sz="1600" b="1" dirty="0">
                <a:solidFill>
                  <a:srgbClr val="002060"/>
                </a:solidFill>
              </a:rPr>
              <a:t>  - успешный запуск и ввод в сети новинок </a:t>
            </a:r>
            <a:r>
              <a:rPr lang="ru-RU" sz="1600" b="1" dirty="0" err="1">
                <a:solidFill>
                  <a:srgbClr val="002060"/>
                </a:solidFill>
              </a:rPr>
              <a:t>высококонкурентных</a:t>
            </a:r>
            <a:r>
              <a:rPr lang="ru-RU" sz="1600" b="1" dirty="0">
                <a:solidFill>
                  <a:srgbClr val="002060"/>
                </a:solidFill>
              </a:rPr>
              <a:t> категорий  </a:t>
            </a:r>
          </a:p>
          <a:p>
            <a:pPr marL="114300" indent="0">
              <a:buNone/>
            </a:pPr>
            <a:r>
              <a:rPr lang="ru-RU" sz="1600" b="1" dirty="0">
                <a:solidFill>
                  <a:srgbClr val="002060"/>
                </a:solidFill>
              </a:rPr>
              <a:t>     (безалкогольные напитки).</a:t>
            </a:r>
          </a:p>
          <a:p>
            <a:pPr marL="114300" indent="0">
              <a:buNone/>
            </a:pPr>
            <a:endParaRPr lang="ru-RU" sz="1600" b="1" dirty="0">
              <a:solidFill>
                <a:srgbClr val="002060"/>
              </a:solidFill>
            </a:endParaRPr>
          </a:p>
          <a:p>
            <a:pPr marL="114300" indent="0">
              <a:buNone/>
            </a:pPr>
            <a:r>
              <a:rPr lang="ru-RU" sz="1600" b="1" dirty="0">
                <a:solidFill>
                  <a:srgbClr val="002060"/>
                </a:solidFill>
              </a:rPr>
              <a:t>Мой профессиональный опыт также включает в себя:</a:t>
            </a:r>
          </a:p>
          <a:p>
            <a:pPr marL="114300" indent="0">
              <a:buNone/>
            </a:pPr>
            <a:r>
              <a:rPr lang="ru-RU" sz="1600" b="1" dirty="0">
                <a:solidFill>
                  <a:srgbClr val="002060"/>
                </a:solidFill>
              </a:rPr>
              <a:t>  - управление командами торговых представителей и супервайзеров от 20 человек;</a:t>
            </a:r>
          </a:p>
          <a:p>
            <a:pPr marL="114300" indent="0">
              <a:buNone/>
            </a:pPr>
            <a:r>
              <a:rPr lang="ru-RU" sz="1600" b="1" dirty="0">
                <a:solidFill>
                  <a:srgbClr val="002060"/>
                </a:solidFill>
              </a:rPr>
              <a:t>  - закрытие дебиторских задолженностей по ключевым клиентам.</a:t>
            </a:r>
          </a:p>
          <a:p>
            <a:pPr marL="114300" indent="0">
              <a:buNone/>
            </a:pPr>
            <a:endParaRPr lang="ru-RU" sz="1600" b="1" dirty="0">
              <a:solidFill>
                <a:srgbClr val="002060"/>
              </a:solidFill>
            </a:endParaRPr>
          </a:p>
          <a:p>
            <a:pPr marL="114300" indent="0">
              <a:buNone/>
            </a:pPr>
            <a:r>
              <a:rPr lang="ru-RU" sz="1600" b="1" dirty="0">
                <a:solidFill>
                  <a:srgbClr val="002060"/>
                </a:solidFill>
              </a:rPr>
              <a:t>В случае  интереса с вашей стороны  готов (</a:t>
            </a:r>
            <a:r>
              <a:rPr lang="ru-RU" sz="1600" dirty="0">
                <a:solidFill>
                  <a:srgbClr val="002060"/>
                </a:solidFill>
              </a:rPr>
              <a:t>предлагаю</a:t>
            </a:r>
            <a:r>
              <a:rPr lang="ru-RU" sz="1600" b="1" dirty="0">
                <a:solidFill>
                  <a:srgbClr val="002060"/>
                </a:solidFill>
              </a:rPr>
              <a:t>) созвониться и встретиться в  удобное для  Вас время.</a:t>
            </a:r>
          </a:p>
          <a:p>
            <a:pPr marL="114300" indent="0">
              <a:buNone/>
            </a:pPr>
            <a:endParaRPr lang="ru-RU" sz="1600" b="1" dirty="0">
              <a:solidFill>
                <a:srgbClr val="002060"/>
              </a:solidFill>
            </a:endParaRPr>
          </a:p>
          <a:p>
            <a:pPr marL="114300" indent="0">
              <a:buNone/>
            </a:pPr>
            <a:r>
              <a:rPr lang="ru-RU" sz="1600" b="1" dirty="0">
                <a:solidFill>
                  <a:srgbClr val="002060"/>
                </a:solidFill>
              </a:rPr>
              <a:t>В приложении направляю свое (профессиональное) резюме.</a:t>
            </a:r>
          </a:p>
          <a:p>
            <a:pPr marL="114300" indent="0">
              <a:buNone/>
            </a:pPr>
            <a:endParaRPr lang="ru-RU" sz="1600" b="1" dirty="0">
              <a:solidFill>
                <a:srgbClr val="002060"/>
              </a:solidFill>
            </a:endParaRPr>
          </a:p>
          <a:p>
            <a:pPr marL="114300" indent="0">
              <a:buNone/>
            </a:pPr>
            <a:r>
              <a:rPr lang="ru-RU" sz="1600" b="1" dirty="0">
                <a:solidFill>
                  <a:srgbClr val="002060"/>
                </a:solidFill>
              </a:rPr>
              <a:t>С уважением,</a:t>
            </a:r>
            <a:br>
              <a:rPr lang="ru-RU" sz="1600" b="1" dirty="0">
                <a:solidFill>
                  <a:srgbClr val="002060"/>
                </a:solidFill>
              </a:rPr>
            </a:br>
            <a:r>
              <a:rPr lang="ru-RU" sz="1600" b="1" dirty="0">
                <a:solidFill>
                  <a:srgbClr val="002060"/>
                </a:solidFill>
              </a:rPr>
              <a:t>Борис С.</a:t>
            </a:r>
            <a:br>
              <a:rPr lang="ru-RU" sz="1600" b="1" dirty="0">
                <a:solidFill>
                  <a:srgbClr val="002060"/>
                </a:solidFill>
              </a:rPr>
            </a:br>
            <a:r>
              <a:rPr lang="ru-RU" sz="1600" b="1" dirty="0">
                <a:solidFill>
                  <a:srgbClr val="002060"/>
                </a:solidFill>
              </a:rPr>
              <a:t>Моб. ___________,  </a:t>
            </a:r>
            <a:r>
              <a:rPr lang="en-US" sz="1600" b="1" dirty="0">
                <a:solidFill>
                  <a:srgbClr val="002060"/>
                </a:solidFill>
              </a:rPr>
              <a:t>Email: _________</a:t>
            </a:r>
            <a:endParaRPr lang="ru-RU" sz="1600" b="1" dirty="0">
              <a:solidFill>
                <a:srgbClr val="002060"/>
              </a:solidFill>
            </a:endParaRPr>
          </a:p>
          <a:p>
            <a:pPr marL="114300" indent="0">
              <a:buNone/>
            </a:pPr>
            <a:endParaRPr lang="ru-RU" sz="1600" b="1" dirty="0">
              <a:solidFill>
                <a:srgbClr val="002060"/>
              </a:solidFill>
            </a:endParaRPr>
          </a:p>
          <a:p>
            <a:pPr marL="114300" indent="0">
              <a:buNone/>
            </a:pPr>
            <a:endParaRPr lang="ru-RU" sz="1600" b="1" dirty="0">
              <a:solidFill>
                <a:srgbClr val="002060"/>
              </a:solidFill>
            </a:endParaRPr>
          </a:p>
        </p:txBody>
      </p:sp>
    </p:spTree>
    <p:extLst>
      <p:ext uri="{BB962C8B-B14F-4D97-AF65-F5344CB8AC3E}">
        <p14:creationId xmlns:p14="http://schemas.microsoft.com/office/powerpoint/2010/main" val="96853741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400" b="1" dirty="0">
                <a:solidFill>
                  <a:srgbClr val="C00000"/>
                </a:solidFill>
              </a:rPr>
              <a:t>сопроводительное письмо в компанию </a:t>
            </a:r>
            <a:br>
              <a:rPr lang="ru-RU" sz="2000" b="1" dirty="0">
                <a:solidFill>
                  <a:srgbClr val="C00000"/>
                </a:solidFill>
              </a:rPr>
            </a:br>
            <a:r>
              <a:rPr lang="ru-RU" sz="1800" b="1" i="1" dirty="0">
                <a:solidFill>
                  <a:srgbClr val="C00000"/>
                </a:solidFill>
              </a:rPr>
              <a:t>пример  </a:t>
            </a:r>
            <a:r>
              <a:rPr lang="ru-RU" sz="1400" b="1" i="1" dirty="0">
                <a:solidFill>
                  <a:srgbClr val="FF0000"/>
                </a:solidFill>
              </a:rPr>
              <a:t>(второе предложение слишком громоздко)</a:t>
            </a:r>
            <a:endParaRPr lang="ru-RU" sz="1400" dirty="0">
              <a:solidFill>
                <a:srgbClr val="FF0000"/>
              </a:solidFill>
            </a:endParaRPr>
          </a:p>
        </p:txBody>
      </p:sp>
      <p:sp>
        <p:nvSpPr>
          <p:cNvPr id="3" name="Объект 2"/>
          <p:cNvSpPr>
            <a:spLocks noGrp="1"/>
          </p:cNvSpPr>
          <p:nvPr>
            <p:ph idx="1"/>
          </p:nvPr>
        </p:nvSpPr>
        <p:spPr>
          <a:xfrm>
            <a:off x="457200" y="1340768"/>
            <a:ext cx="8229600" cy="5256584"/>
          </a:xfrm>
        </p:spPr>
        <p:txBody>
          <a:bodyPr>
            <a:normAutofit fontScale="70000" lnSpcReduction="20000"/>
          </a:bodyPr>
          <a:lstStyle/>
          <a:p>
            <a:pPr marL="114300" indent="0">
              <a:buNone/>
            </a:pPr>
            <a:r>
              <a:rPr lang="ru-RU" sz="2000" b="1" dirty="0">
                <a:solidFill>
                  <a:srgbClr val="002060"/>
                </a:solidFill>
              </a:rPr>
              <a:t>Уважаемый  Антон Сергеевич,</a:t>
            </a:r>
          </a:p>
          <a:p>
            <a:pPr marL="114300" indent="0">
              <a:buNone/>
            </a:pPr>
            <a:endParaRPr lang="ru-RU" sz="2000" b="1" dirty="0">
              <a:solidFill>
                <a:srgbClr val="002060"/>
              </a:solidFill>
            </a:endParaRPr>
          </a:p>
          <a:p>
            <a:pPr marL="114300" indent="0">
              <a:buNone/>
            </a:pPr>
            <a:r>
              <a:rPr lang="ru-RU" sz="2000" b="1" dirty="0">
                <a:solidFill>
                  <a:srgbClr val="002060"/>
                </a:solidFill>
              </a:rPr>
              <a:t>На сайте </a:t>
            </a:r>
            <a:r>
              <a:rPr lang="ru-RU" sz="2000" b="1" u="sng" dirty="0">
                <a:solidFill>
                  <a:srgbClr val="002060"/>
                </a:solidFill>
              </a:rPr>
              <a:t>http://hh.ru </a:t>
            </a:r>
            <a:r>
              <a:rPr lang="ru-RU" sz="2000" b="1" dirty="0">
                <a:solidFill>
                  <a:srgbClr val="002060"/>
                </a:solidFill>
              </a:rPr>
              <a:t>я узнал, что в Вашей компании открыта вакансия регионального представителя. </a:t>
            </a:r>
          </a:p>
          <a:p>
            <a:pPr marL="114300" indent="0">
              <a:buNone/>
            </a:pPr>
            <a:endParaRPr lang="ru-RU" sz="2000" b="1" dirty="0">
              <a:solidFill>
                <a:srgbClr val="002060"/>
              </a:solidFill>
            </a:endParaRPr>
          </a:p>
          <a:p>
            <a:pPr marL="114300" indent="0">
              <a:buNone/>
            </a:pPr>
            <a:r>
              <a:rPr lang="ru-RU" sz="2000" b="1" dirty="0">
                <a:solidFill>
                  <a:srgbClr val="002060"/>
                </a:solidFill>
              </a:rPr>
              <a:t>Ознакомившись с перечнем квалификационных требований, я пришел к выводу, что вполне могу претендовать на данную должность, учитывая тот факт, что уже почти 2 года работаю в сфере связей с регионами, при этом эффективно выполняя поставленные передо мной планы и задачи.</a:t>
            </a:r>
          </a:p>
          <a:p>
            <a:pPr marL="114300" indent="0">
              <a:buNone/>
            </a:pPr>
            <a:endParaRPr lang="ru-RU" sz="2000" b="1" dirty="0">
              <a:solidFill>
                <a:srgbClr val="002060"/>
              </a:solidFill>
            </a:endParaRPr>
          </a:p>
          <a:p>
            <a:pPr marL="114300" indent="0">
              <a:buNone/>
            </a:pPr>
            <a:r>
              <a:rPr lang="ru-RU" sz="2000" b="1" dirty="0">
                <a:solidFill>
                  <a:srgbClr val="002060"/>
                </a:solidFill>
              </a:rPr>
              <a:t>Желаемый уровень месячной заработной платы: от 60 тыс. руб. </a:t>
            </a:r>
          </a:p>
          <a:p>
            <a:pPr marL="114300" indent="0">
              <a:buNone/>
            </a:pPr>
            <a:r>
              <a:rPr lang="ru-RU" sz="2000" b="1" dirty="0">
                <a:solidFill>
                  <a:srgbClr val="002060"/>
                </a:solidFill>
              </a:rPr>
              <a:t>Более детальная информация о моих обязанностях и достижениях на предыдущих позиция  содержится в прилагаемом резюме. </a:t>
            </a:r>
          </a:p>
          <a:p>
            <a:pPr marL="114300" indent="0">
              <a:buNone/>
            </a:pPr>
            <a:endParaRPr lang="ru-RU" sz="2000" b="1" dirty="0">
              <a:solidFill>
                <a:srgbClr val="002060"/>
              </a:solidFill>
            </a:endParaRPr>
          </a:p>
          <a:p>
            <a:pPr marL="114300" indent="0">
              <a:buNone/>
            </a:pPr>
            <a:r>
              <a:rPr lang="ru-RU" sz="2000" b="1" dirty="0">
                <a:solidFill>
                  <a:srgbClr val="002060"/>
                </a:solidFill>
              </a:rPr>
              <a:t>С удовольствием приму предложение встретиться с Вами и рассказать более подробно о своем профессиональном опыте  и потенциале. </a:t>
            </a:r>
          </a:p>
          <a:p>
            <a:pPr marL="114300" indent="0">
              <a:buNone/>
            </a:pPr>
            <a:endParaRPr lang="ru-RU" sz="2000" b="1" dirty="0">
              <a:solidFill>
                <a:srgbClr val="002060"/>
              </a:solidFill>
            </a:endParaRPr>
          </a:p>
          <a:p>
            <a:pPr marL="114300" indent="0">
              <a:buNone/>
            </a:pPr>
            <a:r>
              <a:rPr lang="ru-RU" sz="2000" b="1" dirty="0">
                <a:solidFill>
                  <a:srgbClr val="002060"/>
                </a:solidFill>
              </a:rPr>
              <a:t>Заранее благодарю Вас за внимание к письму и уделенное моей кандидатуре время.</a:t>
            </a:r>
          </a:p>
          <a:p>
            <a:pPr marL="114300" indent="0">
              <a:buNone/>
            </a:pPr>
            <a:endParaRPr lang="ru-RU" sz="2000" b="1" dirty="0">
              <a:solidFill>
                <a:srgbClr val="002060"/>
              </a:solidFill>
            </a:endParaRPr>
          </a:p>
          <a:p>
            <a:pPr marL="114300" indent="0">
              <a:buNone/>
            </a:pPr>
            <a:r>
              <a:rPr lang="ru-RU" sz="2000" b="1" i="1" dirty="0">
                <a:solidFill>
                  <a:srgbClr val="002060"/>
                </a:solidFill>
              </a:rPr>
              <a:t>Приложение</a:t>
            </a:r>
            <a:r>
              <a:rPr lang="ru-RU" sz="2000" b="1" dirty="0">
                <a:solidFill>
                  <a:srgbClr val="002060"/>
                </a:solidFill>
              </a:rPr>
              <a:t>: (профессиональное) резюме на 2 </a:t>
            </a:r>
            <a:r>
              <a:rPr lang="en-US" sz="2000" b="1" dirty="0">
                <a:solidFill>
                  <a:srgbClr val="002060"/>
                </a:solidFill>
              </a:rPr>
              <a:t>c</a:t>
            </a:r>
            <a:r>
              <a:rPr lang="ru-RU" sz="2000" b="1" dirty="0">
                <a:solidFill>
                  <a:srgbClr val="002060"/>
                </a:solidFill>
              </a:rPr>
              <a:t>.</a:t>
            </a:r>
          </a:p>
          <a:p>
            <a:pPr marL="114300" indent="0">
              <a:buNone/>
            </a:pPr>
            <a:endParaRPr lang="ru-RU" sz="2000" b="1" dirty="0">
              <a:solidFill>
                <a:srgbClr val="002060"/>
              </a:solidFill>
            </a:endParaRPr>
          </a:p>
          <a:p>
            <a:pPr marL="114300" indent="0">
              <a:buNone/>
            </a:pPr>
            <a:r>
              <a:rPr lang="ru-RU" sz="2000" b="1" dirty="0">
                <a:solidFill>
                  <a:srgbClr val="002060"/>
                </a:solidFill>
              </a:rPr>
              <a:t>С уважением,</a:t>
            </a:r>
            <a:br>
              <a:rPr lang="ru-RU" sz="2000" b="1" dirty="0">
                <a:solidFill>
                  <a:srgbClr val="002060"/>
                </a:solidFill>
              </a:rPr>
            </a:br>
            <a:r>
              <a:rPr lang="ru-RU" sz="2000" b="1" dirty="0">
                <a:solidFill>
                  <a:srgbClr val="002060"/>
                </a:solidFill>
              </a:rPr>
              <a:t>Тетерин Анатолий Ильич</a:t>
            </a:r>
          </a:p>
          <a:p>
            <a:pPr marL="114300" indent="0">
              <a:buNone/>
            </a:pPr>
            <a:r>
              <a:rPr lang="ru-RU" sz="2000" b="1" dirty="0">
                <a:solidFill>
                  <a:srgbClr val="002060"/>
                </a:solidFill>
              </a:rPr>
              <a:t>Моб. __________________</a:t>
            </a:r>
          </a:p>
          <a:p>
            <a:pPr marL="114300" indent="0">
              <a:buNone/>
            </a:pPr>
            <a:endParaRPr lang="ru-RU" sz="2000" b="1" dirty="0">
              <a:solidFill>
                <a:srgbClr val="002060"/>
              </a:solidFill>
            </a:endParaRPr>
          </a:p>
          <a:p>
            <a:pPr marL="114300" indent="0">
              <a:buNone/>
            </a:pPr>
            <a:endParaRPr lang="ru-RU" sz="1600" b="1" dirty="0">
              <a:solidFill>
                <a:srgbClr val="002060"/>
              </a:solidFill>
            </a:endParaRPr>
          </a:p>
        </p:txBody>
      </p:sp>
    </p:spTree>
    <p:extLst>
      <p:ext uri="{BB962C8B-B14F-4D97-AF65-F5344CB8AC3E}">
        <p14:creationId xmlns:p14="http://schemas.microsoft.com/office/powerpoint/2010/main" val="229075696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6128" y="408373"/>
            <a:ext cx="8260672" cy="788380"/>
          </a:xfrm>
        </p:spPr>
        <p:txBody>
          <a:bodyPr>
            <a:normAutofit/>
          </a:bodyPr>
          <a:lstStyle/>
          <a:p>
            <a:r>
              <a:rPr lang="ru-RU" sz="2400" b="1" dirty="0">
                <a:solidFill>
                  <a:srgbClr val="C00000"/>
                </a:solidFill>
              </a:rPr>
              <a:t>сопроводительное письмо в компанию</a:t>
            </a:r>
            <a:endParaRPr lang="ru-RU" sz="2400" dirty="0">
              <a:solidFill>
                <a:srgbClr val="C00000"/>
              </a:solidFill>
            </a:endParaRPr>
          </a:p>
        </p:txBody>
      </p:sp>
      <p:sp>
        <p:nvSpPr>
          <p:cNvPr id="3" name="Объект 2"/>
          <p:cNvSpPr>
            <a:spLocks noGrp="1"/>
          </p:cNvSpPr>
          <p:nvPr>
            <p:ph idx="1"/>
          </p:nvPr>
        </p:nvSpPr>
        <p:spPr>
          <a:xfrm>
            <a:off x="457200" y="1196752"/>
            <a:ext cx="8229600" cy="5040560"/>
          </a:xfrm>
        </p:spPr>
        <p:txBody>
          <a:bodyPr>
            <a:normAutofit/>
          </a:bodyPr>
          <a:lstStyle/>
          <a:p>
            <a:pPr marL="114300" indent="0">
              <a:buNone/>
            </a:pPr>
            <a:r>
              <a:rPr lang="ru-RU" sz="1600" b="1" dirty="0">
                <a:solidFill>
                  <a:srgbClr val="002060"/>
                </a:solidFill>
              </a:rPr>
              <a:t>Постарайтесь написать небольшое, но информативное и полезное письмо только с качественной информацией.</a:t>
            </a:r>
          </a:p>
          <a:p>
            <a:pPr marL="114300" indent="0">
              <a:buNone/>
            </a:pPr>
            <a:r>
              <a:rPr lang="ru-RU" sz="1600" b="1" dirty="0">
                <a:solidFill>
                  <a:srgbClr val="002060"/>
                </a:solidFill>
              </a:rPr>
              <a:t>Не следует стараться вписать в сопроводительное письмо абсолютно все проекты и опыты жизни, которые не имеют отношения к вакансии. </a:t>
            </a:r>
          </a:p>
          <a:p>
            <a:pPr marL="114300" indent="0">
              <a:buNone/>
            </a:pPr>
            <a:endParaRPr lang="ru-RU" sz="1600" b="1" dirty="0">
              <a:solidFill>
                <a:srgbClr val="002060"/>
              </a:solidFill>
            </a:endParaRPr>
          </a:p>
          <a:p>
            <a:pPr marL="114300" indent="0">
              <a:buNone/>
            </a:pPr>
            <a:r>
              <a:rPr lang="ru-RU" sz="1600" b="1" dirty="0">
                <a:solidFill>
                  <a:srgbClr val="002060"/>
                </a:solidFill>
              </a:rPr>
              <a:t>Желательно, чтобы сопроводительное письмо соответствовало по стилю отрасли, в которой работает  компания и ее корпоративной культуре.</a:t>
            </a:r>
          </a:p>
          <a:p>
            <a:pPr marL="114300" indent="0">
              <a:buNone/>
            </a:pPr>
            <a:endParaRPr lang="ru-RU" sz="1600" b="1" dirty="0">
              <a:solidFill>
                <a:srgbClr val="002060"/>
              </a:solidFill>
            </a:endParaRPr>
          </a:p>
          <a:p>
            <a:r>
              <a:rPr lang="ru-RU" sz="1600" b="1" dirty="0">
                <a:solidFill>
                  <a:srgbClr val="002060"/>
                </a:solidFill>
              </a:rPr>
              <a:t>Для большинства  инжиниринговых, медицинских, банковских, консалтинговых и других работодателей подойдет выдержанный деловой стиль.                                                                                      </a:t>
            </a:r>
          </a:p>
          <a:p>
            <a:pPr marL="114300" indent="0">
              <a:buNone/>
            </a:pPr>
            <a:r>
              <a:rPr lang="ru-RU" sz="1600" b="1" dirty="0">
                <a:solidFill>
                  <a:srgbClr val="002060"/>
                </a:solidFill>
              </a:rPr>
              <a:t>    Его отличает максимально легкая и информативная форма письма:  </a:t>
            </a:r>
          </a:p>
          <a:p>
            <a:pPr marL="114300" indent="0">
              <a:buNone/>
            </a:pPr>
            <a:r>
              <a:rPr lang="ru-RU" sz="1600" b="1" dirty="0">
                <a:solidFill>
                  <a:srgbClr val="002060"/>
                </a:solidFill>
              </a:rPr>
              <a:t>    простая структура, терминология, отсутствие громоздких придаточных  </a:t>
            </a:r>
          </a:p>
          <a:p>
            <a:pPr marL="114300" indent="0">
              <a:buNone/>
            </a:pPr>
            <a:r>
              <a:rPr lang="ru-RU" sz="1600" b="1" dirty="0">
                <a:solidFill>
                  <a:srgbClr val="002060"/>
                </a:solidFill>
              </a:rPr>
              <a:t>     и сложноподчиненных предложений.</a:t>
            </a:r>
          </a:p>
          <a:p>
            <a:endParaRPr lang="ru-RU" sz="1600" b="1" dirty="0">
              <a:solidFill>
                <a:srgbClr val="002060"/>
              </a:solidFill>
            </a:endParaRPr>
          </a:p>
          <a:p>
            <a:r>
              <a:rPr lang="ru-RU" sz="1600" b="1" dirty="0">
                <a:solidFill>
                  <a:srgbClr val="002060"/>
                </a:solidFill>
              </a:rPr>
              <a:t>Остальные 5% — области </a:t>
            </a:r>
            <a:r>
              <a:rPr lang="ru-RU" sz="1600" b="1" dirty="0" err="1">
                <a:solidFill>
                  <a:srgbClr val="002060"/>
                </a:solidFill>
              </a:rPr>
              <a:t>Hi-tech</a:t>
            </a:r>
            <a:r>
              <a:rPr lang="ru-RU" sz="1600" b="1" dirty="0">
                <a:solidFill>
                  <a:srgbClr val="002060"/>
                </a:solidFill>
              </a:rPr>
              <a:t>, креатив, IT </a:t>
            </a:r>
            <a:r>
              <a:rPr lang="ru-RU" sz="1600" b="1" dirty="0" err="1">
                <a:solidFill>
                  <a:srgbClr val="002060"/>
                </a:solidFill>
              </a:rPr>
              <a:t>start-up</a:t>
            </a:r>
            <a:r>
              <a:rPr lang="ru-RU" sz="1600" b="1" dirty="0">
                <a:solidFill>
                  <a:srgbClr val="002060"/>
                </a:solidFill>
              </a:rPr>
              <a:t>, частные и небольшие компании c </a:t>
            </a:r>
            <a:r>
              <a:rPr lang="ru-RU" sz="1600" b="1" dirty="0" err="1">
                <a:solidFill>
                  <a:srgbClr val="002060"/>
                </a:solidFill>
              </a:rPr>
              <a:t>нишевыми</a:t>
            </a:r>
            <a:r>
              <a:rPr lang="ru-RU" sz="1600" b="1" dirty="0">
                <a:solidFill>
                  <a:srgbClr val="002060"/>
                </a:solidFill>
              </a:rPr>
              <a:t>  продуктами — допускают более свободное и эмоциональное обращение.</a:t>
            </a:r>
          </a:p>
          <a:p>
            <a:pPr marL="114300" indent="0">
              <a:buNone/>
            </a:pPr>
            <a:endParaRPr lang="ru-RU" sz="1600" b="1" dirty="0">
              <a:solidFill>
                <a:srgbClr val="002060"/>
              </a:solidFill>
            </a:endParaRPr>
          </a:p>
        </p:txBody>
      </p:sp>
    </p:spTree>
    <p:extLst>
      <p:ext uri="{BB962C8B-B14F-4D97-AF65-F5344CB8AC3E}">
        <p14:creationId xmlns:p14="http://schemas.microsoft.com/office/powerpoint/2010/main" val="259558251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400" b="1" dirty="0">
                <a:solidFill>
                  <a:srgbClr val="C00000"/>
                </a:solidFill>
              </a:rPr>
              <a:t>сопроводительное письмо в компанию</a:t>
            </a:r>
            <a:endParaRPr lang="ru-RU" sz="2400" dirty="0">
              <a:solidFill>
                <a:srgbClr val="C00000"/>
              </a:solidFill>
            </a:endParaRPr>
          </a:p>
        </p:txBody>
      </p:sp>
      <p:sp>
        <p:nvSpPr>
          <p:cNvPr id="3" name="Объект 2"/>
          <p:cNvSpPr>
            <a:spLocks noGrp="1"/>
          </p:cNvSpPr>
          <p:nvPr>
            <p:ph idx="1"/>
          </p:nvPr>
        </p:nvSpPr>
        <p:spPr/>
        <p:txBody>
          <a:bodyPr>
            <a:normAutofit/>
          </a:bodyPr>
          <a:lstStyle/>
          <a:p>
            <a:pPr marL="114300" indent="0">
              <a:buNone/>
            </a:pPr>
            <a:r>
              <a:rPr lang="ru-RU" sz="2000" b="1" i="1" u="sng" dirty="0">
                <a:solidFill>
                  <a:srgbClr val="002060"/>
                </a:solidFill>
              </a:rPr>
              <a:t>Шаблонные письма </a:t>
            </a:r>
            <a:r>
              <a:rPr lang="ru-RU" sz="1600" b="1" dirty="0">
                <a:solidFill>
                  <a:srgbClr val="002060"/>
                </a:solidFill>
              </a:rPr>
              <a:t>–  </a:t>
            </a:r>
            <a:r>
              <a:rPr lang="ru-RU" sz="1800" b="1" dirty="0">
                <a:solidFill>
                  <a:srgbClr val="002060"/>
                </a:solidFill>
              </a:rPr>
              <a:t>частая ошибка, моментально убивающая интерес читающего .</a:t>
            </a:r>
          </a:p>
          <a:p>
            <a:pPr marL="114300" indent="0">
              <a:buNone/>
            </a:pPr>
            <a:endParaRPr lang="ru-RU" sz="1800" b="1" dirty="0">
              <a:solidFill>
                <a:srgbClr val="002060"/>
              </a:solidFill>
            </a:endParaRPr>
          </a:p>
          <a:p>
            <a:pPr marL="114300" indent="0">
              <a:buNone/>
            </a:pPr>
            <a:r>
              <a:rPr lang="ru-RU" sz="1800" b="1" dirty="0">
                <a:solidFill>
                  <a:srgbClr val="002060"/>
                </a:solidFill>
              </a:rPr>
              <a:t> Если для вас эта заявка на участие в конкурсе на позицию настолько банальна, что вы копируете свое письмо, то и для получателя вы становитесь  малоинтересным  кандидатом.</a:t>
            </a:r>
          </a:p>
          <a:p>
            <a:pPr marL="114300" indent="0">
              <a:buNone/>
            </a:pPr>
            <a:endParaRPr lang="ru-RU" sz="1600" b="1" dirty="0">
              <a:solidFill>
                <a:srgbClr val="002060"/>
              </a:solidFill>
            </a:endParaRPr>
          </a:p>
          <a:p>
            <a:pPr marL="114300" indent="0">
              <a:buNone/>
            </a:pPr>
            <a:r>
              <a:rPr lang="ru-RU" sz="2000" b="1" i="1" u="sng" dirty="0">
                <a:solidFill>
                  <a:srgbClr val="002060"/>
                </a:solidFill>
              </a:rPr>
              <a:t>Креатив </a:t>
            </a:r>
            <a:r>
              <a:rPr lang="ru-RU" sz="1600" b="1" dirty="0">
                <a:solidFill>
                  <a:srgbClr val="002060"/>
                </a:solidFill>
              </a:rPr>
              <a:t> </a:t>
            </a:r>
            <a:r>
              <a:rPr lang="ru-RU" sz="1800" b="1" dirty="0">
                <a:solidFill>
                  <a:srgbClr val="002060"/>
                </a:solidFill>
              </a:rPr>
              <a:t>в письме и юмор уместны лишь в том случае,   если  рассматриваемая компания входит в тот малый процент работодателей, для которых оригинальность и юмор являются частью профессиональной деятельности и соответствует внутренней корпоративной культуре.</a:t>
            </a:r>
          </a:p>
          <a:p>
            <a:pPr marL="114300" indent="0">
              <a:buNone/>
            </a:pPr>
            <a:endParaRPr lang="ru-RU" sz="1800" b="1" dirty="0">
              <a:solidFill>
                <a:srgbClr val="002060"/>
              </a:solidFill>
            </a:endParaRPr>
          </a:p>
        </p:txBody>
      </p:sp>
    </p:spTree>
    <p:extLst>
      <p:ext uri="{BB962C8B-B14F-4D97-AF65-F5344CB8AC3E}">
        <p14:creationId xmlns:p14="http://schemas.microsoft.com/office/powerpoint/2010/main" val="199294813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400" b="1" dirty="0">
                <a:solidFill>
                  <a:srgbClr val="C00000"/>
                </a:solidFill>
              </a:rPr>
              <a:t>сопроводительное письмо в компанию </a:t>
            </a:r>
            <a:r>
              <a:rPr lang="ru-RU" sz="2000" b="1" i="1" dirty="0">
                <a:solidFill>
                  <a:srgbClr val="C00000"/>
                </a:solidFill>
              </a:rPr>
              <a:t>итог</a:t>
            </a:r>
            <a:endParaRPr lang="ru-RU" sz="2000" i="1" dirty="0">
              <a:solidFill>
                <a:srgbClr val="C00000"/>
              </a:solidFill>
            </a:endParaRPr>
          </a:p>
        </p:txBody>
      </p:sp>
      <p:sp>
        <p:nvSpPr>
          <p:cNvPr id="3" name="Объект 2"/>
          <p:cNvSpPr>
            <a:spLocks noGrp="1"/>
          </p:cNvSpPr>
          <p:nvPr>
            <p:ph idx="1"/>
          </p:nvPr>
        </p:nvSpPr>
        <p:spPr/>
        <p:txBody>
          <a:bodyPr>
            <a:normAutofit/>
          </a:bodyPr>
          <a:lstStyle/>
          <a:p>
            <a:pPr marL="114300" indent="0">
              <a:buNone/>
            </a:pPr>
            <a:r>
              <a:rPr lang="ru-RU" sz="1800" b="1" i="1" u="sng" dirty="0">
                <a:solidFill>
                  <a:srgbClr val="002060"/>
                </a:solidFill>
              </a:rPr>
              <a:t>Итак, в чем  секрет удачных сопроводительных писем?</a:t>
            </a:r>
          </a:p>
          <a:p>
            <a:pPr marL="114300" indent="0">
              <a:buNone/>
            </a:pPr>
            <a:endParaRPr lang="ru-RU" sz="1800" b="1" dirty="0">
              <a:solidFill>
                <a:srgbClr val="002060"/>
              </a:solidFill>
            </a:endParaRPr>
          </a:p>
          <a:p>
            <a:pPr marL="114300" indent="0">
              <a:buNone/>
            </a:pPr>
            <a:r>
              <a:rPr lang="ru-RU" sz="1800" b="1" dirty="0">
                <a:solidFill>
                  <a:srgbClr val="002060"/>
                </a:solidFill>
              </a:rPr>
              <a:t> - Они структурированы, </a:t>
            </a:r>
          </a:p>
          <a:p>
            <a:pPr marL="114300" indent="0">
              <a:buNone/>
            </a:pPr>
            <a:r>
              <a:rPr lang="ru-RU" sz="1800" b="1" dirty="0">
                <a:solidFill>
                  <a:srgbClr val="002060"/>
                </a:solidFill>
              </a:rPr>
              <a:t> - Небольшие по объему, но крайне емкие, </a:t>
            </a:r>
          </a:p>
          <a:p>
            <a:pPr marL="114300" indent="0">
              <a:buNone/>
            </a:pPr>
            <a:r>
              <a:rPr lang="ru-RU" sz="1800" b="1" dirty="0">
                <a:solidFill>
                  <a:srgbClr val="002060"/>
                </a:solidFill>
              </a:rPr>
              <a:t> - Адаптированы под культуру компании,</a:t>
            </a:r>
          </a:p>
          <a:p>
            <a:pPr marL="114300" indent="0">
              <a:buNone/>
            </a:pPr>
            <a:r>
              <a:rPr lang="ru-RU" sz="1800" b="1" dirty="0">
                <a:solidFill>
                  <a:srgbClr val="002060"/>
                </a:solidFill>
              </a:rPr>
              <a:t> - Не содержат ошибок. </a:t>
            </a:r>
          </a:p>
          <a:p>
            <a:pPr marL="114300" indent="0">
              <a:buNone/>
            </a:pPr>
            <a:endParaRPr lang="ru-RU" sz="1800" b="1" dirty="0">
              <a:solidFill>
                <a:srgbClr val="002060"/>
              </a:solidFill>
            </a:endParaRPr>
          </a:p>
          <a:p>
            <a:pPr marL="114300" indent="0">
              <a:buNone/>
            </a:pPr>
            <a:r>
              <a:rPr lang="ru-RU" sz="1800" b="1" u="sng" dirty="0">
                <a:solidFill>
                  <a:srgbClr val="002060"/>
                </a:solidFill>
              </a:rPr>
              <a:t>И  самое главное</a:t>
            </a:r>
            <a:r>
              <a:rPr lang="ru-RU" sz="1800" b="1" dirty="0">
                <a:solidFill>
                  <a:srgbClr val="002060"/>
                </a:solidFill>
              </a:rPr>
              <a:t>:   </a:t>
            </a:r>
          </a:p>
          <a:p>
            <a:pPr marL="114300" indent="0">
              <a:buNone/>
            </a:pPr>
            <a:r>
              <a:rPr lang="ru-RU" sz="1800" b="1" dirty="0">
                <a:solidFill>
                  <a:srgbClr val="002060"/>
                </a:solidFill>
              </a:rPr>
              <a:t>такие сопроводительные письма фокусируются на интересах компании, а не на персональном интересе кандидата. </a:t>
            </a:r>
          </a:p>
          <a:p>
            <a:pPr marL="114300" indent="0">
              <a:buNone/>
            </a:pPr>
            <a:r>
              <a:rPr lang="ru-RU" sz="1800" b="1" dirty="0">
                <a:solidFill>
                  <a:srgbClr val="002060"/>
                </a:solidFill>
              </a:rPr>
              <a:t>Покажите, что вы знаете, в чем нуждается компания и как ей помочь.</a:t>
            </a:r>
          </a:p>
          <a:p>
            <a:pPr marL="114300" indent="0">
              <a:buNone/>
            </a:pPr>
            <a:endParaRPr lang="ru-RU" sz="1800" dirty="0"/>
          </a:p>
        </p:txBody>
      </p:sp>
    </p:spTree>
    <p:extLst>
      <p:ext uri="{BB962C8B-B14F-4D97-AF65-F5344CB8AC3E}">
        <p14:creationId xmlns:p14="http://schemas.microsoft.com/office/powerpoint/2010/main" val="93294599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fontScale="85000" lnSpcReduction="20000"/>
          </a:bodyPr>
          <a:lstStyle/>
          <a:p>
            <a:endParaRPr lang="ru-RU" dirty="0"/>
          </a:p>
          <a:p>
            <a:pPr marL="114300" indent="0">
              <a:buNone/>
            </a:pPr>
            <a:r>
              <a:rPr lang="ru-RU" sz="4400" b="1" dirty="0">
                <a:solidFill>
                  <a:srgbClr val="C00000"/>
                </a:solidFill>
              </a:rPr>
              <a:t>Мотивационное  письмо (эссе)       </a:t>
            </a:r>
          </a:p>
          <a:p>
            <a:pPr marL="114300" indent="0">
              <a:buNone/>
            </a:pPr>
            <a:r>
              <a:rPr lang="ru-RU" sz="4400" b="1" dirty="0">
                <a:solidFill>
                  <a:srgbClr val="C00000"/>
                </a:solidFill>
              </a:rPr>
              <a:t>          в иностранный ВУЗ</a:t>
            </a:r>
          </a:p>
          <a:p>
            <a:pPr marL="114300" indent="0">
              <a:buNone/>
            </a:pPr>
            <a:endParaRPr lang="ru-RU" sz="4400" b="1" dirty="0">
              <a:solidFill>
                <a:srgbClr val="C00000"/>
              </a:solidFill>
            </a:endParaRPr>
          </a:p>
          <a:p>
            <a:pPr marL="114300" indent="0">
              <a:buNone/>
            </a:pPr>
            <a:r>
              <a:rPr lang="ru-RU" sz="4400" b="1" i="1" dirty="0">
                <a:solidFill>
                  <a:srgbClr val="002060"/>
                </a:solidFill>
              </a:rPr>
              <a:t>            </a:t>
            </a:r>
            <a:r>
              <a:rPr lang="en-US" sz="4400" b="1" i="1" dirty="0">
                <a:solidFill>
                  <a:srgbClr val="C00000"/>
                </a:solidFill>
              </a:rPr>
              <a:t>Statement of Purpose</a:t>
            </a:r>
            <a:endParaRPr lang="ru-RU" sz="4400" b="1" i="1" dirty="0">
              <a:solidFill>
                <a:srgbClr val="C00000"/>
              </a:solidFill>
            </a:endParaRPr>
          </a:p>
          <a:p>
            <a:pPr marL="114300" indent="0">
              <a:buNone/>
            </a:pPr>
            <a:r>
              <a:rPr lang="ru-RU" sz="4400" b="1" i="1" dirty="0">
                <a:solidFill>
                  <a:srgbClr val="C00000"/>
                </a:solidFill>
              </a:rPr>
              <a:t>               </a:t>
            </a:r>
            <a:r>
              <a:rPr lang="en-US" sz="4400" b="1" i="1" dirty="0">
                <a:solidFill>
                  <a:srgbClr val="C00000"/>
                </a:solidFill>
              </a:rPr>
              <a:t>Motivation Letter</a:t>
            </a:r>
            <a:endParaRPr lang="ru-RU" sz="4400" b="1" i="1" dirty="0">
              <a:solidFill>
                <a:srgbClr val="C00000"/>
              </a:solidFill>
            </a:endParaRPr>
          </a:p>
          <a:p>
            <a:pPr marL="114300" indent="0">
              <a:buNone/>
            </a:pPr>
            <a:br>
              <a:rPr lang="ru-RU" sz="4400" b="1" dirty="0">
                <a:solidFill>
                  <a:srgbClr val="C00000"/>
                </a:solidFill>
              </a:rPr>
            </a:br>
            <a:endParaRPr lang="ru-RU" sz="4400" dirty="0">
              <a:solidFill>
                <a:srgbClr val="C00000"/>
              </a:solidFill>
            </a:endParaRPr>
          </a:p>
        </p:txBody>
      </p:sp>
    </p:spTree>
    <p:extLst>
      <p:ext uri="{BB962C8B-B14F-4D97-AF65-F5344CB8AC3E}">
        <p14:creationId xmlns:p14="http://schemas.microsoft.com/office/powerpoint/2010/main" val="53452081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6128" y="408373"/>
            <a:ext cx="8260672" cy="932396"/>
          </a:xfrm>
        </p:spPr>
        <p:txBody>
          <a:bodyPr>
            <a:normAutofit/>
          </a:bodyPr>
          <a:lstStyle/>
          <a:p>
            <a:r>
              <a:rPr lang="ru-RU" sz="2200" b="1" dirty="0">
                <a:solidFill>
                  <a:srgbClr val="C00000"/>
                </a:solidFill>
              </a:rPr>
              <a:t>Мотивационное эссе для поступления в вуз</a:t>
            </a:r>
            <a:endParaRPr lang="ru-RU" sz="2200" dirty="0">
              <a:solidFill>
                <a:srgbClr val="C00000"/>
              </a:solidFill>
            </a:endParaRPr>
          </a:p>
        </p:txBody>
      </p:sp>
      <p:sp>
        <p:nvSpPr>
          <p:cNvPr id="3" name="Объект 2"/>
          <p:cNvSpPr>
            <a:spLocks noGrp="1"/>
          </p:cNvSpPr>
          <p:nvPr>
            <p:ph idx="1"/>
          </p:nvPr>
        </p:nvSpPr>
        <p:spPr>
          <a:xfrm>
            <a:off x="457200" y="1752600"/>
            <a:ext cx="8229600" cy="4628728"/>
          </a:xfrm>
        </p:spPr>
        <p:txBody>
          <a:bodyPr>
            <a:normAutofit/>
          </a:bodyPr>
          <a:lstStyle/>
          <a:p>
            <a:pPr marL="114300" indent="0" fontAlgn="base">
              <a:buNone/>
            </a:pPr>
            <a:r>
              <a:rPr lang="ru-RU" sz="1800" b="1" dirty="0">
                <a:solidFill>
                  <a:srgbClr val="002060"/>
                </a:solidFill>
              </a:rPr>
              <a:t> </a:t>
            </a:r>
            <a:r>
              <a:rPr lang="ru-RU" sz="1800" b="1" u="sng" dirty="0">
                <a:solidFill>
                  <a:srgbClr val="002060"/>
                </a:solidFill>
              </a:rPr>
              <a:t>Мотивационное эссе для поступления в вуз</a:t>
            </a:r>
          </a:p>
          <a:p>
            <a:pPr marL="114300" indent="0" fontAlgn="base">
              <a:buNone/>
            </a:pPr>
            <a:r>
              <a:rPr lang="ru-RU" sz="1800" b="1" dirty="0">
                <a:solidFill>
                  <a:srgbClr val="002060"/>
                </a:solidFill>
              </a:rPr>
              <a:t>/</a:t>
            </a:r>
            <a:r>
              <a:rPr lang="ru-RU" sz="1800" b="1" dirty="0" err="1">
                <a:solidFill>
                  <a:srgbClr val="002060"/>
                </a:solidFill>
              </a:rPr>
              <a:t>Statement</a:t>
            </a:r>
            <a:r>
              <a:rPr lang="ru-RU" sz="1800" b="1" dirty="0">
                <a:solidFill>
                  <a:srgbClr val="002060"/>
                </a:solidFill>
              </a:rPr>
              <a:t> of </a:t>
            </a:r>
            <a:r>
              <a:rPr lang="ru-RU" sz="1800" b="1" dirty="0" err="1">
                <a:solidFill>
                  <a:srgbClr val="002060"/>
                </a:solidFill>
              </a:rPr>
              <a:t>purpose</a:t>
            </a:r>
            <a:r>
              <a:rPr lang="ru-RU" sz="1800" b="1" dirty="0">
                <a:solidFill>
                  <a:srgbClr val="002060"/>
                </a:solidFill>
              </a:rPr>
              <a:t>./</a:t>
            </a:r>
          </a:p>
          <a:p>
            <a:pPr marL="114300" indent="0" fontAlgn="base">
              <a:buNone/>
            </a:pPr>
            <a:endParaRPr lang="ru-RU" sz="1800" b="1" dirty="0">
              <a:solidFill>
                <a:srgbClr val="002060"/>
              </a:solidFill>
            </a:endParaRPr>
          </a:p>
          <a:p>
            <a:pPr marL="114300" indent="0" fontAlgn="base">
              <a:buNone/>
            </a:pPr>
            <a:r>
              <a:rPr lang="ru-RU" sz="1800" b="1" dirty="0">
                <a:solidFill>
                  <a:srgbClr val="002060"/>
                </a:solidFill>
              </a:rPr>
              <a:t>Правильно составленные документы для поступления в университет за границей </a:t>
            </a:r>
            <a:r>
              <a:rPr lang="en-US" sz="1800" b="1" dirty="0">
                <a:solidFill>
                  <a:srgbClr val="002060"/>
                </a:solidFill>
              </a:rPr>
              <a:t>- </a:t>
            </a:r>
            <a:r>
              <a:rPr lang="ru-RU" sz="1800" b="1" dirty="0">
                <a:solidFill>
                  <a:srgbClr val="002060"/>
                </a:solidFill>
              </a:rPr>
              <a:t>залог успеха. </a:t>
            </a:r>
          </a:p>
          <a:p>
            <a:pPr marL="114300" indent="0" fontAlgn="base">
              <a:buNone/>
            </a:pPr>
            <a:r>
              <a:rPr lang="ru-RU" sz="1800" b="1" dirty="0">
                <a:solidFill>
                  <a:srgbClr val="002060"/>
                </a:solidFill>
              </a:rPr>
              <a:t>Как правильно написать мотивационное эссе?</a:t>
            </a:r>
          </a:p>
          <a:p>
            <a:pPr marL="114300" indent="0" fontAlgn="base">
              <a:buNone/>
            </a:pPr>
            <a:endParaRPr lang="ru-RU" sz="1800" b="1" dirty="0">
              <a:solidFill>
                <a:srgbClr val="002060"/>
              </a:solidFill>
            </a:endParaRPr>
          </a:p>
          <a:p>
            <a:pPr marL="114300" indent="0" fontAlgn="base">
              <a:buNone/>
            </a:pPr>
            <a:r>
              <a:rPr lang="ru-RU" sz="1800" b="1" u="sng" dirty="0">
                <a:solidFill>
                  <a:srgbClr val="002060"/>
                </a:solidFill>
              </a:rPr>
              <a:t>ТРИ  ЭТАПА:</a:t>
            </a:r>
          </a:p>
          <a:p>
            <a:pPr marL="114300" indent="0" fontAlgn="base">
              <a:buNone/>
            </a:pPr>
            <a:endParaRPr lang="ru-RU" sz="1800" b="1" dirty="0">
              <a:solidFill>
                <a:srgbClr val="002060"/>
              </a:solidFill>
            </a:endParaRPr>
          </a:p>
          <a:p>
            <a:pPr marL="114300" indent="0" fontAlgn="base">
              <a:buNone/>
            </a:pPr>
            <a:r>
              <a:rPr lang="ru-RU" sz="1800" b="1" dirty="0">
                <a:solidFill>
                  <a:srgbClr val="002060"/>
                </a:solidFill>
              </a:rPr>
              <a:t>1. Подготовительный этап</a:t>
            </a:r>
          </a:p>
          <a:p>
            <a:pPr marL="114300" indent="0" fontAlgn="base">
              <a:buNone/>
            </a:pPr>
            <a:r>
              <a:rPr lang="ru-RU" sz="1800" b="1" dirty="0">
                <a:solidFill>
                  <a:srgbClr val="002060"/>
                </a:solidFill>
              </a:rPr>
              <a:t>2. Написание эссе</a:t>
            </a:r>
          </a:p>
          <a:p>
            <a:pPr marL="114300" indent="0" fontAlgn="base">
              <a:buNone/>
            </a:pPr>
            <a:r>
              <a:rPr lang="ru-RU" sz="1800" b="1" dirty="0">
                <a:solidFill>
                  <a:srgbClr val="002060"/>
                </a:solidFill>
              </a:rPr>
              <a:t>3. Редактирование</a:t>
            </a:r>
          </a:p>
          <a:p>
            <a:pPr marL="114300" indent="0" fontAlgn="base">
              <a:buNone/>
            </a:pPr>
            <a:r>
              <a:rPr lang="ru-RU" sz="1800" b="1" dirty="0">
                <a:solidFill>
                  <a:srgbClr val="002060"/>
                </a:solidFill>
              </a:rPr>
              <a:t>-----------------------------------------------</a:t>
            </a:r>
          </a:p>
          <a:p>
            <a:pPr marL="114300" indent="0" fontAlgn="base">
              <a:buNone/>
            </a:pPr>
            <a:r>
              <a:rPr lang="ru-RU" sz="1800" b="1" dirty="0">
                <a:solidFill>
                  <a:srgbClr val="002060"/>
                </a:solidFill>
              </a:rPr>
              <a:t>ПОНЯТЬ, ЧТО  ЭТО  ПРОЦЕСС   ТВОРЧЕСКИЙ!</a:t>
            </a:r>
          </a:p>
          <a:p>
            <a:pPr marL="114300" indent="0" fontAlgn="base">
              <a:buNone/>
            </a:pPr>
            <a:endParaRPr lang="ru-RU" sz="1800" b="1" dirty="0">
              <a:solidFill>
                <a:srgbClr val="002060"/>
              </a:solidFill>
            </a:endParaRPr>
          </a:p>
          <a:p>
            <a:pPr marL="114300" indent="0">
              <a:buNone/>
            </a:pPr>
            <a:endParaRPr lang="ru-RU" sz="1800" b="1" dirty="0">
              <a:solidFill>
                <a:srgbClr val="002060"/>
              </a:solidFill>
            </a:endParaRPr>
          </a:p>
        </p:txBody>
      </p:sp>
    </p:spTree>
    <p:extLst>
      <p:ext uri="{BB962C8B-B14F-4D97-AF65-F5344CB8AC3E}">
        <p14:creationId xmlns:p14="http://schemas.microsoft.com/office/powerpoint/2010/main" val="6454907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6128" y="408373"/>
            <a:ext cx="8260672" cy="788380"/>
          </a:xfrm>
        </p:spPr>
        <p:txBody>
          <a:bodyPr>
            <a:normAutofit/>
          </a:bodyPr>
          <a:lstStyle/>
          <a:p>
            <a:r>
              <a:rPr lang="ru-RU" sz="2400" dirty="0">
                <a:solidFill>
                  <a:srgbClr val="C00000"/>
                </a:solidFill>
              </a:rPr>
              <a:t>В погоне  за  яркостью самовыражения</a:t>
            </a:r>
            <a:endParaRPr lang="ru-RU" sz="2400" dirty="0"/>
          </a:p>
        </p:txBody>
      </p:sp>
      <p:sp>
        <p:nvSpPr>
          <p:cNvPr id="3" name="Объект 2"/>
          <p:cNvSpPr>
            <a:spLocks noGrp="1"/>
          </p:cNvSpPr>
          <p:nvPr>
            <p:ph idx="1"/>
          </p:nvPr>
        </p:nvSpPr>
        <p:spPr>
          <a:xfrm>
            <a:off x="457200" y="1556792"/>
            <a:ext cx="8229600" cy="4824536"/>
          </a:xfrm>
        </p:spPr>
        <p:txBody>
          <a:bodyPr>
            <a:normAutofit/>
          </a:bodyPr>
          <a:lstStyle/>
          <a:p>
            <a:pPr marL="114300" indent="0">
              <a:buNone/>
            </a:pPr>
            <a:endParaRPr lang="ru-RU" sz="1800" b="1" dirty="0">
              <a:solidFill>
                <a:srgbClr val="002060"/>
              </a:solidFill>
            </a:endParaRPr>
          </a:p>
          <a:p>
            <a:pPr marL="114300" indent="0">
              <a:buNone/>
            </a:pPr>
            <a:r>
              <a:rPr lang="ru-RU" sz="1800" b="1" dirty="0">
                <a:solidFill>
                  <a:srgbClr val="002060"/>
                </a:solidFill>
              </a:rPr>
              <a:t>Индикация</a:t>
            </a:r>
          </a:p>
          <a:p>
            <a:pPr marL="114300" indent="0">
              <a:buNone/>
            </a:pPr>
            <a:endParaRPr lang="ru-RU" sz="1800" b="1" dirty="0">
              <a:solidFill>
                <a:srgbClr val="002060"/>
              </a:solidFill>
            </a:endParaRPr>
          </a:p>
          <a:p>
            <a:pPr marL="114300" indent="0">
              <a:buNone/>
            </a:pPr>
            <a:r>
              <a:rPr lang="ru-RU" sz="1800" b="1" dirty="0" err="1">
                <a:solidFill>
                  <a:srgbClr val="002060"/>
                </a:solidFill>
              </a:rPr>
              <a:t>Коммеморация</a:t>
            </a:r>
            <a:endParaRPr lang="ru-RU" sz="1800" b="1" dirty="0">
              <a:solidFill>
                <a:srgbClr val="002060"/>
              </a:solidFill>
            </a:endParaRPr>
          </a:p>
          <a:p>
            <a:pPr marL="114300" indent="0">
              <a:buNone/>
            </a:pPr>
            <a:endParaRPr lang="ru-RU" sz="1800" b="1" dirty="0">
              <a:solidFill>
                <a:srgbClr val="002060"/>
              </a:solidFill>
            </a:endParaRPr>
          </a:p>
          <a:p>
            <a:pPr marL="114300" indent="0">
              <a:buNone/>
            </a:pPr>
            <a:r>
              <a:rPr lang="ru-RU" sz="1800" b="1" dirty="0" err="1">
                <a:solidFill>
                  <a:srgbClr val="002060"/>
                </a:solidFill>
              </a:rPr>
              <a:t>Коллаборация</a:t>
            </a:r>
            <a:endParaRPr lang="ru-RU" sz="1800" b="1" dirty="0">
              <a:solidFill>
                <a:srgbClr val="002060"/>
              </a:solidFill>
            </a:endParaRPr>
          </a:p>
          <a:p>
            <a:pPr marL="114300" indent="0">
              <a:buNone/>
            </a:pPr>
            <a:endParaRPr lang="ru-RU" sz="1800" b="1" dirty="0">
              <a:solidFill>
                <a:srgbClr val="002060"/>
              </a:solidFill>
            </a:endParaRPr>
          </a:p>
          <a:p>
            <a:pPr marL="114300" indent="0">
              <a:buNone/>
            </a:pPr>
            <a:endParaRPr lang="ru-RU" sz="1800" b="1" dirty="0">
              <a:solidFill>
                <a:srgbClr val="002060"/>
              </a:solidFill>
            </a:endParaRPr>
          </a:p>
          <a:p>
            <a:pPr marL="114300" indent="0">
              <a:buNone/>
            </a:pPr>
            <a:endParaRPr lang="ru-RU" sz="1800" b="1" dirty="0">
              <a:solidFill>
                <a:srgbClr val="002060"/>
              </a:solidFill>
            </a:endParaRPr>
          </a:p>
          <a:p>
            <a:pPr marL="114300" indent="0">
              <a:buNone/>
            </a:pPr>
            <a:endParaRPr lang="ru-RU" sz="1800" b="1" dirty="0">
              <a:solidFill>
                <a:srgbClr val="002060"/>
              </a:solidFill>
            </a:endParaRPr>
          </a:p>
          <a:p>
            <a:pPr marL="114300" indent="0">
              <a:buNone/>
            </a:pPr>
            <a:endParaRPr lang="ru-RU" sz="1800" b="1" dirty="0">
              <a:solidFill>
                <a:srgbClr val="002060"/>
              </a:solidFill>
            </a:endParaRPr>
          </a:p>
          <a:p>
            <a:pPr marL="114300" indent="0">
              <a:buNone/>
            </a:pPr>
            <a:endParaRPr lang="ru-RU" sz="1800" b="1" dirty="0">
              <a:solidFill>
                <a:srgbClr val="002060"/>
              </a:solidFill>
            </a:endParaRPr>
          </a:p>
          <a:p>
            <a:pPr marL="114300" indent="0">
              <a:buNone/>
            </a:pPr>
            <a:r>
              <a:rPr lang="ru-RU" sz="1800" dirty="0">
                <a:solidFill>
                  <a:srgbClr val="002060"/>
                </a:solidFill>
              </a:rPr>
              <a:t>Уместна ли ненормативная лексика?</a:t>
            </a:r>
          </a:p>
        </p:txBody>
      </p:sp>
    </p:spTree>
    <p:extLst>
      <p:ext uri="{BB962C8B-B14F-4D97-AF65-F5344CB8AC3E}">
        <p14:creationId xmlns:p14="http://schemas.microsoft.com/office/powerpoint/2010/main" val="226492420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2400" b="1" dirty="0">
                <a:solidFill>
                  <a:srgbClr val="C00000"/>
                </a:solidFill>
              </a:rPr>
              <a:t>Мотивационное эссе для поступления в вуз </a:t>
            </a:r>
            <a:r>
              <a:rPr lang="ru-RU" sz="2400" b="1" i="1" dirty="0">
                <a:solidFill>
                  <a:srgbClr val="C00000"/>
                </a:solidFill>
              </a:rPr>
              <a:t>1.</a:t>
            </a:r>
            <a:r>
              <a:rPr lang="ru-RU" sz="2000" b="1" i="1" dirty="0">
                <a:solidFill>
                  <a:srgbClr val="C00000"/>
                </a:solidFill>
              </a:rPr>
              <a:t>подготовительный этап</a:t>
            </a:r>
            <a:br>
              <a:rPr lang="ru-RU" sz="2400" b="1" i="1" dirty="0">
                <a:solidFill>
                  <a:srgbClr val="C00000"/>
                </a:solidFill>
              </a:rPr>
            </a:br>
            <a:endParaRPr lang="ru-RU" sz="2400" b="1" i="1" dirty="0">
              <a:solidFill>
                <a:srgbClr val="C00000"/>
              </a:solidFill>
            </a:endParaRPr>
          </a:p>
        </p:txBody>
      </p:sp>
      <p:sp>
        <p:nvSpPr>
          <p:cNvPr id="3" name="Объект 2"/>
          <p:cNvSpPr>
            <a:spLocks noGrp="1"/>
          </p:cNvSpPr>
          <p:nvPr>
            <p:ph idx="1"/>
          </p:nvPr>
        </p:nvSpPr>
        <p:spPr>
          <a:xfrm>
            <a:off x="457200" y="1484784"/>
            <a:ext cx="8229600" cy="4824536"/>
          </a:xfrm>
        </p:spPr>
        <p:txBody>
          <a:bodyPr>
            <a:normAutofit/>
          </a:bodyPr>
          <a:lstStyle/>
          <a:p>
            <a:pPr marL="114300" lvl="0" indent="0" fontAlgn="base">
              <a:buNone/>
            </a:pPr>
            <a:r>
              <a:rPr lang="ru-RU" sz="1600" dirty="0">
                <a:solidFill>
                  <a:srgbClr val="002060"/>
                </a:solidFill>
              </a:rPr>
              <a:t>Прежде чем писать эссе, обдумайте содержание. Попробуйте составить список вопросов, на которые надо будет ответить в процессе написания эссе:</a:t>
            </a:r>
            <a:endParaRPr lang="ru-RU" sz="1600" b="1" dirty="0">
              <a:solidFill>
                <a:srgbClr val="002060"/>
              </a:solidFill>
            </a:endParaRPr>
          </a:p>
          <a:p>
            <a:pPr lvl="0" fontAlgn="base"/>
            <a:endParaRPr lang="ru-RU" sz="1600" b="1" dirty="0">
              <a:solidFill>
                <a:srgbClr val="002060"/>
              </a:solidFill>
            </a:endParaRPr>
          </a:p>
          <a:p>
            <a:pPr lvl="0" fontAlgn="base"/>
            <a:r>
              <a:rPr lang="ru-RU" sz="1600" b="1" dirty="0">
                <a:solidFill>
                  <a:srgbClr val="002060"/>
                </a:solidFill>
              </a:rPr>
              <a:t>Кто вы? Что для вас важно? О чем говорят достигнутые вами результаты во время учебы или других видов деятельности? Подтвердите конкретными примерами.                                                                                          Не пишите просто: «Я умный, я целеустремленный». Расскажите, как вам удалось решить сложную проблему.  Опишите цель, которую вы поставили  и  достигли. </a:t>
            </a:r>
          </a:p>
          <a:p>
            <a:pPr lvl="0" fontAlgn="base"/>
            <a:endParaRPr lang="ru-RU" sz="1600" b="1" dirty="0">
              <a:solidFill>
                <a:srgbClr val="002060"/>
              </a:solidFill>
            </a:endParaRPr>
          </a:p>
          <a:p>
            <a:pPr lvl="0" fontAlgn="base"/>
            <a:r>
              <a:rPr lang="ru-RU" sz="1600" b="1" dirty="0">
                <a:solidFill>
                  <a:srgbClr val="002060"/>
                </a:solidFill>
              </a:rPr>
              <a:t>Почему вы выбрали именно эту область знаний?   Что вас в ней привлекает?                                                                                                            Почему вы хотите посвятить свою жизнь именно этой профессии? Не говорите просто: «Химия – мой любимый предмет». Расскажите, какое впечатление произвели на вас первые самостоятельные эксперименты или как вас увлекли конкретная идея или феномен.</a:t>
            </a:r>
          </a:p>
          <a:p>
            <a:pPr marL="114300" indent="0">
              <a:buNone/>
            </a:pPr>
            <a:endParaRPr lang="ru-RU" sz="1600" b="1" dirty="0">
              <a:solidFill>
                <a:srgbClr val="002060"/>
              </a:solidFill>
            </a:endParaRPr>
          </a:p>
        </p:txBody>
      </p:sp>
    </p:spTree>
    <p:extLst>
      <p:ext uri="{BB962C8B-B14F-4D97-AF65-F5344CB8AC3E}">
        <p14:creationId xmlns:p14="http://schemas.microsoft.com/office/powerpoint/2010/main" val="401859668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200" b="1" dirty="0">
                <a:solidFill>
                  <a:srgbClr val="C00000"/>
                </a:solidFill>
              </a:rPr>
              <a:t>Мотивационное эссе для поступления в вуз </a:t>
            </a:r>
            <a:r>
              <a:rPr lang="ru-RU" sz="2000" b="1" i="1" dirty="0">
                <a:solidFill>
                  <a:srgbClr val="C00000"/>
                </a:solidFill>
              </a:rPr>
              <a:t>1.</a:t>
            </a:r>
            <a:r>
              <a:rPr lang="ru-RU" sz="1800" b="1" i="1" dirty="0">
                <a:solidFill>
                  <a:srgbClr val="C00000"/>
                </a:solidFill>
              </a:rPr>
              <a:t>подготовительный этап</a:t>
            </a:r>
            <a:br>
              <a:rPr lang="ru-RU" sz="2000" b="1" dirty="0">
                <a:solidFill>
                  <a:srgbClr val="C00000"/>
                </a:solidFill>
              </a:rPr>
            </a:br>
            <a:endParaRPr lang="ru-RU" sz="2000" dirty="0">
              <a:solidFill>
                <a:srgbClr val="C00000"/>
              </a:solidFill>
            </a:endParaRPr>
          </a:p>
        </p:txBody>
      </p:sp>
      <p:sp>
        <p:nvSpPr>
          <p:cNvPr id="3" name="Объект 2"/>
          <p:cNvSpPr>
            <a:spLocks noGrp="1"/>
          </p:cNvSpPr>
          <p:nvPr>
            <p:ph idx="1"/>
          </p:nvPr>
        </p:nvSpPr>
        <p:spPr>
          <a:xfrm>
            <a:off x="457200" y="1752600"/>
            <a:ext cx="8229600" cy="4484712"/>
          </a:xfrm>
        </p:spPr>
        <p:txBody>
          <a:bodyPr>
            <a:normAutofit lnSpcReduction="10000"/>
          </a:bodyPr>
          <a:lstStyle/>
          <a:p>
            <a:pPr marL="114300" lvl="0" indent="0" fontAlgn="base">
              <a:buNone/>
            </a:pPr>
            <a:endParaRPr lang="ru-RU" sz="1600" b="1" dirty="0">
              <a:solidFill>
                <a:srgbClr val="002060"/>
              </a:solidFill>
            </a:endParaRPr>
          </a:p>
          <a:p>
            <a:pPr lvl="0" fontAlgn="base"/>
            <a:r>
              <a:rPr lang="ru-RU" sz="1600" b="1" dirty="0">
                <a:solidFill>
                  <a:srgbClr val="002060"/>
                </a:solidFill>
              </a:rPr>
              <a:t>Почему вы выбрали именно этот университет? Узнайте как можно больше об университете. Определите, что именно делает данный университет особенным? </a:t>
            </a:r>
          </a:p>
          <a:p>
            <a:pPr marL="114300" lvl="0" indent="0" fontAlgn="base">
              <a:buNone/>
            </a:pPr>
            <a:r>
              <a:rPr lang="ru-RU" sz="1600" b="1" dirty="0">
                <a:solidFill>
                  <a:srgbClr val="002060"/>
                </a:solidFill>
              </a:rPr>
              <a:t>     Не говорите просто: «Университет </a:t>
            </a:r>
            <a:r>
              <a:rPr lang="ru-RU" sz="1600" b="1" dirty="0" err="1">
                <a:solidFill>
                  <a:srgbClr val="002060"/>
                </a:solidFill>
              </a:rPr>
              <a:t>Дюк</a:t>
            </a:r>
            <a:r>
              <a:rPr lang="ru-RU" sz="1600" b="1" dirty="0">
                <a:solidFill>
                  <a:srgbClr val="002060"/>
                </a:solidFill>
              </a:rPr>
              <a:t> – прекрасное место». </a:t>
            </a:r>
          </a:p>
          <a:p>
            <a:pPr lvl="0" fontAlgn="base"/>
            <a:endParaRPr lang="ru-RU" sz="1600" b="1" dirty="0">
              <a:solidFill>
                <a:srgbClr val="002060"/>
              </a:solidFill>
            </a:endParaRPr>
          </a:p>
          <a:p>
            <a:pPr lvl="0" fontAlgn="base"/>
            <a:r>
              <a:rPr lang="ru-RU" sz="1600" b="1" dirty="0">
                <a:solidFill>
                  <a:srgbClr val="002060"/>
                </a:solidFill>
              </a:rPr>
              <a:t>Напишите, какие академически сильные стороны вас привлекают, назовите профессора, занимающегося там исследованиями в вашей области, или исследовательский центр, работающий в этой области знаний.   Укажите на уникальность университета.</a:t>
            </a:r>
          </a:p>
          <a:p>
            <a:pPr lvl="0" fontAlgn="base"/>
            <a:endParaRPr lang="ru-RU" sz="1600" b="1" dirty="0">
              <a:solidFill>
                <a:srgbClr val="002060"/>
              </a:solidFill>
            </a:endParaRPr>
          </a:p>
          <a:p>
            <a:pPr lvl="0" fontAlgn="base"/>
            <a:r>
              <a:rPr lang="ru-RU" sz="1600" b="1" dirty="0">
                <a:solidFill>
                  <a:srgbClr val="002060"/>
                </a:solidFill>
              </a:rPr>
              <a:t>Каковы ваши профессиональные цели? Не говорите просто: «Моя цель – получить степень  университета </a:t>
            </a:r>
            <a:r>
              <a:rPr lang="ru-RU" sz="1600" b="1" dirty="0" err="1">
                <a:solidFill>
                  <a:srgbClr val="002060"/>
                </a:solidFill>
              </a:rPr>
              <a:t>Дюка</a:t>
            </a:r>
            <a:r>
              <a:rPr lang="ru-RU" sz="1600" b="1" dirty="0">
                <a:solidFill>
                  <a:srgbClr val="002060"/>
                </a:solidFill>
              </a:rPr>
              <a:t>». </a:t>
            </a:r>
          </a:p>
          <a:p>
            <a:pPr marL="114300" lvl="0" indent="0" fontAlgn="base">
              <a:buNone/>
            </a:pPr>
            <a:r>
              <a:rPr lang="ru-RU" sz="1600" b="1" dirty="0">
                <a:solidFill>
                  <a:srgbClr val="002060"/>
                </a:solidFill>
              </a:rPr>
              <a:t>    Продемонстрируйте, как образование, которое вы хотите получить, </a:t>
            </a:r>
          </a:p>
          <a:p>
            <a:pPr marL="114300" lvl="0" indent="0" fontAlgn="base">
              <a:buNone/>
            </a:pPr>
            <a:r>
              <a:rPr lang="ru-RU" sz="1600" b="1" dirty="0">
                <a:solidFill>
                  <a:srgbClr val="002060"/>
                </a:solidFill>
              </a:rPr>
              <a:t>    соответствует логике вашего личного и профессионального развития.  </a:t>
            </a:r>
          </a:p>
          <a:p>
            <a:pPr marL="114300" lvl="0" indent="0" fontAlgn="base">
              <a:buNone/>
            </a:pPr>
            <a:r>
              <a:rPr lang="ru-RU" sz="1600" b="1" dirty="0">
                <a:solidFill>
                  <a:srgbClr val="002060"/>
                </a:solidFill>
              </a:rPr>
              <a:t>    Покажите, что обучение будет продолжением того, что вы уже начали, </a:t>
            </a:r>
          </a:p>
          <a:p>
            <a:pPr marL="114300" lvl="0" indent="0" fontAlgn="base">
              <a:buNone/>
            </a:pPr>
            <a:r>
              <a:rPr lang="ru-RU" sz="1600" b="1" dirty="0">
                <a:solidFill>
                  <a:srgbClr val="002060"/>
                </a:solidFill>
              </a:rPr>
              <a:t>    и поможет достижению поставленных вами целей.</a:t>
            </a:r>
          </a:p>
          <a:p>
            <a:pPr marL="114300" indent="0">
              <a:buNone/>
            </a:pPr>
            <a:endParaRPr lang="ru-RU" sz="1600" dirty="0"/>
          </a:p>
        </p:txBody>
      </p:sp>
    </p:spTree>
    <p:extLst>
      <p:ext uri="{BB962C8B-B14F-4D97-AF65-F5344CB8AC3E}">
        <p14:creationId xmlns:p14="http://schemas.microsoft.com/office/powerpoint/2010/main" val="200411039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200" b="1" dirty="0">
                <a:solidFill>
                  <a:srgbClr val="C00000"/>
                </a:solidFill>
              </a:rPr>
              <a:t>Мотивационное эссе для поступления в вуз    </a:t>
            </a:r>
            <a:r>
              <a:rPr lang="ru-RU" sz="1800" b="1" i="1" dirty="0">
                <a:solidFill>
                  <a:srgbClr val="C00000"/>
                </a:solidFill>
              </a:rPr>
              <a:t>2.написание эссе</a:t>
            </a:r>
            <a:br>
              <a:rPr lang="ru-RU" sz="1800" b="1" i="1" dirty="0">
                <a:solidFill>
                  <a:srgbClr val="C00000"/>
                </a:solidFill>
              </a:rPr>
            </a:br>
            <a:endParaRPr lang="ru-RU" sz="1800" b="1" i="1" dirty="0">
              <a:solidFill>
                <a:srgbClr val="C00000"/>
              </a:solidFill>
            </a:endParaRPr>
          </a:p>
        </p:txBody>
      </p:sp>
      <p:sp>
        <p:nvSpPr>
          <p:cNvPr id="3" name="Объект 2"/>
          <p:cNvSpPr>
            <a:spLocks noGrp="1"/>
          </p:cNvSpPr>
          <p:nvPr>
            <p:ph idx="1"/>
          </p:nvPr>
        </p:nvSpPr>
        <p:spPr/>
        <p:txBody>
          <a:bodyPr>
            <a:normAutofit lnSpcReduction="10000"/>
          </a:bodyPr>
          <a:lstStyle/>
          <a:p>
            <a:pPr marL="114300" lvl="0" indent="0" fontAlgn="base">
              <a:buNone/>
            </a:pPr>
            <a:r>
              <a:rPr lang="ru-RU" sz="1600" b="1" dirty="0">
                <a:solidFill>
                  <a:srgbClr val="002060"/>
                </a:solidFill>
              </a:rPr>
              <a:t>Начните с записи ваших ответов на предварительные вопросы.</a:t>
            </a:r>
          </a:p>
          <a:p>
            <a:pPr marL="114300" lvl="0" indent="0" fontAlgn="base">
              <a:buNone/>
            </a:pPr>
            <a:r>
              <a:rPr lang="ru-RU" sz="1600" b="1" dirty="0">
                <a:solidFill>
                  <a:srgbClr val="002060"/>
                </a:solidFill>
              </a:rPr>
              <a:t>Организуйте свои идеи -  напишите план, например: </a:t>
            </a:r>
            <a:br>
              <a:rPr lang="ru-RU" sz="1600" b="1" dirty="0">
                <a:solidFill>
                  <a:srgbClr val="002060"/>
                </a:solidFill>
              </a:rPr>
            </a:br>
            <a:r>
              <a:rPr lang="ru-RU" sz="1600" b="1" dirty="0">
                <a:solidFill>
                  <a:srgbClr val="002060"/>
                </a:solidFill>
              </a:rPr>
              <a:t> </a:t>
            </a:r>
            <a:br>
              <a:rPr lang="ru-RU" sz="1600" b="1" u="sng" dirty="0">
                <a:solidFill>
                  <a:srgbClr val="002060"/>
                </a:solidFill>
              </a:rPr>
            </a:br>
            <a:r>
              <a:rPr lang="ru-RU" sz="1800" b="1" u="sng" dirty="0">
                <a:solidFill>
                  <a:srgbClr val="002060"/>
                </a:solidFill>
              </a:rPr>
              <a:t>Вступление </a:t>
            </a:r>
            <a:br>
              <a:rPr lang="ru-RU" sz="1800" b="1" dirty="0">
                <a:solidFill>
                  <a:srgbClr val="002060"/>
                </a:solidFill>
              </a:rPr>
            </a:br>
            <a:br>
              <a:rPr lang="ru-RU" sz="1600" b="1" dirty="0">
                <a:solidFill>
                  <a:srgbClr val="002060"/>
                </a:solidFill>
              </a:rPr>
            </a:br>
            <a:r>
              <a:rPr lang="ru-RU" sz="1600" b="1" dirty="0">
                <a:solidFill>
                  <a:srgbClr val="002060"/>
                </a:solidFill>
              </a:rPr>
              <a:t>Привлеките внимание читателя чем-то захватывающим. Сформулируйте главную идею уже в начале эссе.</a:t>
            </a:r>
            <a:br>
              <a:rPr lang="ru-RU" sz="1600" b="1" dirty="0">
                <a:solidFill>
                  <a:srgbClr val="002060"/>
                </a:solidFill>
              </a:rPr>
            </a:br>
            <a:br>
              <a:rPr lang="ru-RU" sz="1600" b="1" dirty="0">
                <a:solidFill>
                  <a:srgbClr val="002060"/>
                </a:solidFill>
              </a:rPr>
            </a:br>
            <a:r>
              <a:rPr lang="ru-RU" sz="1800" b="1" u="sng" dirty="0">
                <a:solidFill>
                  <a:srgbClr val="002060"/>
                </a:solidFill>
              </a:rPr>
              <a:t>Главная часть</a:t>
            </a:r>
            <a:br>
              <a:rPr lang="ru-RU" sz="1600" b="1" dirty="0">
                <a:solidFill>
                  <a:srgbClr val="002060"/>
                </a:solidFill>
              </a:rPr>
            </a:br>
            <a:br>
              <a:rPr lang="ru-RU" sz="1600" b="1" dirty="0">
                <a:solidFill>
                  <a:srgbClr val="002060"/>
                </a:solidFill>
              </a:rPr>
            </a:br>
            <a:r>
              <a:rPr lang="ru-RU" sz="1600" b="1" dirty="0">
                <a:solidFill>
                  <a:srgbClr val="002060"/>
                </a:solidFill>
              </a:rPr>
              <a:t>Приведите доказательства </a:t>
            </a:r>
            <a:r>
              <a:rPr lang="en-US" sz="1600" b="1" dirty="0">
                <a:solidFill>
                  <a:srgbClr val="002060"/>
                </a:solidFill>
              </a:rPr>
              <a:t> </a:t>
            </a:r>
            <a:r>
              <a:rPr lang="ru-RU" sz="1600" b="1" dirty="0">
                <a:solidFill>
                  <a:srgbClr val="002060"/>
                </a:solidFill>
              </a:rPr>
              <a:t>в поддержку вашей главной идеи. </a:t>
            </a:r>
            <a:r>
              <a:rPr lang="en-US" sz="1600" b="1" dirty="0">
                <a:solidFill>
                  <a:srgbClr val="002060"/>
                </a:solidFill>
              </a:rPr>
              <a:t>                </a:t>
            </a:r>
            <a:r>
              <a:rPr lang="ru-RU" sz="1600" b="1" dirty="0">
                <a:solidFill>
                  <a:srgbClr val="002060"/>
                </a:solidFill>
              </a:rPr>
              <a:t>Если уместно, приведите конкретные примеры из вашей жизни, учебы, работы. </a:t>
            </a:r>
          </a:p>
          <a:p>
            <a:pPr marL="114300" lvl="0" indent="0" fontAlgn="base">
              <a:buNone/>
            </a:pPr>
            <a:r>
              <a:rPr lang="en-US" sz="1600" b="1" dirty="0">
                <a:solidFill>
                  <a:srgbClr val="002060"/>
                </a:solidFill>
              </a:rPr>
              <a:t> </a:t>
            </a:r>
            <a:r>
              <a:rPr lang="ru-RU" sz="1600" b="1" dirty="0">
                <a:solidFill>
                  <a:srgbClr val="002060"/>
                </a:solidFill>
              </a:rPr>
              <a:t>Вы можете написать о своей семье, своей стране, о ком-либо, кем вы восхищаетесь.</a:t>
            </a:r>
            <a:br>
              <a:rPr lang="ru-RU" sz="1600" b="1" dirty="0">
                <a:solidFill>
                  <a:srgbClr val="002060"/>
                </a:solidFill>
              </a:rPr>
            </a:br>
            <a:br>
              <a:rPr lang="ru-RU" sz="1600" b="1" dirty="0">
                <a:solidFill>
                  <a:srgbClr val="002060"/>
                </a:solidFill>
              </a:rPr>
            </a:br>
            <a:endParaRPr lang="ru-RU" sz="1600" b="1" dirty="0">
              <a:solidFill>
                <a:srgbClr val="002060"/>
              </a:solidFill>
            </a:endParaRPr>
          </a:p>
        </p:txBody>
      </p:sp>
    </p:spTree>
    <p:extLst>
      <p:ext uri="{BB962C8B-B14F-4D97-AF65-F5344CB8AC3E}">
        <p14:creationId xmlns:p14="http://schemas.microsoft.com/office/powerpoint/2010/main" val="327973026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200" b="1" dirty="0">
                <a:solidFill>
                  <a:srgbClr val="C00000"/>
                </a:solidFill>
              </a:rPr>
              <a:t>Мотивационное  эссе  для  поступления в  вуз    </a:t>
            </a:r>
            <a:r>
              <a:rPr lang="ru-RU" sz="1800" b="1" i="1" dirty="0">
                <a:solidFill>
                  <a:srgbClr val="C00000"/>
                </a:solidFill>
              </a:rPr>
              <a:t>2.написание эссе</a:t>
            </a:r>
            <a:endParaRPr lang="ru-RU" sz="1800" i="1" dirty="0">
              <a:solidFill>
                <a:srgbClr val="C00000"/>
              </a:solidFill>
            </a:endParaRPr>
          </a:p>
        </p:txBody>
      </p:sp>
      <p:sp>
        <p:nvSpPr>
          <p:cNvPr id="3" name="Объект 2"/>
          <p:cNvSpPr>
            <a:spLocks noGrp="1"/>
          </p:cNvSpPr>
          <p:nvPr>
            <p:ph idx="1"/>
          </p:nvPr>
        </p:nvSpPr>
        <p:spPr/>
        <p:txBody>
          <a:bodyPr>
            <a:normAutofit/>
          </a:bodyPr>
          <a:lstStyle/>
          <a:p>
            <a:pPr marL="114300" lvl="0" indent="0" fontAlgn="base">
              <a:buNone/>
            </a:pPr>
            <a:r>
              <a:rPr lang="ru-RU" sz="1800" b="1" u="sng" dirty="0">
                <a:solidFill>
                  <a:srgbClr val="002060"/>
                </a:solidFill>
              </a:rPr>
              <a:t>Заключительный параграф </a:t>
            </a:r>
            <a:br>
              <a:rPr lang="ru-RU" sz="1800" u="sng" dirty="0">
                <a:solidFill>
                  <a:srgbClr val="002060"/>
                </a:solidFill>
              </a:rPr>
            </a:br>
            <a:r>
              <a:rPr lang="ru-RU" sz="1800" dirty="0">
                <a:solidFill>
                  <a:srgbClr val="002060"/>
                </a:solidFill>
              </a:rPr>
              <a:t> </a:t>
            </a:r>
          </a:p>
          <a:p>
            <a:pPr lvl="0" fontAlgn="base"/>
            <a:r>
              <a:rPr lang="ru-RU" sz="1600" b="1" dirty="0">
                <a:solidFill>
                  <a:srgbClr val="002060"/>
                </a:solidFill>
              </a:rPr>
              <a:t>Повторите и усильте свою главную мысль. Свяжите заключение с началом эссе. Возможно, стоит внести в ваш текст нотку оптимизма.</a:t>
            </a:r>
          </a:p>
          <a:p>
            <a:pPr lvl="0" fontAlgn="base"/>
            <a:endParaRPr lang="ru-RU" sz="1600" b="1" dirty="0">
              <a:solidFill>
                <a:srgbClr val="002060"/>
              </a:solidFill>
            </a:endParaRPr>
          </a:p>
          <a:p>
            <a:pPr lvl="0" fontAlgn="base"/>
            <a:r>
              <a:rPr lang="ru-RU" sz="1600" b="1" dirty="0">
                <a:solidFill>
                  <a:srgbClr val="002060"/>
                </a:solidFill>
              </a:rPr>
              <a:t>Найдите убедительный, искренний тон, не очень официальный, но и не совсем разговорный. </a:t>
            </a:r>
            <a:r>
              <a:rPr lang="en-US" sz="1600" b="1" dirty="0">
                <a:solidFill>
                  <a:srgbClr val="002060"/>
                </a:solidFill>
              </a:rPr>
              <a:t>  </a:t>
            </a:r>
            <a:r>
              <a:rPr lang="ru-RU" sz="1600" b="1" dirty="0">
                <a:solidFill>
                  <a:srgbClr val="002060"/>
                </a:solidFill>
              </a:rPr>
              <a:t>Ваш стиль отражает Вашу индивидуальность.</a:t>
            </a:r>
          </a:p>
          <a:p>
            <a:pPr lvl="0" fontAlgn="base"/>
            <a:endParaRPr lang="ru-RU" sz="1600" b="1" dirty="0">
              <a:solidFill>
                <a:srgbClr val="002060"/>
              </a:solidFill>
            </a:endParaRPr>
          </a:p>
          <a:p>
            <a:pPr lvl="0" fontAlgn="base"/>
            <a:r>
              <a:rPr lang="ru-RU" sz="1600" b="1" dirty="0">
                <a:solidFill>
                  <a:srgbClr val="002060"/>
                </a:solidFill>
              </a:rPr>
              <a:t>Добивайтесь конкретности.  Всегда выбирайте не общее, а частное. </a:t>
            </a:r>
            <a:r>
              <a:rPr lang="en-US" sz="1600" b="1" dirty="0">
                <a:solidFill>
                  <a:srgbClr val="002060"/>
                </a:solidFill>
              </a:rPr>
              <a:t>  </a:t>
            </a:r>
            <a:r>
              <a:rPr lang="ru-RU" sz="1600" b="1" dirty="0">
                <a:solidFill>
                  <a:srgbClr val="002060"/>
                </a:solidFill>
              </a:rPr>
              <a:t>Не говорите просто: </a:t>
            </a:r>
            <a:r>
              <a:rPr lang="en-US" sz="1600" b="1" dirty="0">
                <a:solidFill>
                  <a:srgbClr val="002060"/>
                </a:solidFill>
              </a:rPr>
              <a:t>  </a:t>
            </a:r>
            <a:r>
              <a:rPr lang="ru-RU" sz="1600" b="1" dirty="0">
                <a:solidFill>
                  <a:srgbClr val="002060"/>
                </a:solidFill>
              </a:rPr>
              <a:t>«Я всегда любил философию», - назовите философа, который оказал на вас большое влияние.</a:t>
            </a:r>
          </a:p>
          <a:p>
            <a:pPr lvl="0" fontAlgn="base"/>
            <a:endParaRPr lang="ru-RU" sz="1600" b="1" dirty="0">
              <a:solidFill>
                <a:srgbClr val="002060"/>
              </a:solidFill>
            </a:endParaRPr>
          </a:p>
          <a:p>
            <a:pPr lvl="0" fontAlgn="base"/>
            <a:r>
              <a:rPr lang="ru-RU" sz="1600" b="1" dirty="0">
                <a:solidFill>
                  <a:srgbClr val="002060"/>
                </a:solidFill>
              </a:rPr>
              <a:t>Избегайте общих слов  и  ложных эмоций.</a:t>
            </a:r>
          </a:p>
          <a:p>
            <a:pPr marL="114300" indent="0">
              <a:buNone/>
            </a:pPr>
            <a:endParaRPr lang="ru-RU" sz="1600" b="1" dirty="0">
              <a:solidFill>
                <a:srgbClr val="002060"/>
              </a:solidFill>
            </a:endParaRPr>
          </a:p>
          <a:p>
            <a:pPr marL="114300" indent="0">
              <a:buNone/>
            </a:pPr>
            <a:endParaRPr lang="ru-RU" sz="1600" b="1" dirty="0"/>
          </a:p>
        </p:txBody>
      </p:sp>
    </p:spTree>
    <p:extLst>
      <p:ext uri="{BB962C8B-B14F-4D97-AF65-F5344CB8AC3E}">
        <p14:creationId xmlns:p14="http://schemas.microsoft.com/office/powerpoint/2010/main" val="424328345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6128" y="408373"/>
            <a:ext cx="8260672" cy="860388"/>
          </a:xfrm>
        </p:spPr>
        <p:txBody>
          <a:bodyPr>
            <a:normAutofit/>
          </a:bodyPr>
          <a:lstStyle/>
          <a:p>
            <a:r>
              <a:rPr lang="ru-RU" sz="2000" b="1" dirty="0">
                <a:solidFill>
                  <a:srgbClr val="C00000"/>
                </a:solidFill>
              </a:rPr>
              <a:t>Мотивационное эссе для поступления в вуз     </a:t>
            </a:r>
            <a:r>
              <a:rPr lang="ru-RU" sz="1800" b="1" i="1" dirty="0">
                <a:solidFill>
                  <a:srgbClr val="C00000"/>
                </a:solidFill>
              </a:rPr>
              <a:t>3.редактирование</a:t>
            </a:r>
            <a:endParaRPr lang="ru-RU" sz="1800" i="1" dirty="0">
              <a:solidFill>
                <a:srgbClr val="C00000"/>
              </a:solidFill>
            </a:endParaRPr>
          </a:p>
        </p:txBody>
      </p:sp>
      <p:sp>
        <p:nvSpPr>
          <p:cNvPr id="3" name="Объект 2"/>
          <p:cNvSpPr>
            <a:spLocks noGrp="1"/>
          </p:cNvSpPr>
          <p:nvPr>
            <p:ph idx="1"/>
          </p:nvPr>
        </p:nvSpPr>
        <p:spPr>
          <a:xfrm>
            <a:off x="457200" y="1340768"/>
            <a:ext cx="8229600" cy="5112568"/>
          </a:xfrm>
        </p:spPr>
        <p:txBody>
          <a:bodyPr>
            <a:normAutofit fontScale="92500" lnSpcReduction="10000"/>
          </a:bodyPr>
          <a:lstStyle/>
          <a:p>
            <a:pPr lvl="0" fontAlgn="base"/>
            <a:r>
              <a:rPr lang="ru-RU" sz="1600" b="1" dirty="0">
                <a:solidFill>
                  <a:srgbClr val="002060"/>
                </a:solidFill>
              </a:rPr>
              <a:t>Структура. Есть ли логическая связь между параграфами? </a:t>
            </a:r>
          </a:p>
          <a:p>
            <a:pPr lvl="0" fontAlgn="base"/>
            <a:endParaRPr lang="ru-RU" sz="1600" b="1" dirty="0">
              <a:solidFill>
                <a:srgbClr val="002060"/>
              </a:solidFill>
            </a:endParaRPr>
          </a:p>
          <a:p>
            <a:pPr lvl="0" fontAlgn="base"/>
            <a:r>
              <a:rPr lang="ru-RU" sz="1600" b="1" dirty="0">
                <a:solidFill>
                  <a:srgbClr val="002060"/>
                </a:solidFill>
              </a:rPr>
              <a:t>Искренность тона (избегайте слишком эмоциональных прилагательных и наречий). Похож ли текст на вас?</a:t>
            </a:r>
          </a:p>
          <a:p>
            <a:pPr lvl="0" fontAlgn="base"/>
            <a:endParaRPr lang="ru-RU" sz="1600" b="1" dirty="0">
              <a:solidFill>
                <a:srgbClr val="002060"/>
              </a:solidFill>
            </a:endParaRPr>
          </a:p>
          <a:p>
            <a:pPr lvl="0" fontAlgn="base"/>
            <a:r>
              <a:rPr lang="ru-RU" sz="1600" b="1" dirty="0">
                <a:solidFill>
                  <a:srgbClr val="002060"/>
                </a:solidFill>
              </a:rPr>
              <a:t>Единство стиля: он профессиональный? разговорный? </a:t>
            </a:r>
          </a:p>
          <a:p>
            <a:pPr lvl="0" fontAlgn="base"/>
            <a:endParaRPr lang="ru-RU" sz="1600" b="1" dirty="0">
              <a:solidFill>
                <a:srgbClr val="002060"/>
              </a:solidFill>
            </a:endParaRPr>
          </a:p>
          <a:p>
            <a:pPr lvl="0" fontAlgn="base"/>
            <a:r>
              <a:rPr lang="ru-RU" sz="1600" b="1" dirty="0">
                <a:solidFill>
                  <a:srgbClr val="002060"/>
                </a:solidFill>
              </a:rPr>
              <a:t>Объем эссе? Пишите кратко, соблюдайте требования к эссе, сокращайте все лишнее. </a:t>
            </a:r>
          </a:p>
          <a:p>
            <a:pPr lvl="0" fontAlgn="base"/>
            <a:endParaRPr lang="ru-RU" sz="1600" b="1" dirty="0">
              <a:solidFill>
                <a:srgbClr val="002060"/>
              </a:solidFill>
            </a:endParaRPr>
          </a:p>
          <a:p>
            <a:pPr lvl="0" fontAlgn="base"/>
            <a:r>
              <a:rPr lang="ru-RU" sz="1600" b="1" dirty="0">
                <a:solidFill>
                  <a:srgbClr val="002060"/>
                </a:solidFill>
              </a:rPr>
              <a:t>Не скучно ли? Представьте чтение 50 эссе в день в приемной комиссии. </a:t>
            </a:r>
          </a:p>
          <a:p>
            <a:pPr lvl="0" fontAlgn="base"/>
            <a:endParaRPr lang="ru-RU" sz="1600" b="1" dirty="0">
              <a:solidFill>
                <a:srgbClr val="002060"/>
              </a:solidFill>
            </a:endParaRPr>
          </a:p>
          <a:p>
            <a:pPr lvl="0" fontAlgn="base"/>
            <a:r>
              <a:rPr lang="ru-RU" sz="1600" b="1" dirty="0">
                <a:solidFill>
                  <a:srgbClr val="002060"/>
                </a:solidFill>
              </a:rPr>
              <a:t>Что помогает вашему эссе выделиться из общего ряда? </a:t>
            </a:r>
          </a:p>
          <a:p>
            <a:pPr lvl="0" fontAlgn="base"/>
            <a:endParaRPr lang="ru-RU" sz="1600" b="1" dirty="0">
              <a:solidFill>
                <a:srgbClr val="002060"/>
              </a:solidFill>
            </a:endParaRPr>
          </a:p>
          <a:p>
            <a:pPr lvl="0" fontAlgn="base"/>
            <a:r>
              <a:rPr lang="ru-RU" sz="1600" b="1" dirty="0">
                <a:solidFill>
                  <a:srgbClr val="002060"/>
                </a:solidFill>
              </a:rPr>
              <a:t>Советуйтесь! Покажите ваше эссе носителю английского языка, если возможно.</a:t>
            </a:r>
          </a:p>
          <a:p>
            <a:pPr lvl="0" fontAlgn="base"/>
            <a:endParaRPr lang="ru-RU" sz="1600" b="1" dirty="0">
              <a:solidFill>
                <a:srgbClr val="002060"/>
              </a:solidFill>
            </a:endParaRPr>
          </a:p>
          <a:p>
            <a:pPr lvl="0" fontAlgn="base"/>
            <a:r>
              <a:rPr lang="ru-RU" sz="1600" b="1" dirty="0">
                <a:solidFill>
                  <a:srgbClr val="002060"/>
                </a:solidFill>
              </a:rPr>
              <a:t>Переписывайте вновь и вновь.</a:t>
            </a:r>
          </a:p>
          <a:p>
            <a:pPr marL="114300" indent="0" fontAlgn="base">
              <a:buNone/>
            </a:pPr>
            <a:endParaRPr lang="ru-RU" sz="1400" b="1" i="1" dirty="0">
              <a:solidFill>
                <a:srgbClr val="002060"/>
              </a:solidFill>
            </a:endParaRPr>
          </a:p>
          <a:p>
            <a:pPr marL="114300" indent="0" fontAlgn="base">
              <a:buNone/>
            </a:pPr>
            <a:r>
              <a:rPr lang="ru-RU" sz="1300" b="1" i="1" dirty="0">
                <a:solidFill>
                  <a:srgbClr val="002060"/>
                </a:solidFill>
              </a:rPr>
              <a:t>Источник: </a:t>
            </a:r>
            <a:r>
              <a:rPr lang="ru-RU" sz="1300" b="1" i="1" dirty="0" err="1">
                <a:solidFill>
                  <a:srgbClr val="002060"/>
                </a:solidFill>
              </a:rPr>
              <a:t>American</a:t>
            </a:r>
            <a:r>
              <a:rPr lang="en-US" sz="1300" b="1" i="1" dirty="0">
                <a:solidFill>
                  <a:srgbClr val="002060"/>
                </a:solidFill>
              </a:rPr>
              <a:t>C</a:t>
            </a:r>
            <a:r>
              <a:rPr lang="ru-RU" sz="1300" b="1" i="1" dirty="0" err="1">
                <a:solidFill>
                  <a:srgbClr val="002060"/>
                </a:solidFill>
              </a:rPr>
              <a:t>ouncils</a:t>
            </a:r>
            <a:r>
              <a:rPr lang="ru-RU" sz="1300" b="1" i="1" dirty="0">
                <a:solidFill>
                  <a:srgbClr val="002060"/>
                </a:solidFill>
              </a:rPr>
              <a:t> (Консультация директора Петербургского филиала Американских Советов по Международному Образованию </a:t>
            </a:r>
            <a:r>
              <a:rPr lang="ru-RU" sz="1300" b="1" i="1" dirty="0" err="1">
                <a:solidFill>
                  <a:srgbClr val="002060"/>
                </a:solidFill>
              </a:rPr>
              <a:t>Терренса</a:t>
            </a:r>
            <a:r>
              <a:rPr lang="ru-RU" sz="1300" b="1" i="1" dirty="0">
                <a:solidFill>
                  <a:srgbClr val="002060"/>
                </a:solidFill>
              </a:rPr>
              <a:t> </a:t>
            </a:r>
            <a:r>
              <a:rPr lang="ru-RU" sz="1300" b="1" i="1" dirty="0" err="1">
                <a:solidFill>
                  <a:srgbClr val="002060"/>
                </a:solidFill>
              </a:rPr>
              <a:t>Грэхэма</a:t>
            </a:r>
            <a:r>
              <a:rPr lang="ru-RU" sz="1300" b="1" i="1" dirty="0">
                <a:solidFill>
                  <a:srgbClr val="002060"/>
                </a:solidFill>
              </a:rPr>
              <a:t>).</a:t>
            </a:r>
            <a:endParaRPr lang="ru-RU" sz="1300" b="1" dirty="0">
              <a:solidFill>
                <a:srgbClr val="002060"/>
              </a:solidFill>
            </a:endParaRPr>
          </a:p>
          <a:p>
            <a:pPr marL="114300" indent="0">
              <a:buNone/>
            </a:pPr>
            <a:endParaRPr lang="ru-RU" sz="1400" dirty="0"/>
          </a:p>
        </p:txBody>
      </p:sp>
    </p:spTree>
    <p:extLst>
      <p:ext uri="{BB962C8B-B14F-4D97-AF65-F5344CB8AC3E}">
        <p14:creationId xmlns:p14="http://schemas.microsoft.com/office/powerpoint/2010/main" val="280963653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000" b="1" dirty="0">
                <a:solidFill>
                  <a:srgbClr val="C00000"/>
                </a:solidFill>
              </a:rPr>
              <a:t>Мотивационное  эссе для поступления в вуз                          </a:t>
            </a:r>
            <a:r>
              <a:rPr lang="ru-RU" sz="1800" b="1" i="1" dirty="0">
                <a:solidFill>
                  <a:srgbClr val="C00000"/>
                </a:solidFill>
              </a:rPr>
              <a:t>10 самых распространенных ошибок при написании</a:t>
            </a:r>
            <a:br>
              <a:rPr lang="ru-RU" sz="1800" b="1" dirty="0">
                <a:solidFill>
                  <a:srgbClr val="C00000"/>
                </a:solidFill>
              </a:rPr>
            </a:br>
            <a:endParaRPr lang="ru-RU" sz="1800" dirty="0">
              <a:solidFill>
                <a:srgbClr val="C00000"/>
              </a:solidFill>
            </a:endParaRPr>
          </a:p>
        </p:txBody>
      </p:sp>
      <p:sp>
        <p:nvSpPr>
          <p:cNvPr id="3" name="Объект 2"/>
          <p:cNvSpPr>
            <a:spLocks noGrp="1"/>
          </p:cNvSpPr>
          <p:nvPr>
            <p:ph idx="1"/>
          </p:nvPr>
        </p:nvSpPr>
        <p:spPr/>
        <p:txBody>
          <a:bodyPr>
            <a:normAutofit/>
          </a:bodyPr>
          <a:lstStyle/>
          <a:p>
            <a:pPr fontAlgn="base"/>
            <a:endParaRPr lang="ru-RU" sz="1600" b="1" dirty="0">
              <a:solidFill>
                <a:srgbClr val="002060"/>
              </a:solidFill>
            </a:endParaRPr>
          </a:p>
          <a:p>
            <a:pPr fontAlgn="base"/>
            <a:r>
              <a:rPr lang="ru-RU" sz="1800" b="1" dirty="0">
                <a:solidFill>
                  <a:srgbClr val="002060"/>
                </a:solidFill>
              </a:rPr>
              <a:t>Повторение того, что вы уже написали в своей анкете</a:t>
            </a:r>
            <a:r>
              <a:rPr lang="ru-RU" sz="1600" b="1" dirty="0">
                <a:solidFill>
                  <a:srgbClr val="002060"/>
                </a:solidFill>
              </a:rPr>
              <a:t> </a:t>
            </a:r>
            <a:r>
              <a:rPr lang="en-US" sz="1600" b="1" dirty="0">
                <a:solidFill>
                  <a:srgbClr val="002060"/>
                </a:solidFill>
              </a:rPr>
              <a:t>  </a:t>
            </a:r>
            <a:r>
              <a:rPr lang="ru-RU" sz="1600" b="1" i="1" dirty="0">
                <a:solidFill>
                  <a:srgbClr val="002060"/>
                </a:solidFill>
              </a:rPr>
              <a:t>(</a:t>
            </a:r>
            <a:r>
              <a:rPr lang="ru-RU" sz="1600" b="1" i="1" dirty="0" err="1">
                <a:solidFill>
                  <a:srgbClr val="002060"/>
                </a:solidFill>
              </a:rPr>
              <a:t>application</a:t>
            </a:r>
            <a:r>
              <a:rPr lang="ru-RU" sz="1600" b="1" i="1" dirty="0">
                <a:solidFill>
                  <a:srgbClr val="002060"/>
                </a:solidFill>
              </a:rPr>
              <a:t> </a:t>
            </a:r>
            <a:r>
              <a:rPr lang="ru-RU" sz="1600" b="1" i="1" dirty="0" err="1">
                <a:solidFill>
                  <a:srgbClr val="002060"/>
                </a:solidFill>
              </a:rPr>
              <a:t>form</a:t>
            </a:r>
            <a:r>
              <a:rPr lang="ru-RU" sz="1600" b="1" i="1" dirty="0">
                <a:solidFill>
                  <a:srgbClr val="002060"/>
                </a:solidFill>
              </a:rPr>
              <a:t>)</a:t>
            </a:r>
            <a:r>
              <a:rPr lang="ru-RU" sz="1600" b="1" dirty="0">
                <a:solidFill>
                  <a:srgbClr val="002060"/>
                </a:solidFill>
              </a:rPr>
              <a:t>.</a:t>
            </a:r>
            <a:r>
              <a:rPr lang="ru-RU" sz="1600" dirty="0">
                <a:solidFill>
                  <a:srgbClr val="002060"/>
                </a:solidFill>
              </a:rPr>
              <a:t> </a:t>
            </a:r>
            <a:r>
              <a:rPr lang="en-US" sz="1600" dirty="0">
                <a:solidFill>
                  <a:srgbClr val="002060"/>
                </a:solidFill>
              </a:rPr>
              <a:t> </a:t>
            </a:r>
          </a:p>
          <a:p>
            <a:pPr marL="114300" indent="0" fontAlgn="base">
              <a:buNone/>
            </a:pPr>
            <a:r>
              <a:rPr lang="ru-RU" sz="1600" dirty="0">
                <a:solidFill>
                  <a:srgbClr val="002060"/>
                </a:solidFill>
              </a:rPr>
              <a:t>Ваше эссе — это возможность рассказать приемной комиссии то, о чем они не смогут узнать о вас, прочтя ваше резюме или анкету. Нет никакого смысла упускать эту возможность, повторяя уже известные им факты.</a:t>
            </a:r>
          </a:p>
          <a:p>
            <a:pPr fontAlgn="base"/>
            <a:endParaRPr lang="ru-RU" sz="1600" dirty="0">
              <a:solidFill>
                <a:srgbClr val="002060"/>
              </a:solidFill>
            </a:endParaRPr>
          </a:p>
          <a:p>
            <a:pPr fontAlgn="base"/>
            <a:r>
              <a:rPr lang="ru-RU" sz="1800" b="1" dirty="0">
                <a:solidFill>
                  <a:srgbClr val="002060"/>
                </a:solidFill>
              </a:rPr>
              <a:t>Составление стандартного  эссе </a:t>
            </a:r>
            <a:r>
              <a:rPr lang="en-US" sz="1800" b="1" dirty="0">
                <a:solidFill>
                  <a:srgbClr val="002060"/>
                </a:solidFill>
              </a:rPr>
              <a:t> </a:t>
            </a:r>
            <a:r>
              <a:rPr lang="ru-RU" sz="1800" b="1" dirty="0">
                <a:solidFill>
                  <a:srgbClr val="002060"/>
                </a:solidFill>
              </a:rPr>
              <a:t>под</a:t>
            </a:r>
            <a:r>
              <a:rPr lang="en-US" sz="1800" b="1" dirty="0">
                <a:solidFill>
                  <a:srgbClr val="002060"/>
                </a:solidFill>
              </a:rPr>
              <a:t> </a:t>
            </a:r>
            <a:r>
              <a:rPr lang="ru-RU" sz="1800" b="1" dirty="0">
                <a:solidFill>
                  <a:srgbClr val="002060"/>
                </a:solidFill>
              </a:rPr>
              <a:t> все</a:t>
            </a:r>
            <a:r>
              <a:rPr lang="en-US" sz="1800" b="1" dirty="0">
                <a:solidFill>
                  <a:srgbClr val="002060"/>
                </a:solidFill>
              </a:rPr>
              <a:t> </a:t>
            </a:r>
            <a:r>
              <a:rPr lang="ru-RU" sz="1800" b="1" dirty="0">
                <a:solidFill>
                  <a:srgbClr val="002060"/>
                </a:solidFill>
              </a:rPr>
              <a:t> университеты.</a:t>
            </a:r>
            <a:r>
              <a:rPr lang="ru-RU" sz="1800" dirty="0">
                <a:solidFill>
                  <a:srgbClr val="002060"/>
                </a:solidFill>
              </a:rPr>
              <a:t>      </a:t>
            </a:r>
            <a:r>
              <a:rPr lang="ru-RU" sz="1600" dirty="0">
                <a:solidFill>
                  <a:srgbClr val="002060"/>
                </a:solidFill>
              </a:rPr>
              <a:t>           </a:t>
            </a:r>
          </a:p>
          <a:p>
            <a:pPr marL="114300" indent="0" fontAlgn="base">
              <a:buNone/>
            </a:pPr>
            <a:r>
              <a:rPr lang="ru-RU" sz="1600" dirty="0">
                <a:solidFill>
                  <a:srgbClr val="002060"/>
                </a:solidFill>
              </a:rPr>
              <a:t>Такое эссе делает вас лишь очередным безликим кандидатом. Выберите одну или две причины почему именно этот университет вы считаете самым лучшим для себя вариантом и убедите комиссию, что вы именно тот, кто им нужен.</a:t>
            </a:r>
          </a:p>
        </p:txBody>
      </p:sp>
    </p:spTree>
    <p:extLst>
      <p:ext uri="{BB962C8B-B14F-4D97-AF65-F5344CB8AC3E}">
        <p14:creationId xmlns:p14="http://schemas.microsoft.com/office/powerpoint/2010/main" val="227367663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2000" b="1" dirty="0">
                <a:solidFill>
                  <a:srgbClr val="C00000"/>
                </a:solidFill>
              </a:rPr>
              <a:t>Мотивационное  эссе для поступления в вуз                          </a:t>
            </a:r>
            <a:r>
              <a:rPr lang="ru-RU" sz="1800" b="1" i="1" dirty="0">
                <a:solidFill>
                  <a:srgbClr val="C00000"/>
                </a:solidFill>
              </a:rPr>
              <a:t>10 самых распространенных ошибок при написании</a:t>
            </a:r>
            <a:br>
              <a:rPr lang="ru-RU" sz="1800" b="1" dirty="0">
                <a:solidFill>
                  <a:srgbClr val="002060"/>
                </a:solidFill>
              </a:rPr>
            </a:br>
            <a:endParaRPr lang="ru-RU" sz="1800" dirty="0"/>
          </a:p>
        </p:txBody>
      </p:sp>
      <p:sp>
        <p:nvSpPr>
          <p:cNvPr id="3" name="Объект 2"/>
          <p:cNvSpPr>
            <a:spLocks noGrp="1"/>
          </p:cNvSpPr>
          <p:nvPr>
            <p:ph idx="1"/>
          </p:nvPr>
        </p:nvSpPr>
        <p:spPr/>
        <p:txBody>
          <a:bodyPr>
            <a:normAutofit/>
          </a:bodyPr>
          <a:lstStyle/>
          <a:p>
            <a:pPr fontAlgn="base"/>
            <a:r>
              <a:rPr lang="ru-RU" sz="1600" b="1" dirty="0">
                <a:solidFill>
                  <a:srgbClr val="002060"/>
                </a:solidFill>
              </a:rPr>
              <a:t>Неинтересное начало эссе.</a:t>
            </a:r>
            <a:r>
              <a:rPr lang="ru-RU" sz="1600" dirty="0">
                <a:solidFill>
                  <a:srgbClr val="002060"/>
                </a:solidFill>
              </a:rPr>
              <a:t> Не следует начинать эссе с повторения заданного вопроса или представления. Гораздо лучше уже с самого начала привлечь внимание приемной комиссии описанием какой-либо ситуации, которая повлияла на ваше решение учиться именно в данном университете или изречением, отражающим вашу жизненную позицию.</a:t>
            </a:r>
          </a:p>
          <a:p>
            <a:pPr fontAlgn="base"/>
            <a:endParaRPr lang="ru-RU" sz="1600" dirty="0">
              <a:solidFill>
                <a:srgbClr val="002060"/>
              </a:solidFill>
            </a:endParaRPr>
          </a:p>
          <a:p>
            <a:pPr fontAlgn="base"/>
            <a:r>
              <a:rPr lang="ru-RU" sz="1600" b="1" dirty="0">
                <a:solidFill>
                  <a:srgbClr val="002060"/>
                </a:solidFill>
              </a:rPr>
              <a:t>Большое количество поверхностных утверждений.</a:t>
            </a:r>
            <a:r>
              <a:rPr lang="ru-RU" sz="1600" dirty="0">
                <a:solidFill>
                  <a:srgbClr val="002060"/>
                </a:solidFill>
              </a:rPr>
              <a:t> </a:t>
            </a:r>
            <a:r>
              <a:rPr lang="en-US" sz="1600" dirty="0">
                <a:solidFill>
                  <a:srgbClr val="002060"/>
                </a:solidFill>
              </a:rPr>
              <a:t>           </a:t>
            </a:r>
            <a:r>
              <a:rPr lang="ru-RU" sz="1600" dirty="0">
                <a:solidFill>
                  <a:srgbClr val="002060"/>
                </a:solidFill>
              </a:rPr>
              <a:t>Лучше сконцентрироваться на одной-двух идеях, раскрыть их детально и привести примеры из жизни.</a:t>
            </a:r>
          </a:p>
          <a:p>
            <a:pPr fontAlgn="base"/>
            <a:endParaRPr lang="ru-RU" sz="1600" dirty="0">
              <a:solidFill>
                <a:srgbClr val="002060"/>
              </a:solidFill>
            </a:endParaRPr>
          </a:p>
          <a:p>
            <a:pPr fontAlgn="base"/>
            <a:r>
              <a:rPr lang="ru-RU" sz="1600" b="1" dirty="0">
                <a:solidFill>
                  <a:srgbClr val="002060"/>
                </a:solidFill>
              </a:rPr>
              <a:t>Безликое повествование.</a:t>
            </a:r>
            <a:r>
              <a:rPr lang="ru-RU" sz="1600" dirty="0">
                <a:solidFill>
                  <a:srgbClr val="002060"/>
                </a:solidFill>
              </a:rPr>
              <a:t> Написав свое эссе, внимательно его перечитайте и спросите себя, раскрывает ли оно индивидуальные черты вашего характера. Ваше эссе должно быть уникальным и раскрывать именно вашу личность.</a:t>
            </a:r>
          </a:p>
          <a:p>
            <a:pPr marL="114300" indent="0">
              <a:buNone/>
            </a:pPr>
            <a:endParaRPr lang="ru-RU" sz="1600" b="1" dirty="0">
              <a:solidFill>
                <a:srgbClr val="002060"/>
              </a:solidFill>
            </a:endParaRPr>
          </a:p>
          <a:p>
            <a:pPr marL="114300" indent="0">
              <a:buNone/>
            </a:pPr>
            <a:endParaRPr lang="ru-RU" sz="1600" dirty="0"/>
          </a:p>
        </p:txBody>
      </p:sp>
    </p:spTree>
    <p:extLst>
      <p:ext uri="{BB962C8B-B14F-4D97-AF65-F5344CB8AC3E}">
        <p14:creationId xmlns:p14="http://schemas.microsoft.com/office/powerpoint/2010/main" val="370231903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000" b="1" dirty="0">
                <a:solidFill>
                  <a:srgbClr val="C00000"/>
                </a:solidFill>
              </a:rPr>
              <a:t>Мотивационное  эссе  для  поступления  в  вуз                          </a:t>
            </a:r>
            <a:r>
              <a:rPr lang="ru-RU" sz="1800" b="1" i="1" dirty="0">
                <a:solidFill>
                  <a:srgbClr val="C00000"/>
                </a:solidFill>
              </a:rPr>
              <a:t>10   распространенных ошибок при написании</a:t>
            </a:r>
            <a:endParaRPr lang="ru-RU" sz="1800" i="1" dirty="0">
              <a:solidFill>
                <a:srgbClr val="C00000"/>
              </a:solidFill>
            </a:endParaRPr>
          </a:p>
        </p:txBody>
      </p:sp>
      <p:sp>
        <p:nvSpPr>
          <p:cNvPr id="3" name="Объект 2"/>
          <p:cNvSpPr>
            <a:spLocks noGrp="1"/>
          </p:cNvSpPr>
          <p:nvPr>
            <p:ph idx="1"/>
          </p:nvPr>
        </p:nvSpPr>
        <p:spPr/>
        <p:txBody>
          <a:bodyPr>
            <a:normAutofit/>
          </a:bodyPr>
          <a:lstStyle/>
          <a:p>
            <a:pPr fontAlgn="base"/>
            <a:r>
              <a:rPr lang="ru-RU" sz="1600" b="1" dirty="0">
                <a:solidFill>
                  <a:srgbClr val="002060"/>
                </a:solidFill>
              </a:rPr>
              <a:t>Отсутствие проверки.</a:t>
            </a:r>
            <a:r>
              <a:rPr lang="ru-RU" sz="1600" dirty="0">
                <a:solidFill>
                  <a:srgbClr val="002060"/>
                </a:solidFill>
              </a:rPr>
              <a:t> Всегда проверяйте написанное вами эссе перед отправкой его в университет. Это поможет вам не только избежать грамматических ошибок и опечаток, но и убережет вас от такого промаха, как упоминание названия другого университета.</a:t>
            </a:r>
          </a:p>
          <a:p>
            <a:pPr fontAlgn="base"/>
            <a:endParaRPr lang="ru-RU" sz="1600" dirty="0">
              <a:solidFill>
                <a:srgbClr val="002060"/>
              </a:solidFill>
            </a:endParaRPr>
          </a:p>
          <a:p>
            <a:pPr fontAlgn="base"/>
            <a:r>
              <a:rPr lang="ru-RU" sz="1600" b="1" dirty="0">
                <a:solidFill>
                  <a:srgbClr val="002060"/>
                </a:solidFill>
              </a:rPr>
              <a:t>Неудачная демонстрация чувства юмора.</a:t>
            </a:r>
            <a:r>
              <a:rPr lang="ru-RU" sz="1600" dirty="0">
                <a:solidFill>
                  <a:srgbClr val="002060"/>
                </a:solidFill>
              </a:rPr>
              <a:t> </a:t>
            </a:r>
            <a:r>
              <a:rPr lang="en-US" sz="1600" dirty="0">
                <a:solidFill>
                  <a:srgbClr val="002060"/>
                </a:solidFill>
              </a:rPr>
              <a:t>  </a:t>
            </a:r>
            <a:r>
              <a:rPr lang="ru-RU" sz="1600" dirty="0">
                <a:solidFill>
                  <a:srgbClr val="002060"/>
                </a:solidFill>
              </a:rPr>
              <a:t>Не нужно стараться демонстрировать свое чувство юмора в своем эссе, так как то, что кажется смешным вам, может совсем не быть таковым для приемной комиссии.</a:t>
            </a:r>
          </a:p>
          <a:p>
            <a:pPr fontAlgn="base"/>
            <a:endParaRPr lang="ru-RU" sz="1600" dirty="0">
              <a:solidFill>
                <a:srgbClr val="002060"/>
              </a:solidFill>
            </a:endParaRPr>
          </a:p>
          <a:p>
            <a:pPr fontAlgn="base"/>
            <a:r>
              <a:rPr lang="ru-RU" sz="1600" b="1" dirty="0">
                <a:solidFill>
                  <a:srgbClr val="002060"/>
                </a:solidFill>
              </a:rPr>
              <a:t>Боязнь быть самим собой.</a:t>
            </a:r>
            <a:r>
              <a:rPr lang="ru-RU" sz="1600" dirty="0">
                <a:solidFill>
                  <a:srgbClr val="002060"/>
                </a:solidFill>
              </a:rPr>
              <a:t> Не стоит писать, что вы само совершенство, получаете удовольствие от всех предметов, обладаете множеством талантов, занимаетесь различными видами спорта и участвуете во всевозможных общественных мероприятиях, если в действительности все совсем иначе. Просто будьте самим собой и раскройте в своем эссе именно свои уникальные таланты.</a:t>
            </a:r>
          </a:p>
          <a:p>
            <a:pPr marL="114300" indent="0">
              <a:buNone/>
            </a:pPr>
            <a:endParaRPr lang="ru-RU" sz="1600" dirty="0">
              <a:solidFill>
                <a:srgbClr val="002060"/>
              </a:solidFill>
            </a:endParaRPr>
          </a:p>
        </p:txBody>
      </p:sp>
    </p:spTree>
    <p:extLst>
      <p:ext uri="{BB962C8B-B14F-4D97-AF65-F5344CB8AC3E}">
        <p14:creationId xmlns:p14="http://schemas.microsoft.com/office/powerpoint/2010/main" val="319316061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000" b="1" dirty="0">
                <a:solidFill>
                  <a:srgbClr val="C00000"/>
                </a:solidFill>
              </a:rPr>
              <a:t>Мотивационное  эссе  для  поступления  в  вуз  </a:t>
            </a:r>
            <a:r>
              <a:rPr lang="ru-RU" sz="1800" b="1" dirty="0">
                <a:solidFill>
                  <a:srgbClr val="C00000"/>
                </a:solidFill>
              </a:rPr>
              <a:t>                        </a:t>
            </a:r>
            <a:r>
              <a:rPr lang="ru-RU" sz="1800" b="1" i="1" dirty="0">
                <a:solidFill>
                  <a:srgbClr val="C00000"/>
                </a:solidFill>
              </a:rPr>
              <a:t>10   распространенных ошибок при напи</a:t>
            </a:r>
            <a:r>
              <a:rPr lang="ru-RU" sz="1600" b="1" i="1" dirty="0">
                <a:solidFill>
                  <a:srgbClr val="C00000"/>
                </a:solidFill>
              </a:rPr>
              <a:t>сании</a:t>
            </a:r>
            <a:endParaRPr lang="ru-RU" sz="1800" i="1" dirty="0">
              <a:solidFill>
                <a:srgbClr val="C00000"/>
              </a:solidFill>
            </a:endParaRPr>
          </a:p>
        </p:txBody>
      </p:sp>
      <p:sp>
        <p:nvSpPr>
          <p:cNvPr id="3" name="Объект 2"/>
          <p:cNvSpPr>
            <a:spLocks noGrp="1"/>
          </p:cNvSpPr>
          <p:nvPr>
            <p:ph idx="1"/>
          </p:nvPr>
        </p:nvSpPr>
        <p:spPr/>
        <p:txBody>
          <a:bodyPr>
            <a:normAutofit/>
          </a:bodyPr>
          <a:lstStyle/>
          <a:p>
            <a:pPr fontAlgn="base"/>
            <a:endParaRPr lang="ru-RU" sz="1800" b="1" dirty="0">
              <a:solidFill>
                <a:srgbClr val="002060"/>
              </a:solidFill>
            </a:endParaRPr>
          </a:p>
          <a:p>
            <a:pPr fontAlgn="base"/>
            <a:r>
              <a:rPr lang="ru-RU" sz="1800" b="1" dirty="0">
                <a:solidFill>
                  <a:srgbClr val="002060"/>
                </a:solidFill>
              </a:rPr>
              <a:t>Недостаточное раскрытие заданного вам вопроса.</a:t>
            </a:r>
            <a:r>
              <a:rPr lang="ru-RU" sz="1800" dirty="0">
                <a:solidFill>
                  <a:srgbClr val="002060"/>
                </a:solidFill>
              </a:rPr>
              <a:t> </a:t>
            </a:r>
            <a:endParaRPr lang="en-US" sz="1800" dirty="0">
              <a:solidFill>
                <a:srgbClr val="002060"/>
              </a:solidFill>
            </a:endParaRPr>
          </a:p>
          <a:p>
            <a:pPr marL="114300" indent="0" fontAlgn="base">
              <a:buNone/>
            </a:pPr>
            <a:r>
              <a:rPr lang="ru-RU" sz="1600" dirty="0">
                <a:solidFill>
                  <a:srgbClr val="002060"/>
                </a:solidFill>
              </a:rPr>
              <a:t>Каждая анкета </a:t>
            </a:r>
            <a:r>
              <a:rPr lang="ru-RU" sz="1600" i="1" dirty="0">
                <a:solidFill>
                  <a:srgbClr val="002060"/>
                </a:solidFill>
              </a:rPr>
              <a:t>(</a:t>
            </a:r>
            <a:r>
              <a:rPr lang="ru-RU" sz="1600" i="1" dirty="0" err="1">
                <a:solidFill>
                  <a:srgbClr val="002060"/>
                </a:solidFill>
              </a:rPr>
              <a:t>application</a:t>
            </a:r>
            <a:r>
              <a:rPr lang="ru-RU" sz="1600" i="1" dirty="0">
                <a:solidFill>
                  <a:srgbClr val="002060"/>
                </a:solidFill>
              </a:rPr>
              <a:t> </a:t>
            </a:r>
            <a:r>
              <a:rPr lang="ru-RU" sz="1600" i="1" dirty="0" err="1">
                <a:solidFill>
                  <a:srgbClr val="002060"/>
                </a:solidFill>
              </a:rPr>
              <a:t>form</a:t>
            </a:r>
            <a:r>
              <a:rPr lang="ru-RU" sz="1600" i="1" dirty="0">
                <a:solidFill>
                  <a:srgbClr val="002060"/>
                </a:solidFill>
              </a:rPr>
              <a:t>)</a:t>
            </a:r>
            <a:r>
              <a:rPr lang="ru-RU" sz="1600" dirty="0">
                <a:solidFill>
                  <a:srgbClr val="002060"/>
                </a:solidFill>
              </a:rPr>
              <a:t> содержит краткие инструкции о том, что вы должны раскрыть в своем эссе. Убедитесь, что вы полностью им последовали.</a:t>
            </a:r>
          </a:p>
          <a:p>
            <a:pPr fontAlgn="base"/>
            <a:endParaRPr lang="ru-RU" sz="1600" b="1" dirty="0">
              <a:solidFill>
                <a:srgbClr val="002060"/>
              </a:solidFill>
            </a:endParaRPr>
          </a:p>
          <a:p>
            <a:pPr fontAlgn="base"/>
            <a:r>
              <a:rPr lang="ru-RU" sz="1800" b="1" dirty="0">
                <a:solidFill>
                  <a:srgbClr val="002060"/>
                </a:solidFill>
              </a:rPr>
              <a:t>Написание своего эссе в самый последний момент.</a:t>
            </a:r>
            <a:r>
              <a:rPr lang="ru-RU" sz="1800" dirty="0">
                <a:solidFill>
                  <a:srgbClr val="002060"/>
                </a:solidFill>
              </a:rPr>
              <a:t> </a:t>
            </a:r>
            <a:r>
              <a:rPr lang="en-US" sz="1800" dirty="0">
                <a:solidFill>
                  <a:srgbClr val="002060"/>
                </a:solidFill>
              </a:rPr>
              <a:t>                         </a:t>
            </a:r>
          </a:p>
          <a:p>
            <a:pPr marL="114300" indent="0" fontAlgn="base">
              <a:buNone/>
            </a:pPr>
            <a:r>
              <a:rPr lang="ru-RU" sz="1600" dirty="0">
                <a:solidFill>
                  <a:srgbClr val="002060"/>
                </a:solidFill>
              </a:rPr>
              <a:t>Писать эссе второпях – далеко не лучшее решение. </a:t>
            </a:r>
            <a:endParaRPr lang="en-US" sz="1600" dirty="0">
              <a:solidFill>
                <a:srgbClr val="002060"/>
              </a:solidFill>
            </a:endParaRPr>
          </a:p>
          <a:p>
            <a:pPr marL="114300" indent="0" fontAlgn="base">
              <a:buNone/>
            </a:pPr>
            <a:r>
              <a:rPr lang="ru-RU" sz="1600" dirty="0">
                <a:solidFill>
                  <a:srgbClr val="002060"/>
                </a:solidFill>
              </a:rPr>
              <a:t>Начните продумывать свое эссе заблаговременно, напишите первый вариант, оставьте его ненадолго и вернитесь к нему через некоторое время со свежими мыслями.</a:t>
            </a:r>
          </a:p>
          <a:p>
            <a:pPr marL="114300" indent="0">
              <a:buNone/>
            </a:pPr>
            <a:endParaRPr lang="ru-RU" sz="1600" dirty="0"/>
          </a:p>
        </p:txBody>
      </p:sp>
    </p:spTree>
    <p:extLst>
      <p:ext uri="{BB962C8B-B14F-4D97-AF65-F5344CB8AC3E}">
        <p14:creationId xmlns:p14="http://schemas.microsoft.com/office/powerpoint/2010/main" val="65177210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260648"/>
            <a:ext cx="8260672" cy="1152128"/>
          </a:xfrm>
        </p:spPr>
        <p:txBody>
          <a:bodyPr>
            <a:normAutofit/>
          </a:bodyPr>
          <a:lstStyle/>
          <a:p>
            <a:r>
              <a:rPr lang="ru-RU" sz="2000" dirty="0">
                <a:solidFill>
                  <a:srgbClr val="C00000"/>
                </a:solidFill>
              </a:rPr>
              <a:t>Пример мотивационного письма для поступления в университет  /экономика/</a:t>
            </a:r>
            <a:br>
              <a:rPr lang="ru-RU" sz="2000" dirty="0">
                <a:solidFill>
                  <a:srgbClr val="C00000"/>
                </a:solidFill>
              </a:rPr>
            </a:br>
            <a:endParaRPr lang="ru-RU" sz="2000" dirty="0">
              <a:solidFill>
                <a:srgbClr val="C00000"/>
              </a:solidFill>
            </a:endParaRPr>
          </a:p>
        </p:txBody>
      </p:sp>
      <p:sp>
        <p:nvSpPr>
          <p:cNvPr id="3" name="Объект 2"/>
          <p:cNvSpPr>
            <a:spLocks noGrp="1"/>
          </p:cNvSpPr>
          <p:nvPr>
            <p:ph idx="1"/>
          </p:nvPr>
        </p:nvSpPr>
        <p:spPr/>
        <p:txBody>
          <a:bodyPr>
            <a:noAutofit/>
          </a:bodyPr>
          <a:lstStyle/>
          <a:p>
            <a:pPr marL="114300" indent="0">
              <a:buNone/>
            </a:pPr>
            <a:r>
              <a:rPr lang="en-US" sz="1300" b="1" dirty="0">
                <a:solidFill>
                  <a:srgbClr val="002060"/>
                </a:solidFill>
              </a:rPr>
              <a:t>I am Alex Smith citizen of </a:t>
            </a:r>
            <a:r>
              <a:rPr lang="en-US" sz="1300" b="1" dirty="0" err="1">
                <a:solidFill>
                  <a:srgbClr val="002060"/>
                </a:solidFill>
              </a:rPr>
              <a:t>сountry</a:t>
            </a:r>
            <a:r>
              <a:rPr lang="en-US" sz="1300" b="1" dirty="0">
                <a:solidFill>
                  <a:srgbClr val="002060"/>
                </a:solidFill>
              </a:rPr>
              <a:t> XXXXXXX . I have cleared my degree from the famous University of XXXXXXX in XXXXXXXXXX. However I always have been interested in business field as my family here in XXXXXXXX runs small business, so since my childhood I am influenced by it and till today.</a:t>
            </a:r>
            <a:br>
              <a:rPr lang="en-US" sz="1300" b="1" dirty="0">
                <a:solidFill>
                  <a:srgbClr val="002060"/>
                </a:solidFill>
              </a:rPr>
            </a:br>
            <a:br>
              <a:rPr lang="en-US" sz="1300" b="1" dirty="0">
                <a:solidFill>
                  <a:srgbClr val="002060"/>
                </a:solidFill>
              </a:rPr>
            </a:br>
            <a:r>
              <a:rPr lang="en-US" sz="1300" b="1" dirty="0">
                <a:solidFill>
                  <a:srgbClr val="002060"/>
                </a:solidFill>
              </a:rPr>
              <a:t>As all know that being the richest in natural beauty XXXXXX’s economy is poorest and now its economy is all dependent on remittance and donation. I wonder why is it so aren’t we prefect for the international business? This question always pinch on my heart or else we are missing something in the field of business so we are getting difficulties in coping up the international business field to fill up this gap the people should understand the international marketing and the world’s economy keeping these in mind.</a:t>
            </a:r>
            <a:br>
              <a:rPr lang="en-US" sz="1300" b="1" dirty="0">
                <a:solidFill>
                  <a:srgbClr val="002060"/>
                </a:solidFill>
              </a:rPr>
            </a:br>
            <a:br>
              <a:rPr lang="en-US" sz="1300" b="1" dirty="0">
                <a:solidFill>
                  <a:srgbClr val="002060"/>
                </a:solidFill>
              </a:rPr>
            </a:br>
            <a:r>
              <a:rPr lang="en-US" sz="1300" b="1" dirty="0">
                <a:solidFill>
                  <a:srgbClr val="002060"/>
                </a:solidFill>
              </a:rPr>
              <a:t>I am now much more interested in this field and I know I have to get success in it, in the way of achieving my goal. I have to study hard, know international people of this field, how they think and what are the main strategies they use for their success. I better know that the business style of western countries are timely, focused towards customers desire and wants and is completely different then those of here in eastern countries, they so more practically then the theory that’s the main reason of their success.</a:t>
            </a:r>
            <a:br>
              <a:rPr lang="en-US" sz="1300" b="1" dirty="0">
                <a:solidFill>
                  <a:srgbClr val="002060"/>
                </a:solidFill>
              </a:rPr>
            </a:br>
            <a:br>
              <a:rPr lang="en-US" sz="1300" b="1" dirty="0">
                <a:solidFill>
                  <a:srgbClr val="002060"/>
                </a:solidFill>
              </a:rPr>
            </a:br>
            <a:r>
              <a:rPr lang="en-US" sz="1300" b="1" dirty="0">
                <a:solidFill>
                  <a:srgbClr val="002060"/>
                </a:solidFill>
              </a:rPr>
              <a:t>I also have known that the practically implemented theories are much more beatifically than the hypothetical theories, and also students on business over there are given chance of internship on reputed companies which is the main gate of their success. Due to the Natural beauty of XXXXXXX, Many people around the world are visiting and here we do not know their culture and the way they think, it makes us very difficult in dealing with them among these tourist .</a:t>
            </a:r>
            <a:endParaRPr lang="ru-RU" sz="1300" b="1" dirty="0">
              <a:solidFill>
                <a:srgbClr val="002060"/>
              </a:solidFill>
            </a:endParaRPr>
          </a:p>
          <a:p>
            <a:pPr marL="114300" indent="0">
              <a:buNone/>
            </a:pPr>
            <a:r>
              <a:rPr lang="ru-RU" sz="1300" dirty="0">
                <a:solidFill>
                  <a:srgbClr val="002060"/>
                </a:solidFill>
              </a:rPr>
              <a:t>                                                           /</a:t>
            </a:r>
            <a:r>
              <a:rPr lang="en-US" sz="1300" dirty="0">
                <a:solidFill>
                  <a:srgbClr val="002060"/>
                </a:solidFill>
              </a:rPr>
              <a:t>more/</a:t>
            </a:r>
            <a:endParaRPr lang="ru-RU" sz="1300" dirty="0">
              <a:solidFill>
                <a:srgbClr val="002060"/>
              </a:solidFill>
            </a:endParaRPr>
          </a:p>
        </p:txBody>
      </p:sp>
    </p:spTree>
    <p:extLst>
      <p:ext uri="{BB962C8B-B14F-4D97-AF65-F5344CB8AC3E}">
        <p14:creationId xmlns:p14="http://schemas.microsoft.com/office/powerpoint/2010/main" val="25470324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6128" y="408373"/>
            <a:ext cx="8260672" cy="788380"/>
          </a:xfrm>
        </p:spPr>
        <p:txBody>
          <a:bodyPr>
            <a:normAutofit fontScale="90000"/>
          </a:bodyPr>
          <a:lstStyle/>
          <a:p>
            <a:r>
              <a:rPr lang="ru-RU" sz="2800" b="1" dirty="0">
                <a:solidFill>
                  <a:srgbClr val="C00000"/>
                </a:solidFill>
              </a:rPr>
              <a:t>Некоторые новые заимствованные слова в русском языке</a:t>
            </a:r>
            <a:endParaRPr lang="ru-RU" sz="2800" dirty="0">
              <a:solidFill>
                <a:srgbClr val="C00000"/>
              </a:solidFill>
            </a:endParaRPr>
          </a:p>
        </p:txBody>
      </p:sp>
      <p:sp>
        <p:nvSpPr>
          <p:cNvPr id="3" name="Объект 2"/>
          <p:cNvSpPr>
            <a:spLocks noGrp="1"/>
          </p:cNvSpPr>
          <p:nvPr>
            <p:ph idx="1"/>
          </p:nvPr>
        </p:nvSpPr>
        <p:spPr>
          <a:xfrm>
            <a:off x="395536" y="1196752"/>
            <a:ext cx="8229600" cy="5658366"/>
          </a:xfrm>
        </p:spPr>
        <p:txBody>
          <a:bodyPr>
            <a:normAutofit/>
          </a:bodyPr>
          <a:lstStyle/>
          <a:p>
            <a:pPr marL="114300" indent="0">
              <a:buNone/>
            </a:pPr>
            <a:r>
              <a:rPr lang="ru-RU" sz="1600" b="1" dirty="0" err="1">
                <a:solidFill>
                  <a:srgbClr val="002060"/>
                </a:solidFill>
              </a:rPr>
              <a:t>Хедлайнер</a:t>
            </a:r>
            <a:endParaRPr lang="ru-RU" sz="1600" b="1" dirty="0">
              <a:solidFill>
                <a:srgbClr val="002060"/>
              </a:solidFill>
            </a:endParaRPr>
          </a:p>
          <a:p>
            <a:pPr marL="114300" indent="0">
              <a:buNone/>
            </a:pPr>
            <a:endParaRPr lang="ru-RU" sz="1600" b="1" dirty="0">
              <a:solidFill>
                <a:srgbClr val="002060"/>
              </a:solidFill>
            </a:endParaRPr>
          </a:p>
          <a:p>
            <a:pPr marL="114300" indent="0">
              <a:buNone/>
            </a:pPr>
            <a:r>
              <a:rPr lang="ru-RU" sz="1600" b="1" dirty="0" err="1">
                <a:solidFill>
                  <a:srgbClr val="002060"/>
                </a:solidFill>
              </a:rPr>
              <a:t>Фронтмен</a:t>
            </a:r>
            <a:r>
              <a:rPr lang="ru-RU" sz="1600" b="1" dirty="0">
                <a:solidFill>
                  <a:srgbClr val="002060"/>
                </a:solidFill>
              </a:rPr>
              <a:t> (</a:t>
            </a:r>
            <a:r>
              <a:rPr lang="ru-RU" sz="1600" b="1" dirty="0" err="1">
                <a:solidFill>
                  <a:srgbClr val="002060"/>
                </a:solidFill>
              </a:rPr>
              <a:t>муз.ансамбля</a:t>
            </a:r>
            <a:r>
              <a:rPr lang="ru-RU" sz="1600" b="1" dirty="0">
                <a:solidFill>
                  <a:srgbClr val="002060"/>
                </a:solidFill>
              </a:rPr>
              <a:t>)</a:t>
            </a:r>
          </a:p>
          <a:p>
            <a:pPr marL="114300" indent="0">
              <a:buNone/>
            </a:pPr>
            <a:endParaRPr lang="ru-RU" sz="1600" b="1" dirty="0">
              <a:solidFill>
                <a:srgbClr val="002060"/>
              </a:solidFill>
            </a:endParaRPr>
          </a:p>
          <a:p>
            <a:pPr marL="114300" indent="0">
              <a:buNone/>
            </a:pPr>
            <a:r>
              <a:rPr lang="ru-RU" sz="1600" b="1" dirty="0">
                <a:solidFill>
                  <a:srgbClr val="002060"/>
                </a:solidFill>
              </a:rPr>
              <a:t>Тренд</a:t>
            </a:r>
          </a:p>
          <a:p>
            <a:pPr marL="114300" indent="0">
              <a:buNone/>
            </a:pPr>
            <a:endParaRPr lang="ru-RU" sz="1600" b="1" dirty="0">
              <a:solidFill>
                <a:srgbClr val="002060"/>
              </a:solidFill>
            </a:endParaRPr>
          </a:p>
          <a:p>
            <a:pPr marL="114300" indent="0">
              <a:buNone/>
            </a:pPr>
            <a:r>
              <a:rPr lang="ru-RU" sz="1600" b="1" dirty="0">
                <a:solidFill>
                  <a:srgbClr val="002060"/>
                </a:solidFill>
              </a:rPr>
              <a:t>Ньюсмейкер</a:t>
            </a:r>
          </a:p>
          <a:p>
            <a:pPr marL="114300" indent="0">
              <a:buNone/>
            </a:pPr>
            <a:endParaRPr lang="ru-RU" sz="1600" b="1" dirty="0">
              <a:solidFill>
                <a:srgbClr val="002060"/>
              </a:solidFill>
            </a:endParaRPr>
          </a:p>
          <a:p>
            <a:pPr marL="114300" indent="0">
              <a:buNone/>
            </a:pPr>
            <a:r>
              <a:rPr lang="ru-RU" sz="1600" b="1" dirty="0" err="1">
                <a:solidFill>
                  <a:srgbClr val="002060"/>
                </a:solidFill>
              </a:rPr>
              <a:t>Спойлер</a:t>
            </a:r>
            <a:r>
              <a:rPr lang="ru-RU" sz="1600" b="1" dirty="0">
                <a:solidFill>
                  <a:srgbClr val="002060"/>
                </a:solidFill>
              </a:rPr>
              <a:t>  (</a:t>
            </a:r>
            <a:r>
              <a:rPr lang="ru-RU" sz="1600" b="1" i="1" dirty="0" err="1">
                <a:solidFill>
                  <a:srgbClr val="002060"/>
                </a:solidFill>
              </a:rPr>
              <a:t>spoil</a:t>
            </a:r>
            <a:r>
              <a:rPr lang="ru-RU" sz="1600" b="1" i="1" dirty="0">
                <a:solidFill>
                  <a:srgbClr val="002060"/>
                </a:solidFill>
              </a:rPr>
              <a:t> - испортить, загубить</a:t>
            </a:r>
            <a:r>
              <a:rPr lang="ru-RU" sz="1600" b="1" i="1" dirty="0"/>
              <a:t>)</a:t>
            </a:r>
            <a:endParaRPr lang="ru-RU" sz="1600" b="1" i="1" dirty="0">
              <a:solidFill>
                <a:srgbClr val="002060"/>
              </a:solidFill>
            </a:endParaRPr>
          </a:p>
          <a:p>
            <a:pPr marL="114300" indent="0">
              <a:buNone/>
            </a:pPr>
            <a:endParaRPr lang="ru-RU" sz="1600" b="1" dirty="0">
              <a:solidFill>
                <a:srgbClr val="002060"/>
              </a:solidFill>
            </a:endParaRPr>
          </a:p>
          <a:p>
            <a:pPr marL="114300" indent="0">
              <a:buNone/>
            </a:pPr>
            <a:r>
              <a:rPr lang="ru-RU" sz="1600" b="1" dirty="0" err="1">
                <a:solidFill>
                  <a:srgbClr val="002060"/>
                </a:solidFill>
              </a:rPr>
              <a:t>Дресс</a:t>
            </a:r>
            <a:r>
              <a:rPr lang="ru-RU" sz="1600" b="1" dirty="0">
                <a:solidFill>
                  <a:srgbClr val="002060"/>
                </a:solidFill>
              </a:rPr>
              <a:t>-код</a:t>
            </a:r>
          </a:p>
          <a:p>
            <a:pPr marL="114300" indent="0">
              <a:buNone/>
            </a:pPr>
            <a:endParaRPr lang="ru-RU" sz="1600" b="1" dirty="0">
              <a:solidFill>
                <a:srgbClr val="002060"/>
              </a:solidFill>
            </a:endParaRPr>
          </a:p>
          <a:p>
            <a:pPr marL="114300" indent="0">
              <a:buNone/>
            </a:pPr>
            <a:r>
              <a:rPr lang="ru-RU" sz="1600" b="1" dirty="0" err="1">
                <a:solidFill>
                  <a:srgbClr val="002060"/>
                </a:solidFill>
              </a:rPr>
              <a:t>Байопик</a:t>
            </a:r>
            <a:r>
              <a:rPr lang="ru-RU" sz="1600" b="1" dirty="0">
                <a:solidFill>
                  <a:srgbClr val="002060"/>
                </a:solidFill>
              </a:rPr>
              <a:t> -  фильм-биография  (</a:t>
            </a:r>
            <a:r>
              <a:rPr lang="ru-RU" sz="1600" b="1" i="1" dirty="0" err="1">
                <a:solidFill>
                  <a:srgbClr val="002060"/>
                </a:solidFill>
              </a:rPr>
              <a:t>biopic</a:t>
            </a:r>
            <a:r>
              <a:rPr lang="ru-RU" sz="1600" b="1" i="1" dirty="0">
                <a:solidFill>
                  <a:srgbClr val="002060"/>
                </a:solidFill>
              </a:rPr>
              <a:t> - </a:t>
            </a:r>
            <a:r>
              <a:rPr lang="ru-RU" sz="1600" b="1" i="1" dirty="0" err="1">
                <a:solidFill>
                  <a:srgbClr val="002060"/>
                </a:solidFill>
              </a:rPr>
              <a:t>biographical</a:t>
            </a:r>
            <a:r>
              <a:rPr lang="ru-RU" sz="1600" b="1" i="1" dirty="0">
                <a:solidFill>
                  <a:srgbClr val="002060"/>
                </a:solidFill>
              </a:rPr>
              <a:t> </a:t>
            </a:r>
            <a:r>
              <a:rPr lang="ru-RU" sz="1600" b="1" i="1" dirty="0" err="1">
                <a:solidFill>
                  <a:srgbClr val="002060"/>
                </a:solidFill>
              </a:rPr>
              <a:t>picture</a:t>
            </a:r>
            <a:r>
              <a:rPr lang="ru-RU" sz="1600" b="1" dirty="0">
                <a:solidFill>
                  <a:srgbClr val="002060"/>
                </a:solidFill>
              </a:rPr>
              <a:t>)</a:t>
            </a:r>
          </a:p>
          <a:p>
            <a:pPr marL="114300" indent="0">
              <a:buNone/>
            </a:pPr>
            <a:endParaRPr lang="ru-RU" sz="1600" b="1" dirty="0">
              <a:solidFill>
                <a:srgbClr val="002060"/>
              </a:solidFill>
            </a:endParaRPr>
          </a:p>
          <a:p>
            <a:pPr marL="114300" indent="0">
              <a:buNone/>
            </a:pPr>
            <a:r>
              <a:rPr lang="ru-RU" sz="1600" b="1" dirty="0">
                <a:solidFill>
                  <a:srgbClr val="002060"/>
                </a:solidFill>
              </a:rPr>
              <a:t>Слоган</a:t>
            </a:r>
          </a:p>
          <a:p>
            <a:pPr marL="114300" indent="0">
              <a:buNone/>
            </a:pPr>
            <a:endParaRPr lang="ru-RU" sz="1600" b="1" dirty="0">
              <a:solidFill>
                <a:srgbClr val="002060"/>
              </a:solidFill>
            </a:endParaRPr>
          </a:p>
          <a:p>
            <a:pPr marL="114300" indent="0">
              <a:buNone/>
            </a:pPr>
            <a:r>
              <a:rPr lang="ru-RU" sz="1600" b="1" dirty="0">
                <a:solidFill>
                  <a:srgbClr val="002060"/>
                </a:solidFill>
              </a:rPr>
              <a:t>Релиз</a:t>
            </a:r>
          </a:p>
          <a:p>
            <a:pPr marL="114300" indent="0">
              <a:buNone/>
            </a:pPr>
            <a:endParaRPr lang="ru-RU" sz="1600" b="1" dirty="0">
              <a:solidFill>
                <a:srgbClr val="002060"/>
              </a:solidFill>
            </a:endParaRPr>
          </a:p>
          <a:p>
            <a:pPr marL="114300" indent="0">
              <a:buNone/>
            </a:pPr>
            <a:r>
              <a:rPr lang="ru-RU" sz="1600" b="1" dirty="0" err="1">
                <a:solidFill>
                  <a:srgbClr val="002060"/>
                </a:solidFill>
              </a:rPr>
              <a:t>Краудфандинг</a:t>
            </a:r>
            <a:endParaRPr lang="ru-RU" sz="1600" b="1" dirty="0">
              <a:solidFill>
                <a:srgbClr val="002060"/>
              </a:solidFill>
            </a:endParaRPr>
          </a:p>
        </p:txBody>
      </p:sp>
    </p:spTree>
    <p:extLst>
      <p:ext uri="{BB962C8B-B14F-4D97-AF65-F5344CB8AC3E}">
        <p14:creationId xmlns:p14="http://schemas.microsoft.com/office/powerpoint/2010/main" val="297985090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000" dirty="0">
                <a:solidFill>
                  <a:srgbClr val="C00000"/>
                </a:solidFill>
              </a:rPr>
              <a:t>Пример мотивационного письма для поступления в университет</a:t>
            </a:r>
            <a:br>
              <a:rPr lang="ru-RU" sz="2000" b="1" dirty="0">
                <a:solidFill>
                  <a:srgbClr val="002060"/>
                </a:solidFill>
              </a:rPr>
            </a:br>
            <a:r>
              <a:rPr lang="ru-RU" sz="2000" b="1" dirty="0">
                <a:solidFill>
                  <a:srgbClr val="002060"/>
                </a:solidFill>
              </a:rPr>
              <a:t>/</a:t>
            </a:r>
            <a:r>
              <a:rPr lang="en-US" sz="1400" b="1" i="1" dirty="0">
                <a:solidFill>
                  <a:srgbClr val="002060"/>
                </a:solidFill>
              </a:rPr>
              <a:t>ongoing</a:t>
            </a:r>
            <a:r>
              <a:rPr lang="ru-RU" sz="1400" b="1" i="1" dirty="0">
                <a:solidFill>
                  <a:srgbClr val="002060"/>
                </a:solidFill>
              </a:rPr>
              <a:t>/</a:t>
            </a:r>
            <a:endParaRPr lang="ru-RU" sz="1400" i="1" dirty="0"/>
          </a:p>
        </p:txBody>
      </p:sp>
      <p:sp>
        <p:nvSpPr>
          <p:cNvPr id="3" name="Объект 2"/>
          <p:cNvSpPr>
            <a:spLocks noGrp="1"/>
          </p:cNvSpPr>
          <p:nvPr>
            <p:ph idx="1"/>
          </p:nvPr>
        </p:nvSpPr>
        <p:spPr/>
        <p:txBody>
          <a:bodyPr>
            <a:normAutofit lnSpcReduction="10000"/>
          </a:bodyPr>
          <a:lstStyle/>
          <a:p>
            <a:pPr marL="114300" indent="0" fontAlgn="base">
              <a:buNone/>
            </a:pPr>
            <a:r>
              <a:rPr lang="en-US" sz="1400" b="1" dirty="0">
                <a:solidFill>
                  <a:srgbClr val="002060"/>
                </a:solidFill>
              </a:rPr>
              <a:t>I found most of them are from Holland so I choose my study country for this. If I get a chance to continue my study in this country then I am sore that it would help my future plan of doing business with these people as I would be able to know their striates build up business. Further more the course offered by this university are much more realistic then others and also the course fee affordable to me that’s the main reason why I choose this course and university as well as country.</a:t>
            </a:r>
            <a:br>
              <a:rPr lang="en-US" sz="1400" b="1" dirty="0">
                <a:solidFill>
                  <a:srgbClr val="002060"/>
                </a:solidFill>
              </a:rPr>
            </a:br>
            <a:br>
              <a:rPr lang="en-US" sz="1400" b="1" dirty="0">
                <a:solidFill>
                  <a:srgbClr val="002060"/>
                </a:solidFill>
              </a:rPr>
            </a:br>
            <a:r>
              <a:rPr lang="en-US" sz="1400" b="1" dirty="0">
                <a:solidFill>
                  <a:srgbClr val="002060"/>
                </a:solidFill>
              </a:rPr>
              <a:t>I hope after finishing my study there in the Netherlands I would perfect in the western way of doing business and what </a:t>
            </a:r>
            <a:r>
              <a:rPr lang="en-US" sz="1400" b="1" dirty="0" err="1">
                <a:solidFill>
                  <a:srgbClr val="002060"/>
                </a:solidFill>
              </a:rPr>
              <a:t>labour</a:t>
            </a:r>
            <a:r>
              <a:rPr lang="en-US" sz="1400" b="1" dirty="0">
                <a:solidFill>
                  <a:srgbClr val="002060"/>
                </a:solidFill>
              </a:rPr>
              <a:t> is required for it. Anybody who wants to b e successful in his/her life should study hard implement the theories in field must be practical know much more technique be able to cope with time </a:t>
            </a:r>
            <a:r>
              <a:rPr lang="en-US" sz="1400" b="1" dirty="0" err="1">
                <a:solidFill>
                  <a:srgbClr val="002060"/>
                </a:solidFill>
              </a:rPr>
              <a:t>etc</a:t>
            </a:r>
            <a:r>
              <a:rPr lang="en-US" sz="1400" b="1" dirty="0">
                <a:solidFill>
                  <a:srgbClr val="002060"/>
                </a:solidFill>
              </a:rPr>
              <a:t> to get all abode mentioned points I have to have much more study and knowledge in this field, so</a:t>
            </a:r>
            <a:br>
              <a:rPr lang="en-US" sz="1400" b="1" dirty="0">
                <a:solidFill>
                  <a:srgbClr val="002060"/>
                </a:solidFill>
              </a:rPr>
            </a:br>
            <a:br>
              <a:rPr lang="en-US" sz="1400" b="1" dirty="0">
                <a:solidFill>
                  <a:srgbClr val="002060"/>
                </a:solidFill>
              </a:rPr>
            </a:br>
            <a:r>
              <a:rPr lang="en-US" sz="1400" b="1" dirty="0">
                <a:solidFill>
                  <a:srgbClr val="002060"/>
                </a:solidFill>
              </a:rPr>
              <a:t>I decided to study this course to quench my thirst of doing international business with western country and teach more XXXXXX  the way of doing business with them so our remittance and aid dependent economy can lift up and be independent which finally brings economic boom to the country for this we the new generation must contribute our effort and time.</a:t>
            </a:r>
          </a:p>
          <a:p>
            <a:pPr marL="114300" indent="0" fontAlgn="base">
              <a:buNone/>
            </a:pPr>
            <a:r>
              <a:rPr lang="en-US" sz="1400" b="1" dirty="0">
                <a:solidFill>
                  <a:srgbClr val="002060"/>
                </a:solidFill>
              </a:rPr>
              <a:t>It is also said that healthy the see is planted the healthy and more crops you get if you plant rice and hope for wheat that is foolishness which is now what is happening in our business world so that’s why I am fully motivated to this study.</a:t>
            </a:r>
          </a:p>
          <a:p>
            <a:pPr marL="114300" indent="0">
              <a:buNone/>
            </a:pPr>
            <a:endParaRPr lang="ru-RU" sz="1300" b="1" dirty="0">
              <a:solidFill>
                <a:srgbClr val="002060"/>
              </a:solidFill>
            </a:endParaRPr>
          </a:p>
        </p:txBody>
      </p:sp>
    </p:spTree>
    <p:extLst>
      <p:ext uri="{BB962C8B-B14F-4D97-AF65-F5344CB8AC3E}">
        <p14:creationId xmlns:p14="http://schemas.microsoft.com/office/powerpoint/2010/main" val="152242568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sz="2400" dirty="0">
                <a:solidFill>
                  <a:srgbClr val="C00000"/>
                </a:solidFill>
              </a:rPr>
              <a:t>Personal Statement of a student applying for the Engineering </a:t>
            </a:r>
            <a:r>
              <a:rPr lang="en-US" sz="2400" dirty="0" err="1">
                <a:solidFill>
                  <a:srgbClr val="C00000"/>
                </a:solidFill>
              </a:rPr>
              <a:t>programme</a:t>
            </a:r>
            <a:br>
              <a:rPr lang="en-US" sz="2400" dirty="0">
                <a:solidFill>
                  <a:srgbClr val="C00000"/>
                </a:solidFill>
              </a:rPr>
            </a:br>
            <a:endParaRPr lang="ru-RU" sz="2400" dirty="0">
              <a:solidFill>
                <a:srgbClr val="C00000"/>
              </a:solidFill>
            </a:endParaRPr>
          </a:p>
        </p:txBody>
      </p:sp>
      <p:sp>
        <p:nvSpPr>
          <p:cNvPr id="3" name="Объект 2"/>
          <p:cNvSpPr>
            <a:spLocks noGrp="1"/>
          </p:cNvSpPr>
          <p:nvPr>
            <p:ph idx="1"/>
          </p:nvPr>
        </p:nvSpPr>
        <p:spPr/>
        <p:txBody>
          <a:bodyPr>
            <a:normAutofit fontScale="92500"/>
          </a:bodyPr>
          <a:lstStyle/>
          <a:p>
            <a:pPr marL="114300" indent="0" fontAlgn="base">
              <a:buNone/>
            </a:pPr>
            <a:r>
              <a:rPr lang="en-US" sz="1400" b="1" u="sng" dirty="0">
                <a:solidFill>
                  <a:srgbClr val="002060"/>
                </a:solidFill>
              </a:rPr>
              <a:t>Here you can see an example of the personal statement (motivation letter), written by a student applying for the Engineering </a:t>
            </a:r>
            <a:r>
              <a:rPr lang="en-US" sz="1400" b="1" u="sng" dirty="0" err="1">
                <a:solidFill>
                  <a:srgbClr val="002060"/>
                </a:solidFill>
              </a:rPr>
              <a:t>programme</a:t>
            </a:r>
            <a:r>
              <a:rPr lang="en-US" sz="1400" b="1" u="sng" dirty="0">
                <a:solidFill>
                  <a:srgbClr val="002060"/>
                </a:solidFill>
              </a:rPr>
              <a:t> at California Institute of Technology, Caltech.</a:t>
            </a:r>
            <a:endParaRPr lang="en-US" sz="1400" u="sng" dirty="0">
              <a:solidFill>
                <a:srgbClr val="002060"/>
              </a:solidFill>
            </a:endParaRPr>
          </a:p>
          <a:p>
            <a:pPr marL="114300" indent="0" fontAlgn="base">
              <a:buNone/>
            </a:pPr>
            <a:r>
              <a:rPr lang="en-US" sz="1400" b="1" dirty="0">
                <a:solidFill>
                  <a:srgbClr val="002060"/>
                </a:solidFill>
              </a:rPr>
              <a:t>Everyone knows that it takes both hard work and a good understanding of the subject in order to complete a project. However, I never appreciated the other academic strengths and personal qualities needed until my 11th grade physics final. The task was to create an energy conversion machine that would undergo a minimum of five energy conversions. The construction of the machine piqued my interest in pursuing an engineering career and later became the pivotal factor in my decision to apply to Caltech.</a:t>
            </a:r>
          </a:p>
          <a:p>
            <a:pPr marL="114300" indent="0" fontAlgn="base">
              <a:buNone/>
            </a:pPr>
            <a:r>
              <a:rPr lang="en-US" sz="1400" b="1" dirty="0">
                <a:solidFill>
                  <a:srgbClr val="002060"/>
                </a:solidFill>
              </a:rPr>
              <a:t>I knew from the beginning that it would be a challenge to complete just the minimum requirements for the project. Believing that my teammates and I had the ability and potential to do better, as the team leader, I made it our goal to cover the conversions of all eight energy types that were taught in class. I also strived to add into the machine a bonus feature of breaking an egg. Struggling to find a solution for breaking the egg, I reflected upon the force of gravity we had learned. This idea led to a trap-door mechanism that would allow the egg to fall under gravity and break upon impact.</a:t>
            </a:r>
          </a:p>
          <a:p>
            <a:pPr marL="114300" indent="0" fontAlgn="base">
              <a:buNone/>
            </a:pPr>
            <a:r>
              <a:rPr lang="en-US" sz="1400" b="1" dirty="0">
                <a:solidFill>
                  <a:srgbClr val="002060"/>
                </a:solidFill>
              </a:rPr>
              <a:t>In addition to excelling in math and the sciences, I am also a strong visual art student. Enjoying drawing and designing, I gained a different perspective that I may not have had as just a science student. The creativity and imagination from the visual arts allowed me to use toilet paper rolls, Styrofoam, and Popsicle sticks as the primary materials to construct the machine in a limited space within limited time. Together with good planning, coordination, and the ability to work in a team, my innovative perspective from visual arts made this project a success.</a:t>
            </a:r>
          </a:p>
          <a:p>
            <a:pPr marL="114300" indent="0">
              <a:buNone/>
            </a:pPr>
            <a:endParaRPr lang="ru-RU" sz="1400" dirty="0">
              <a:solidFill>
                <a:srgbClr val="002060"/>
              </a:solidFill>
            </a:endParaRPr>
          </a:p>
        </p:txBody>
      </p:sp>
    </p:spTree>
    <p:extLst>
      <p:ext uri="{BB962C8B-B14F-4D97-AF65-F5344CB8AC3E}">
        <p14:creationId xmlns:p14="http://schemas.microsoft.com/office/powerpoint/2010/main" val="216511076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en-US" sz="2400" dirty="0">
                <a:solidFill>
                  <a:srgbClr val="C00000"/>
                </a:solidFill>
              </a:rPr>
              <a:t>Personal Statement of a student applying for the Engineering program</a:t>
            </a:r>
            <a:endParaRPr lang="ru-RU" sz="2400" dirty="0">
              <a:solidFill>
                <a:srgbClr val="C00000"/>
              </a:solidFill>
            </a:endParaRPr>
          </a:p>
        </p:txBody>
      </p:sp>
      <p:sp>
        <p:nvSpPr>
          <p:cNvPr id="3" name="Объект 2"/>
          <p:cNvSpPr>
            <a:spLocks noGrp="1"/>
          </p:cNvSpPr>
          <p:nvPr>
            <p:ph idx="1"/>
          </p:nvPr>
        </p:nvSpPr>
        <p:spPr/>
        <p:txBody>
          <a:bodyPr>
            <a:normAutofit/>
          </a:bodyPr>
          <a:lstStyle/>
          <a:p>
            <a:pPr marL="114300" indent="0" fontAlgn="base">
              <a:buNone/>
            </a:pPr>
            <a:r>
              <a:rPr lang="en-US" sz="1400" b="1" dirty="0">
                <a:solidFill>
                  <a:srgbClr val="002060"/>
                </a:solidFill>
              </a:rPr>
              <a:t>On the due date, I watched with a prideful glee as the machine operated smoothly. For going beyond the minimum requirements, the machine was very well received. Beyond earning an excellent grade, the challenge of completing this project intrigued my increasing interest in engineering. My expectations and goals as a future college student were also evolved during the process.</a:t>
            </a:r>
          </a:p>
          <a:p>
            <a:pPr marL="114300" indent="0" fontAlgn="base">
              <a:buNone/>
            </a:pPr>
            <a:r>
              <a:rPr lang="en-US" sz="1400" b="1" dirty="0">
                <a:solidFill>
                  <a:srgbClr val="002060"/>
                </a:solidFill>
              </a:rPr>
              <a:t>Certain that I wanted to become a professional in the engineering field; I began searching for a college that would provide me with an excellent academic and hands-on experience. While I knew that Caltech is a prestigious science and engineering school, it wasn’t until I received the Caltech Signature Award that I developed a stronger interest in becoming a Techer. Upon further research, I </a:t>
            </a:r>
            <a:r>
              <a:rPr lang="en-US" sz="1400" b="1" dirty="0" err="1">
                <a:solidFill>
                  <a:srgbClr val="002060"/>
                </a:solidFill>
              </a:rPr>
              <a:t>realised</a:t>
            </a:r>
            <a:r>
              <a:rPr lang="en-US" sz="1400" b="1" dirty="0">
                <a:solidFill>
                  <a:srgbClr val="002060"/>
                </a:solidFill>
              </a:rPr>
              <a:t> that Caltech is the college for me.</a:t>
            </a:r>
          </a:p>
          <a:p>
            <a:pPr marL="114300" indent="0" fontAlgn="base">
              <a:buNone/>
            </a:pPr>
            <a:r>
              <a:rPr lang="en-US" sz="1400" b="1" dirty="0">
                <a:solidFill>
                  <a:srgbClr val="002060"/>
                </a:solidFill>
              </a:rPr>
              <a:t>At Caltech, my engineering aspirations will be realized in this challenging, research-integrated environment. The rigorous coursework and the generous research opportunities at Caltech will provide the challenge I need to achieve my goal of becoming an engineer. In return, I believe the combination of my academic strength and creative professional characteristics will definitely contribute to Caltech and help to add to the interdisciplinary atmosphere of the school.</a:t>
            </a:r>
          </a:p>
          <a:p>
            <a:pPr marL="114300" indent="0" fontAlgn="base">
              <a:buNone/>
            </a:pPr>
            <a:r>
              <a:rPr lang="en-US" sz="1400" b="1" dirty="0">
                <a:solidFill>
                  <a:srgbClr val="002060"/>
                </a:solidFill>
              </a:rPr>
              <a:t>It takes more than just hard work to succeed as an engineering professional. However, it can be achieved with the outstanding educational opportunity at Caltech and with my other academic strengths and personal qualities.</a:t>
            </a:r>
          </a:p>
          <a:p>
            <a:pPr marL="114300" indent="0">
              <a:buNone/>
            </a:pPr>
            <a:endParaRPr lang="ru-RU" sz="1400" b="1" dirty="0">
              <a:solidFill>
                <a:srgbClr val="002060"/>
              </a:solidFill>
            </a:endParaRPr>
          </a:p>
        </p:txBody>
      </p:sp>
    </p:spTree>
    <p:extLst>
      <p:ext uri="{BB962C8B-B14F-4D97-AF65-F5344CB8AC3E}">
        <p14:creationId xmlns:p14="http://schemas.microsoft.com/office/powerpoint/2010/main" val="70613088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1800" b="1" dirty="0">
                <a:solidFill>
                  <a:srgbClr val="C00000"/>
                </a:solidFill>
              </a:rPr>
              <a:t>Образцы документов для поступления на </a:t>
            </a:r>
            <a:r>
              <a:rPr lang="ru-RU" sz="1800" b="1" dirty="0" err="1">
                <a:solidFill>
                  <a:srgbClr val="C00000"/>
                </a:solidFill>
              </a:rPr>
              <a:t>англ.языке</a:t>
            </a:r>
            <a:endParaRPr lang="ru-RU" sz="1800" b="1" dirty="0">
              <a:solidFill>
                <a:srgbClr val="C00000"/>
              </a:solidFill>
            </a:endParaRPr>
          </a:p>
        </p:txBody>
      </p:sp>
      <p:sp>
        <p:nvSpPr>
          <p:cNvPr id="3" name="Объект 2"/>
          <p:cNvSpPr>
            <a:spLocks noGrp="1"/>
          </p:cNvSpPr>
          <p:nvPr>
            <p:ph idx="1"/>
          </p:nvPr>
        </p:nvSpPr>
        <p:spPr>
          <a:xfrm>
            <a:off x="395536" y="1772816"/>
            <a:ext cx="8229600" cy="4517579"/>
          </a:xfrm>
        </p:spPr>
        <p:txBody>
          <a:bodyPr>
            <a:normAutofit/>
          </a:bodyPr>
          <a:lstStyle/>
          <a:p>
            <a:pPr marL="114300" indent="0">
              <a:buNone/>
            </a:pPr>
            <a:endParaRPr lang="ru-RU" sz="1800" b="1" dirty="0">
              <a:solidFill>
                <a:srgbClr val="002060"/>
              </a:solidFill>
            </a:endParaRPr>
          </a:p>
          <a:p>
            <a:pPr marL="114300" indent="0">
              <a:buNone/>
            </a:pPr>
            <a:endParaRPr lang="ru-RU" sz="1800" b="1" dirty="0">
              <a:solidFill>
                <a:srgbClr val="002060"/>
              </a:solidFill>
            </a:endParaRPr>
          </a:p>
          <a:p>
            <a:pPr marL="114300" indent="0">
              <a:buNone/>
            </a:pPr>
            <a:r>
              <a:rPr lang="en-US" sz="1800" b="1" dirty="0">
                <a:solidFill>
                  <a:srgbClr val="002060"/>
                </a:solidFill>
              </a:rPr>
              <a:t>http://www.eurogates.ru/ru-study-in-holland/</a:t>
            </a:r>
            <a:endParaRPr lang="ru-RU" sz="1800" b="1" dirty="0">
              <a:solidFill>
                <a:srgbClr val="002060"/>
              </a:solidFill>
            </a:endParaRPr>
          </a:p>
        </p:txBody>
      </p:sp>
      <p:sp>
        <p:nvSpPr>
          <p:cNvPr id="4" name="Объект 2"/>
          <p:cNvSpPr txBox="1">
            <a:spLocks/>
          </p:cNvSpPr>
          <p:nvPr/>
        </p:nvSpPr>
        <p:spPr>
          <a:xfrm>
            <a:off x="539552" y="1772816"/>
            <a:ext cx="8229600" cy="4373563"/>
          </a:xfrm>
          <a:prstGeom prst="rect">
            <a:avLst/>
          </a:prstGeom>
        </p:spPr>
        <p:txBody>
          <a:bodyPr vert="horz" lIns="91440" tIns="45720" rIns="91440" bIns="45720" rtlCol="0">
            <a:normAutofit/>
          </a:bodyPr>
          <a:lst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a:lstStyle>
          <a:p>
            <a:pPr marL="114300" indent="0">
              <a:buFont typeface="Arial" pitchFamily="34" charset="0"/>
              <a:buNone/>
            </a:pPr>
            <a:endParaRPr lang="ru-RU" sz="1800" b="1" dirty="0">
              <a:solidFill>
                <a:srgbClr val="002060"/>
              </a:solidFill>
            </a:endParaRPr>
          </a:p>
        </p:txBody>
      </p:sp>
    </p:spTree>
    <p:extLst>
      <p:ext uri="{BB962C8B-B14F-4D97-AF65-F5344CB8AC3E}">
        <p14:creationId xmlns:p14="http://schemas.microsoft.com/office/powerpoint/2010/main" val="170058383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400" b="1" dirty="0">
                <a:solidFill>
                  <a:srgbClr val="002060"/>
                </a:solidFill>
              </a:rPr>
              <a:t>Реклама французского университета - 2017</a:t>
            </a:r>
            <a:br>
              <a:rPr lang="ru-RU" sz="2800" b="1" dirty="0">
                <a:solidFill>
                  <a:srgbClr val="BA1020"/>
                </a:solidFill>
              </a:rPr>
            </a:br>
            <a:r>
              <a:rPr lang="en-US" sz="2800" b="1" dirty="0" err="1">
                <a:solidFill>
                  <a:srgbClr val="BA1020"/>
                </a:solidFill>
              </a:rPr>
              <a:t>Université</a:t>
            </a:r>
            <a:r>
              <a:rPr lang="en-US" sz="2800" b="1" dirty="0">
                <a:solidFill>
                  <a:srgbClr val="BA1020"/>
                </a:solidFill>
              </a:rPr>
              <a:t>  </a:t>
            </a:r>
            <a:r>
              <a:rPr lang="en-US" sz="2800" b="1" dirty="0" err="1">
                <a:solidFill>
                  <a:srgbClr val="BA1020"/>
                </a:solidFill>
              </a:rPr>
              <a:t>paris-saclay</a:t>
            </a:r>
            <a:endParaRPr lang="ru-RU" sz="2800" b="1" dirty="0">
              <a:solidFill>
                <a:srgbClr val="BA1020"/>
              </a:solidFill>
            </a:endParaRPr>
          </a:p>
        </p:txBody>
      </p:sp>
      <p:sp>
        <p:nvSpPr>
          <p:cNvPr id="3" name="Объект 2"/>
          <p:cNvSpPr>
            <a:spLocks noGrp="1"/>
          </p:cNvSpPr>
          <p:nvPr>
            <p:ph idx="1"/>
          </p:nvPr>
        </p:nvSpPr>
        <p:spPr/>
        <p:txBody>
          <a:bodyPr/>
          <a:lstStyle/>
          <a:p>
            <a:pPr>
              <a:buFont typeface="Wingdings" panose="05000000000000000000" pitchFamily="2" charset="2"/>
              <a:buChar char="ü"/>
            </a:pPr>
            <a:r>
              <a:rPr lang="en-US" b="1" dirty="0">
                <a:solidFill>
                  <a:srgbClr val="002060"/>
                </a:solidFill>
              </a:rPr>
              <a:t>You are an outstanding international student</a:t>
            </a:r>
          </a:p>
          <a:p>
            <a:pPr>
              <a:buFont typeface="Wingdings" panose="05000000000000000000" pitchFamily="2" charset="2"/>
              <a:buChar char="ü"/>
            </a:pPr>
            <a:endParaRPr lang="en-US" b="1" dirty="0">
              <a:solidFill>
                <a:srgbClr val="002060"/>
              </a:solidFill>
            </a:endParaRPr>
          </a:p>
          <a:p>
            <a:pPr>
              <a:buFont typeface="Wingdings" panose="05000000000000000000" pitchFamily="2" charset="2"/>
              <a:buChar char="ü"/>
            </a:pPr>
            <a:r>
              <a:rPr lang="en-US" b="1" dirty="0">
                <a:solidFill>
                  <a:srgbClr val="002060"/>
                </a:solidFill>
              </a:rPr>
              <a:t>You want to pursue your study in a world-class University</a:t>
            </a:r>
          </a:p>
          <a:p>
            <a:pPr marL="114300" indent="0">
              <a:buNone/>
            </a:pPr>
            <a:endParaRPr lang="en-US" b="1" dirty="0">
              <a:solidFill>
                <a:srgbClr val="002060"/>
              </a:solidFill>
            </a:endParaRPr>
          </a:p>
          <a:p>
            <a:pPr marL="114300" indent="0">
              <a:buNone/>
            </a:pPr>
            <a:r>
              <a:rPr lang="en-US" sz="2800" b="1" dirty="0">
                <a:solidFill>
                  <a:srgbClr val="002060"/>
                </a:solidFill>
              </a:rPr>
              <a:t>JOIN OUR MASTERS PROGRAMME</a:t>
            </a:r>
          </a:p>
          <a:p>
            <a:pPr marL="114300" indent="0">
              <a:buNone/>
            </a:pPr>
            <a:r>
              <a:rPr lang="en-US" sz="2000" b="1" dirty="0">
                <a:solidFill>
                  <a:srgbClr val="002060"/>
                </a:solidFill>
              </a:rPr>
              <a:t>And you may </a:t>
            </a:r>
            <a:r>
              <a:rPr lang="en-US" sz="2000" b="1" dirty="0" err="1">
                <a:solidFill>
                  <a:srgbClr val="002060"/>
                </a:solidFill>
              </a:rPr>
              <a:t>quaify</a:t>
            </a:r>
            <a:r>
              <a:rPr lang="en-US" sz="2000" b="1" dirty="0">
                <a:solidFill>
                  <a:srgbClr val="002060"/>
                </a:solidFill>
              </a:rPr>
              <a:t> for one of </a:t>
            </a:r>
            <a:r>
              <a:rPr lang="en-US" sz="2000" b="1" dirty="0" err="1">
                <a:solidFill>
                  <a:srgbClr val="002060"/>
                </a:solidFill>
              </a:rPr>
              <a:t>Université</a:t>
            </a:r>
            <a:r>
              <a:rPr lang="en-US" sz="2000" b="1" dirty="0">
                <a:solidFill>
                  <a:srgbClr val="002060"/>
                </a:solidFill>
              </a:rPr>
              <a:t> Paris-</a:t>
            </a:r>
            <a:r>
              <a:rPr lang="en-US" sz="2000" b="1" dirty="0" err="1">
                <a:solidFill>
                  <a:srgbClr val="002060"/>
                </a:solidFill>
              </a:rPr>
              <a:t>Saclay’s</a:t>
            </a:r>
            <a:endParaRPr lang="en-US" sz="2000" b="1" dirty="0">
              <a:solidFill>
                <a:srgbClr val="002060"/>
              </a:solidFill>
            </a:endParaRPr>
          </a:p>
          <a:p>
            <a:pPr marL="114300" indent="0">
              <a:buNone/>
            </a:pPr>
            <a:r>
              <a:rPr lang="en-US" altLang="ru-RU" sz="2000" b="1" dirty="0">
                <a:solidFill>
                  <a:srgbClr val="002060"/>
                </a:solidFill>
                <a:latin typeface="Calibri" panose="020F0502020204030204" pitchFamily="34" charset="0"/>
                <a:ea typeface="Calibri" pitchFamily="34" charset="0"/>
                <a:cs typeface="Times New Roman" pitchFamily="18" charset="0"/>
              </a:rPr>
              <a:t>160 EXCELLENCE SCHOLARSHIPS 2017-2018</a:t>
            </a:r>
            <a:r>
              <a:rPr lang="ru-RU" altLang="ru-RU" sz="2000" dirty="0">
                <a:solidFill>
                  <a:srgbClr val="002060"/>
                </a:solidFill>
                <a:latin typeface="Calibri" panose="020F0502020204030204" pitchFamily="34" charset="0"/>
                <a:cs typeface="Arial" pitchFamily="34" charset="0"/>
              </a:rPr>
              <a:t> </a:t>
            </a:r>
            <a:r>
              <a:rPr lang="en-US" altLang="ru-RU" sz="2000" dirty="0">
                <a:solidFill>
                  <a:srgbClr val="002060"/>
                </a:solidFill>
                <a:latin typeface="Calibri" panose="020F0502020204030204" pitchFamily="34" charset="0"/>
                <a:cs typeface="Arial" pitchFamily="34" charset="0"/>
              </a:rPr>
              <a:t> </a:t>
            </a:r>
            <a:r>
              <a:rPr lang="en-US" altLang="ru-RU" sz="2000" b="1" dirty="0">
                <a:solidFill>
                  <a:srgbClr val="002060"/>
                </a:solidFill>
                <a:latin typeface="Calibri" panose="020F0502020204030204" pitchFamily="34" charset="0"/>
                <a:cs typeface="Arial" pitchFamily="34" charset="0"/>
              </a:rPr>
              <a:t>of University  Paris-</a:t>
            </a:r>
            <a:r>
              <a:rPr lang="en-US" altLang="ru-RU" sz="2000" b="1" dirty="0" err="1">
                <a:solidFill>
                  <a:srgbClr val="002060"/>
                </a:solidFill>
                <a:latin typeface="Calibri" panose="020F0502020204030204" pitchFamily="34" charset="0"/>
                <a:cs typeface="Arial" pitchFamily="34" charset="0"/>
              </a:rPr>
              <a:t>Saclay</a:t>
            </a:r>
            <a:r>
              <a:rPr lang="en-US" altLang="ru-RU" sz="2000" b="1" dirty="0">
                <a:solidFill>
                  <a:srgbClr val="002060"/>
                </a:solidFill>
                <a:latin typeface="Calibri" panose="020F0502020204030204" pitchFamily="34" charset="0"/>
                <a:cs typeface="Arial" pitchFamily="34" charset="0"/>
              </a:rPr>
              <a:t> 2017-2018</a:t>
            </a:r>
            <a:endParaRPr lang="ru-RU" sz="2000" dirty="0">
              <a:solidFill>
                <a:srgbClr val="002060"/>
              </a:solidFill>
            </a:endParaRPr>
          </a:p>
        </p:txBody>
      </p:sp>
    </p:spTree>
    <p:extLst>
      <p:ext uri="{BB962C8B-B14F-4D97-AF65-F5344CB8AC3E}">
        <p14:creationId xmlns:p14="http://schemas.microsoft.com/office/powerpoint/2010/main" val="399127348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en-US" altLang="ru-RU" sz="2400" b="1" cap="none" dirty="0">
                <a:solidFill>
                  <a:srgbClr val="BA1020"/>
                </a:solidFill>
                <a:latin typeface="Calibri" panose="020F0502020204030204" pitchFamily="34" charset="0"/>
                <a:ea typeface="Calibri" pitchFamily="34" charset="0"/>
                <a:cs typeface="Times New Roman" pitchFamily="18" charset="0"/>
              </a:rPr>
              <a:t>160 EXCELLENCE SCHOLARSHIPS 2017-2018</a:t>
            </a:r>
            <a:r>
              <a:rPr lang="ru-RU" altLang="ru-RU" sz="2400" cap="none" dirty="0">
                <a:solidFill>
                  <a:srgbClr val="BA1020"/>
                </a:solidFill>
                <a:latin typeface="Calibri" panose="020F0502020204030204" pitchFamily="34" charset="0"/>
                <a:cs typeface="Arial" pitchFamily="34" charset="0"/>
              </a:rPr>
              <a:t> </a:t>
            </a:r>
            <a:r>
              <a:rPr lang="en-US" altLang="ru-RU" sz="2400" cap="none" dirty="0">
                <a:solidFill>
                  <a:srgbClr val="BA1020"/>
                </a:solidFill>
                <a:latin typeface="Calibri" panose="020F0502020204030204" pitchFamily="34" charset="0"/>
                <a:cs typeface="Arial" pitchFamily="34" charset="0"/>
              </a:rPr>
              <a:t> </a:t>
            </a:r>
            <a:r>
              <a:rPr lang="en-US" altLang="ru-RU" sz="2400" b="1" cap="none" dirty="0">
                <a:solidFill>
                  <a:srgbClr val="BA1020"/>
                </a:solidFill>
                <a:latin typeface="Calibri" panose="020F0502020204030204" pitchFamily="34" charset="0"/>
                <a:cs typeface="Arial" pitchFamily="34" charset="0"/>
              </a:rPr>
              <a:t>of University  </a:t>
            </a:r>
            <a:br>
              <a:rPr lang="en-US" altLang="ru-RU" sz="2400" b="1" cap="none" dirty="0">
                <a:solidFill>
                  <a:srgbClr val="BA1020"/>
                </a:solidFill>
                <a:latin typeface="Calibri" panose="020F0502020204030204" pitchFamily="34" charset="0"/>
                <a:cs typeface="Arial" pitchFamily="34" charset="0"/>
              </a:rPr>
            </a:br>
            <a:r>
              <a:rPr lang="en-US" altLang="ru-RU" sz="2400" b="1" cap="none" dirty="0">
                <a:solidFill>
                  <a:srgbClr val="BA1020"/>
                </a:solidFill>
                <a:latin typeface="Calibri" panose="020F0502020204030204" pitchFamily="34" charset="0"/>
                <a:cs typeface="Arial" pitchFamily="34" charset="0"/>
              </a:rPr>
              <a:t>Paris-</a:t>
            </a:r>
            <a:r>
              <a:rPr lang="en-US" altLang="ru-RU" sz="2400" b="1" cap="none" dirty="0" err="1">
                <a:solidFill>
                  <a:srgbClr val="BA1020"/>
                </a:solidFill>
                <a:latin typeface="Calibri" panose="020F0502020204030204" pitchFamily="34" charset="0"/>
                <a:cs typeface="Arial" pitchFamily="34" charset="0"/>
              </a:rPr>
              <a:t>Saclay</a:t>
            </a:r>
            <a:endParaRPr lang="ru-RU" sz="2400" dirty="0">
              <a:solidFill>
                <a:srgbClr val="BA1020"/>
              </a:solidFill>
            </a:endParaRPr>
          </a:p>
        </p:txBody>
      </p:sp>
      <p:graphicFrame>
        <p:nvGraphicFramePr>
          <p:cNvPr id="4" name="Объект 3"/>
          <p:cNvGraphicFramePr>
            <a:graphicFrameLocks noGrp="1"/>
          </p:cNvGraphicFramePr>
          <p:nvPr>
            <p:ph idx="1"/>
            <p:extLst>
              <p:ext uri="{D42A27DB-BD31-4B8C-83A1-F6EECF244321}">
                <p14:modId xmlns:p14="http://schemas.microsoft.com/office/powerpoint/2010/main" val="2984617025"/>
              </p:ext>
            </p:extLst>
          </p:nvPr>
        </p:nvGraphicFramePr>
        <p:xfrm>
          <a:off x="457200" y="3207861"/>
          <a:ext cx="8229600" cy="2682240"/>
        </p:xfrm>
        <a:graphic>
          <a:graphicData uri="http://schemas.openxmlformats.org/drawingml/2006/table">
            <a:tbl>
              <a:tblPr>
                <a:tableStyleId>{5C22544A-7EE6-4342-B048-85BDC9FD1C3A}</a:tableStyleId>
              </a:tblPr>
              <a:tblGrid>
                <a:gridCol w="8229600">
                  <a:extLst>
                    <a:ext uri="{9D8B030D-6E8A-4147-A177-3AD203B41FA5}">
                      <a16:colId xmlns:a16="http://schemas.microsoft.com/office/drawing/2014/main" val="20000"/>
                    </a:ext>
                  </a:extLst>
                </a:gridCol>
              </a:tblGrid>
              <a:tr h="0">
                <a:tc>
                  <a:txBody>
                    <a:bodyPr/>
                    <a:lstStyle/>
                    <a:p>
                      <a:pPr algn="l">
                        <a:spcAft>
                          <a:spcPts val="0"/>
                        </a:spcAft>
                      </a:pPr>
                      <a:r>
                        <a:rPr lang="en-US" sz="1600" b="1" dirty="0" err="1">
                          <a:solidFill>
                            <a:srgbClr val="002060"/>
                          </a:solidFill>
                          <a:effectLst/>
                        </a:rPr>
                        <a:t>Université</a:t>
                      </a:r>
                      <a:r>
                        <a:rPr lang="en-US" sz="1600" b="1" dirty="0">
                          <a:solidFill>
                            <a:srgbClr val="002060"/>
                          </a:solidFill>
                          <a:effectLst/>
                        </a:rPr>
                        <a:t> Paris-</a:t>
                      </a:r>
                      <a:r>
                        <a:rPr lang="en-US" sz="1600" b="1" dirty="0" err="1">
                          <a:solidFill>
                            <a:srgbClr val="002060"/>
                          </a:solidFill>
                          <a:effectLst/>
                        </a:rPr>
                        <a:t>Saclay</a:t>
                      </a:r>
                      <a:r>
                        <a:rPr lang="en-US" sz="1600" b="1" dirty="0">
                          <a:solidFill>
                            <a:srgbClr val="002060"/>
                          </a:solidFill>
                          <a:effectLst/>
                        </a:rPr>
                        <a:t> is a structured top cluster of education, research, and innovation in Europe, regrouping 18 institutions (universities, </a:t>
                      </a:r>
                      <a:r>
                        <a:rPr lang="en-US" sz="1600" b="1" dirty="0" err="1">
                          <a:solidFill>
                            <a:srgbClr val="002060"/>
                          </a:solidFill>
                          <a:effectLst/>
                        </a:rPr>
                        <a:t>Grandes</a:t>
                      </a:r>
                      <a:r>
                        <a:rPr lang="en-US" sz="1600" b="1" dirty="0">
                          <a:solidFill>
                            <a:srgbClr val="002060"/>
                          </a:solidFill>
                          <a:effectLst/>
                        </a:rPr>
                        <a:t> </a:t>
                      </a:r>
                      <a:r>
                        <a:rPr lang="en-US" sz="1600" b="1" dirty="0" err="1">
                          <a:solidFill>
                            <a:srgbClr val="002060"/>
                          </a:solidFill>
                          <a:effectLst/>
                        </a:rPr>
                        <a:t>Ecoles</a:t>
                      </a:r>
                      <a:r>
                        <a:rPr lang="en-US" sz="1600" b="1" dirty="0">
                          <a:solidFill>
                            <a:srgbClr val="002060"/>
                          </a:solidFill>
                          <a:effectLst/>
                        </a:rPr>
                        <a:t>, and research </a:t>
                      </a:r>
                      <a:r>
                        <a:rPr lang="en-US" sz="1600" b="1" dirty="0" err="1">
                          <a:solidFill>
                            <a:srgbClr val="002060"/>
                          </a:solidFill>
                          <a:effectLst/>
                        </a:rPr>
                        <a:t>centres</a:t>
                      </a:r>
                      <a:r>
                        <a:rPr lang="en-US" sz="1600" b="1" dirty="0">
                          <a:solidFill>
                            <a:srgbClr val="002060"/>
                          </a:solidFill>
                          <a:effectLst/>
                        </a:rPr>
                        <a:t>).</a:t>
                      </a:r>
                      <a:endParaRPr lang="ru-RU" sz="1600" b="1" dirty="0">
                        <a:solidFill>
                          <a:srgbClr val="002060"/>
                        </a:solidFill>
                        <a:effectLst/>
                      </a:endParaRPr>
                    </a:p>
                    <a:p>
                      <a:pPr algn="l">
                        <a:spcAft>
                          <a:spcPts val="0"/>
                        </a:spcAft>
                      </a:pPr>
                      <a:r>
                        <a:rPr lang="en-US" sz="1600" b="1" u="sng" dirty="0">
                          <a:solidFill>
                            <a:srgbClr val="002060"/>
                          </a:solidFill>
                          <a:effectLst/>
                          <a:hlinkClick r:id="rId2"/>
                        </a:rPr>
                        <a:t>https://www.universite-paris-saclay.fr/en</a:t>
                      </a:r>
                      <a:endParaRPr lang="ru-RU" sz="1600" b="1" dirty="0">
                        <a:solidFill>
                          <a:srgbClr val="002060"/>
                        </a:solidFill>
                        <a:effectLst/>
                      </a:endParaRPr>
                    </a:p>
                    <a:p>
                      <a:pPr algn="l">
                        <a:spcAft>
                          <a:spcPts val="0"/>
                        </a:spcAft>
                      </a:pPr>
                      <a:r>
                        <a:rPr lang="en-US" sz="1600" b="1" dirty="0">
                          <a:solidFill>
                            <a:srgbClr val="002060"/>
                          </a:solidFill>
                          <a:effectLst/>
                        </a:rPr>
                        <a:t> </a:t>
                      </a:r>
                      <a:endParaRPr lang="ru-RU" sz="1600" b="1" dirty="0">
                        <a:solidFill>
                          <a:srgbClr val="002060"/>
                        </a:solidFill>
                        <a:effectLst/>
                      </a:endParaRPr>
                    </a:p>
                    <a:p>
                      <a:pPr algn="l">
                        <a:spcAft>
                          <a:spcPts val="0"/>
                        </a:spcAft>
                      </a:pPr>
                      <a:r>
                        <a:rPr lang="en-US" sz="1600" b="1" dirty="0">
                          <a:solidFill>
                            <a:srgbClr val="002060"/>
                          </a:solidFill>
                          <a:effectLst/>
                        </a:rPr>
                        <a:t>To attract the world’s outstanding talents and boost the international potential of the Master’s courses delivered by this university’s member institutions, 160 incoming international Master’s scholarships of 10, 000 euros per year are offered to the best students enrolled in one of the Master’s </a:t>
                      </a:r>
                      <a:r>
                        <a:rPr lang="en-US" sz="1600" b="1" dirty="0" err="1">
                          <a:solidFill>
                            <a:srgbClr val="002060"/>
                          </a:solidFill>
                          <a:effectLst/>
                        </a:rPr>
                        <a:t>programmes</a:t>
                      </a:r>
                      <a:r>
                        <a:rPr lang="en-US" sz="1600" b="1" dirty="0">
                          <a:solidFill>
                            <a:srgbClr val="002060"/>
                          </a:solidFill>
                          <a:effectLst/>
                        </a:rPr>
                        <a:t>.</a:t>
                      </a:r>
                      <a:endParaRPr lang="ru-RU" sz="1600" b="1" dirty="0">
                        <a:solidFill>
                          <a:srgbClr val="002060"/>
                        </a:solidFill>
                        <a:effectLst/>
                      </a:endParaRPr>
                    </a:p>
                    <a:p>
                      <a:pPr algn="l">
                        <a:spcAft>
                          <a:spcPts val="0"/>
                        </a:spcAft>
                      </a:pPr>
                      <a:r>
                        <a:rPr lang="en-US" sz="1600" b="1" dirty="0">
                          <a:solidFill>
                            <a:srgbClr val="002060"/>
                          </a:solidFill>
                          <a:effectLst/>
                        </a:rPr>
                        <a:t>Students invited to qualify for a scholarship will be evaluated on the basis of their academic credentials.</a:t>
                      </a:r>
                      <a:endParaRPr lang="ru-RU" sz="1600" b="1" dirty="0">
                        <a:solidFill>
                          <a:srgbClr val="002060"/>
                        </a:solidFill>
                        <a:effectLst/>
                        <a:latin typeface="Times New Roman"/>
                        <a:ea typeface="Calibri"/>
                      </a:endParaRPr>
                    </a:p>
                  </a:txBody>
                  <a:tcPr marL="95250" marR="95250" marT="0" marB="0"/>
                </a:tc>
                <a:extLst>
                  <a:ext uri="{0D108BD9-81ED-4DB2-BD59-A6C34878D82A}">
                    <a16:rowId xmlns:a16="http://schemas.microsoft.com/office/drawing/2014/main" val="10000"/>
                  </a:ext>
                </a:extLst>
              </a:tr>
            </a:tbl>
          </a:graphicData>
        </a:graphic>
      </p:graphicFrame>
      <p:sp>
        <p:nvSpPr>
          <p:cNvPr id="5" name="Rectangle 1"/>
          <p:cNvSpPr>
            <a:spLocks noChangeArrowheads="1"/>
          </p:cNvSpPr>
          <p:nvPr/>
        </p:nvSpPr>
        <p:spPr bwMode="auto">
          <a:xfrm>
            <a:off x="457200" y="320833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ru-RU" sz="600" b="0" i="0" u="none" strike="noStrike" cap="none" normalizeH="0" baseline="0">
                <a:ln>
                  <a:noFill/>
                </a:ln>
                <a:solidFill>
                  <a:schemeClr val="tx1"/>
                </a:solidFill>
                <a:effectLst/>
                <a:latin typeface="Times New Roman" pitchFamily="18" charset="0"/>
                <a:ea typeface="Calibri" pitchFamily="34" charset="0"/>
                <a:cs typeface="Times New Roman" pitchFamily="18" charset="0"/>
              </a:rPr>
              <a:t> </a:t>
            </a:r>
            <a:r>
              <a:rPr kumimoji="0" lang="ru-RU" altLang="ru-RU" sz="800" b="0" i="0" u="none" strike="noStrike" cap="none" normalizeH="0" baseline="0">
                <a:ln>
                  <a:noFill/>
                </a:ln>
                <a:solidFill>
                  <a:schemeClr val="tx1"/>
                </a:solidFill>
                <a:effectLst/>
                <a:latin typeface="Arial" pitchFamily="34" charset="0"/>
                <a:cs typeface="Arial" pitchFamily="34" charset="0"/>
              </a:rPr>
              <a:t> </a:t>
            </a:r>
            <a:endParaRPr kumimoji="0" lang="ru-RU" altLang="ru-RU" sz="1800" b="0" i="0" u="none" strike="noStrike" cap="none" normalizeH="0" baseline="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145154838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6128" y="408373"/>
            <a:ext cx="8260672" cy="716372"/>
          </a:xfrm>
        </p:spPr>
        <p:txBody>
          <a:bodyPr>
            <a:normAutofit/>
          </a:bodyPr>
          <a:lstStyle/>
          <a:p>
            <a:r>
              <a:rPr lang="en-US" sz="2800" b="1" dirty="0" err="1">
                <a:solidFill>
                  <a:srgbClr val="BA1020"/>
                </a:solidFill>
              </a:rPr>
              <a:t>Université</a:t>
            </a:r>
            <a:r>
              <a:rPr lang="en-US" sz="2800" b="1" dirty="0">
                <a:solidFill>
                  <a:srgbClr val="BA1020"/>
                </a:solidFill>
              </a:rPr>
              <a:t>  </a:t>
            </a:r>
            <a:r>
              <a:rPr lang="en-US" sz="2800" b="1" dirty="0" err="1">
                <a:solidFill>
                  <a:srgbClr val="BA1020"/>
                </a:solidFill>
              </a:rPr>
              <a:t>paris-saclay</a:t>
            </a:r>
            <a:endParaRPr lang="ru-RU" sz="2800" dirty="0"/>
          </a:p>
        </p:txBody>
      </p:sp>
      <p:sp>
        <p:nvSpPr>
          <p:cNvPr id="3" name="Объект 2"/>
          <p:cNvSpPr>
            <a:spLocks noGrp="1"/>
          </p:cNvSpPr>
          <p:nvPr>
            <p:ph idx="1"/>
          </p:nvPr>
        </p:nvSpPr>
        <p:spPr>
          <a:xfrm>
            <a:off x="457200" y="1196752"/>
            <a:ext cx="8229600" cy="5400600"/>
          </a:xfrm>
        </p:spPr>
        <p:txBody>
          <a:bodyPr>
            <a:normAutofit fontScale="92500"/>
          </a:bodyPr>
          <a:lstStyle/>
          <a:p>
            <a:pPr marL="114300" indent="0">
              <a:buNone/>
            </a:pPr>
            <a:r>
              <a:rPr lang="en-US" sz="1600" b="1" dirty="0">
                <a:solidFill>
                  <a:srgbClr val="002060"/>
                </a:solidFill>
              </a:rPr>
              <a:t>In 2020, </a:t>
            </a:r>
            <a:r>
              <a:rPr lang="en-US" sz="1600" b="1" dirty="0" err="1">
                <a:solidFill>
                  <a:srgbClr val="002060"/>
                </a:solidFill>
              </a:rPr>
              <a:t>Université</a:t>
            </a:r>
            <a:r>
              <a:rPr lang="en-US" sz="1600" b="1" dirty="0">
                <a:solidFill>
                  <a:srgbClr val="002060"/>
                </a:solidFill>
              </a:rPr>
              <a:t> Paris-</a:t>
            </a:r>
            <a:r>
              <a:rPr lang="en-US" sz="1600" b="1" dirty="0" err="1">
                <a:solidFill>
                  <a:srgbClr val="002060"/>
                </a:solidFill>
              </a:rPr>
              <a:t>Saclay</a:t>
            </a:r>
            <a:r>
              <a:rPr lang="en-US" sz="1600" b="1" dirty="0">
                <a:solidFill>
                  <a:srgbClr val="002060"/>
                </a:solidFill>
              </a:rPr>
              <a:t> continues its transformation:</a:t>
            </a:r>
          </a:p>
          <a:p>
            <a:pPr marL="114300" indent="0">
              <a:buNone/>
            </a:pPr>
            <a:endParaRPr lang="en-US" sz="1600" dirty="0">
              <a:solidFill>
                <a:srgbClr val="002060"/>
              </a:solidFill>
            </a:endParaRPr>
          </a:p>
          <a:p>
            <a:r>
              <a:rPr lang="en-US" sz="1600" dirty="0">
                <a:solidFill>
                  <a:srgbClr val="002060"/>
                </a:solidFill>
              </a:rPr>
              <a:t>An even more complete training offer and motivating paths to explore for students;</a:t>
            </a:r>
          </a:p>
          <a:p>
            <a:r>
              <a:rPr lang="en-US" sz="1600" dirty="0">
                <a:solidFill>
                  <a:srgbClr val="002060"/>
                </a:solidFill>
              </a:rPr>
              <a:t>New strong lines of research that combine disciplinary excellence and interdisciplinary issues;</a:t>
            </a:r>
          </a:p>
          <a:p>
            <a:r>
              <a:rPr lang="en-US" sz="1600" dirty="0">
                <a:solidFill>
                  <a:srgbClr val="002060"/>
                </a:solidFill>
              </a:rPr>
              <a:t>Individual and collective results that increase knowledge to benefit the society;</a:t>
            </a:r>
          </a:p>
          <a:p>
            <a:r>
              <a:rPr lang="en-US" sz="1600" dirty="0">
                <a:solidFill>
                  <a:srgbClr val="002060"/>
                </a:solidFill>
              </a:rPr>
              <a:t>mixed teams, academic or administrative, that marry cultures, differences, and points of view to make the </a:t>
            </a:r>
            <a:r>
              <a:rPr lang="en-US" sz="1600" dirty="0" err="1">
                <a:solidFill>
                  <a:srgbClr val="002060"/>
                </a:solidFill>
              </a:rPr>
              <a:t>Université</a:t>
            </a:r>
            <a:r>
              <a:rPr lang="en-US" sz="1600" dirty="0">
                <a:solidFill>
                  <a:srgbClr val="002060"/>
                </a:solidFill>
              </a:rPr>
              <a:t> Paris-</a:t>
            </a:r>
            <a:r>
              <a:rPr lang="en-US" sz="1600" dirty="0" err="1">
                <a:solidFill>
                  <a:srgbClr val="002060"/>
                </a:solidFill>
              </a:rPr>
              <a:t>Saclay</a:t>
            </a:r>
            <a:r>
              <a:rPr lang="en-US" sz="1600" dirty="0">
                <a:solidFill>
                  <a:srgbClr val="002060"/>
                </a:solidFill>
              </a:rPr>
              <a:t> a great laboratory of ideas.</a:t>
            </a:r>
          </a:p>
          <a:p>
            <a:pPr marL="114300" indent="0">
              <a:buNone/>
            </a:pPr>
            <a:r>
              <a:rPr lang="en-US" sz="1600" dirty="0">
                <a:solidFill>
                  <a:srgbClr val="002060"/>
                </a:solidFill>
              </a:rPr>
              <a:t>These driving forces can be discovered through this main website, but also those of our university’s </a:t>
            </a:r>
            <a:r>
              <a:rPr lang="en-US" sz="1600" b="1" dirty="0">
                <a:solidFill>
                  <a:srgbClr val="002060"/>
                </a:solidFill>
              </a:rPr>
              <a:t>constituent faculties</a:t>
            </a:r>
            <a:r>
              <a:rPr lang="en-US" sz="1600" dirty="0">
                <a:solidFill>
                  <a:srgbClr val="002060"/>
                </a:solidFill>
              </a:rPr>
              <a:t> (5 Academics and Research Units, also called "</a:t>
            </a:r>
            <a:r>
              <a:rPr lang="en-US" sz="1600" dirty="0" err="1">
                <a:solidFill>
                  <a:srgbClr val="002060"/>
                </a:solidFill>
              </a:rPr>
              <a:t>facultés</a:t>
            </a:r>
            <a:r>
              <a:rPr lang="en-US" sz="1600" dirty="0">
                <a:solidFill>
                  <a:srgbClr val="002060"/>
                </a:solidFill>
              </a:rPr>
              <a:t>" of Sciences, Medicine, Pharmacy, Law-Economics-Management, Sports Sciences; 3 University Institutes of Technologies focused on the scientific and technical fields in </a:t>
            </a:r>
            <a:r>
              <a:rPr lang="en-US" sz="1600" dirty="0" err="1">
                <a:solidFill>
                  <a:srgbClr val="002060"/>
                </a:solidFill>
              </a:rPr>
              <a:t>Cachan</a:t>
            </a:r>
            <a:r>
              <a:rPr lang="en-US" sz="1600" dirty="0">
                <a:solidFill>
                  <a:srgbClr val="002060"/>
                </a:solidFill>
              </a:rPr>
              <a:t> and </a:t>
            </a:r>
            <a:r>
              <a:rPr lang="en-US" sz="1600" dirty="0" err="1">
                <a:solidFill>
                  <a:srgbClr val="002060"/>
                </a:solidFill>
              </a:rPr>
              <a:t>Orsay</a:t>
            </a:r>
            <a:r>
              <a:rPr lang="en-US" sz="1600" dirty="0">
                <a:solidFill>
                  <a:srgbClr val="002060"/>
                </a:solidFill>
              </a:rPr>
              <a:t>, and on the tertiary sector in </a:t>
            </a:r>
            <a:r>
              <a:rPr lang="en-US" sz="1600" dirty="0" err="1">
                <a:solidFill>
                  <a:srgbClr val="002060"/>
                </a:solidFill>
              </a:rPr>
              <a:t>Sceaux</a:t>
            </a:r>
            <a:r>
              <a:rPr lang="en-US" sz="1600" dirty="0">
                <a:solidFill>
                  <a:srgbClr val="002060"/>
                </a:solidFill>
              </a:rPr>
              <a:t>; and a university engineering school).</a:t>
            </a:r>
          </a:p>
          <a:p>
            <a:pPr marL="114300" indent="0">
              <a:buNone/>
            </a:pPr>
            <a:endParaRPr lang="en-US" sz="1600" dirty="0">
              <a:solidFill>
                <a:srgbClr val="002060"/>
              </a:solidFill>
            </a:endParaRPr>
          </a:p>
          <a:p>
            <a:pPr marL="114300" indent="0">
              <a:buNone/>
            </a:pPr>
            <a:r>
              <a:rPr lang="en-US" sz="1600" dirty="0">
                <a:solidFill>
                  <a:srgbClr val="002060"/>
                </a:solidFill>
              </a:rPr>
              <a:t>Our </a:t>
            </a:r>
            <a:r>
              <a:rPr lang="en-US" sz="1600" b="1" dirty="0">
                <a:solidFill>
                  <a:srgbClr val="002060"/>
                </a:solidFill>
              </a:rPr>
              <a:t>component institutions</a:t>
            </a:r>
            <a:r>
              <a:rPr lang="en-US" sz="1600" dirty="0">
                <a:solidFill>
                  <a:srgbClr val="002060"/>
                </a:solidFill>
              </a:rPr>
              <a:t> (</a:t>
            </a:r>
            <a:r>
              <a:rPr lang="en-US" sz="1600" dirty="0" err="1">
                <a:solidFill>
                  <a:srgbClr val="002060"/>
                </a:solidFill>
              </a:rPr>
              <a:t>CentraleSupélec</a:t>
            </a:r>
            <a:r>
              <a:rPr lang="en-US" sz="1600" dirty="0">
                <a:solidFill>
                  <a:srgbClr val="002060"/>
                </a:solidFill>
              </a:rPr>
              <a:t>, </a:t>
            </a:r>
            <a:r>
              <a:rPr lang="en-US" sz="1600" dirty="0" err="1">
                <a:solidFill>
                  <a:srgbClr val="002060"/>
                </a:solidFill>
              </a:rPr>
              <a:t>AgroParisTech</a:t>
            </a:r>
            <a:r>
              <a:rPr lang="en-US" sz="1600" dirty="0">
                <a:solidFill>
                  <a:srgbClr val="002060"/>
                </a:solidFill>
              </a:rPr>
              <a:t>, </a:t>
            </a:r>
            <a:r>
              <a:rPr lang="en-US" sz="1600" dirty="0" err="1">
                <a:solidFill>
                  <a:srgbClr val="002060"/>
                </a:solidFill>
              </a:rPr>
              <a:t>Ecole</a:t>
            </a:r>
            <a:r>
              <a:rPr lang="en-US" sz="1600" dirty="0">
                <a:solidFill>
                  <a:srgbClr val="002060"/>
                </a:solidFill>
              </a:rPr>
              <a:t> </a:t>
            </a:r>
            <a:r>
              <a:rPr lang="en-US" sz="1600" dirty="0" err="1">
                <a:solidFill>
                  <a:srgbClr val="002060"/>
                </a:solidFill>
              </a:rPr>
              <a:t>normale</a:t>
            </a:r>
            <a:r>
              <a:rPr lang="en-US" sz="1600" dirty="0">
                <a:solidFill>
                  <a:srgbClr val="002060"/>
                </a:solidFill>
              </a:rPr>
              <a:t> </a:t>
            </a:r>
            <a:r>
              <a:rPr lang="en-US" sz="1600" dirty="0" err="1">
                <a:solidFill>
                  <a:srgbClr val="002060"/>
                </a:solidFill>
              </a:rPr>
              <a:t>supérieure</a:t>
            </a:r>
            <a:r>
              <a:rPr lang="en-US" sz="1600" dirty="0">
                <a:solidFill>
                  <a:srgbClr val="002060"/>
                </a:solidFill>
              </a:rPr>
              <a:t> Paris-</a:t>
            </a:r>
            <a:r>
              <a:rPr lang="en-US" sz="1600" dirty="0" err="1">
                <a:solidFill>
                  <a:srgbClr val="002060"/>
                </a:solidFill>
              </a:rPr>
              <a:t>Saclay</a:t>
            </a:r>
            <a:r>
              <a:rPr lang="en-US" sz="1600" dirty="0">
                <a:solidFill>
                  <a:srgbClr val="002060"/>
                </a:solidFill>
              </a:rPr>
              <a:t> and </a:t>
            </a:r>
            <a:r>
              <a:rPr lang="en-US" sz="1600" dirty="0" err="1">
                <a:solidFill>
                  <a:srgbClr val="002060"/>
                </a:solidFill>
              </a:rPr>
              <a:t>Institut</a:t>
            </a:r>
            <a:r>
              <a:rPr lang="en-US" sz="1600" dirty="0">
                <a:solidFill>
                  <a:srgbClr val="002060"/>
                </a:solidFill>
              </a:rPr>
              <a:t> </a:t>
            </a:r>
            <a:r>
              <a:rPr lang="en-US" sz="1600" dirty="0" err="1">
                <a:solidFill>
                  <a:srgbClr val="002060"/>
                </a:solidFill>
              </a:rPr>
              <a:t>d'optique</a:t>
            </a:r>
            <a:r>
              <a:rPr lang="en-US" sz="1600" dirty="0">
                <a:solidFill>
                  <a:srgbClr val="002060"/>
                </a:solidFill>
              </a:rPr>
              <a:t> graduate school) and our </a:t>
            </a:r>
            <a:r>
              <a:rPr lang="en-US" sz="1600" b="1" dirty="0">
                <a:solidFill>
                  <a:srgbClr val="002060"/>
                </a:solidFill>
              </a:rPr>
              <a:t>member-associated universities </a:t>
            </a:r>
            <a:r>
              <a:rPr lang="en-US" sz="1600" dirty="0">
                <a:solidFill>
                  <a:srgbClr val="002060"/>
                </a:solidFill>
              </a:rPr>
              <a:t>(UVSQ and UEVE) further broaden its range of training, research and innovation.</a:t>
            </a:r>
          </a:p>
          <a:p>
            <a:pPr marL="114300" indent="0">
              <a:buNone/>
            </a:pPr>
            <a:r>
              <a:rPr lang="en-US" sz="1600" dirty="0" err="1">
                <a:solidFill>
                  <a:srgbClr val="002060"/>
                </a:solidFill>
              </a:rPr>
              <a:t>Université</a:t>
            </a:r>
            <a:r>
              <a:rPr lang="en-US" sz="1600" dirty="0">
                <a:solidFill>
                  <a:srgbClr val="002060"/>
                </a:solidFill>
              </a:rPr>
              <a:t> Paris-</a:t>
            </a:r>
            <a:r>
              <a:rPr lang="en-US" sz="1600" dirty="0" err="1">
                <a:solidFill>
                  <a:srgbClr val="002060"/>
                </a:solidFill>
              </a:rPr>
              <a:t>Saclay</a:t>
            </a:r>
            <a:r>
              <a:rPr lang="en-US" sz="1600" dirty="0">
                <a:solidFill>
                  <a:srgbClr val="002060"/>
                </a:solidFill>
              </a:rPr>
              <a:t> in 2020  one of the best of France’s higher education and research, under a label of international excellence.</a:t>
            </a:r>
          </a:p>
          <a:p>
            <a:pPr marL="114300" indent="0">
              <a:buNone/>
            </a:pPr>
            <a:endParaRPr lang="ru-RU" sz="1600" dirty="0">
              <a:solidFill>
                <a:srgbClr val="002060"/>
              </a:solidFill>
            </a:endParaRPr>
          </a:p>
        </p:txBody>
      </p:sp>
    </p:spTree>
    <p:extLst>
      <p:ext uri="{BB962C8B-B14F-4D97-AF65-F5344CB8AC3E}">
        <p14:creationId xmlns:p14="http://schemas.microsoft.com/office/powerpoint/2010/main" val="309778333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Таблица 2"/>
          <p:cNvGraphicFramePr>
            <a:graphicFrameLocks noGrp="1"/>
          </p:cNvGraphicFramePr>
          <p:nvPr>
            <p:extLst>
              <p:ext uri="{D42A27DB-BD31-4B8C-83A1-F6EECF244321}">
                <p14:modId xmlns:p14="http://schemas.microsoft.com/office/powerpoint/2010/main" val="1207063870"/>
              </p:ext>
            </p:extLst>
          </p:nvPr>
        </p:nvGraphicFramePr>
        <p:xfrm>
          <a:off x="1187624" y="1196752"/>
          <a:ext cx="6751320" cy="4330700"/>
        </p:xfrm>
        <a:graphic>
          <a:graphicData uri="http://schemas.openxmlformats.org/drawingml/2006/table">
            <a:tbl>
              <a:tblPr firstRow="1" firstCol="1" bandRow="1">
                <a:tableStyleId>{5C22544A-7EE6-4342-B048-85BDC9FD1C3A}</a:tableStyleId>
              </a:tblPr>
              <a:tblGrid>
                <a:gridCol w="3375660">
                  <a:extLst>
                    <a:ext uri="{9D8B030D-6E8A-4147-A177-3AD203B41FA5}">
                      <a16:colId xmlns:a16="http://schemas.microsoft.com/office/drawing/2014/main" val="20000"/>
                    </a:ext>
                  </a:extLst>
                </a:gridCol>
                <a:gridCol w="3375660">
                  <a:extLst>
                    <a:ext uri="{9D8B030D-6E8A-4147-A177-3AD203B41FA5}">
                      <a16:colId xmlns:a16="http://schemas.microsoft.com/office/drawing/2014/main" val="20001"/>
                    </a:ext>
                  </a:extLst>
                </a:gridCol>
              </a:tblGrid>
              <a:tr h="572770">
                <a:tc rowSpan="2">
                  <a:txBody>
                    <a:bodyPr/>
                    <a:lstStyle/>
                    <a:p>
                      <a:pPr marR="146050" algn="l">
                        <a:lnSpc>
                          <a:spcPct val="105000"/>
                        </a:lnSpc>
                        <a:spcBef>
                          <a:spcPts val="500"/>
                        </a:spcBef>
                        <a:spcAft>
                          <a:spcPts val="0"/>
                        </a:spcAft>
                      </a:pPr>
                      <a:r>
                        <a:rPr lang="en-US" sz="1600" b="1" dirty="0">
                          <a:effectLst/>
                        </a:rPr>
                        <a:t> </a:t>
                      </a:r>
                      <a:endParaRPr lang="ru-RU" sz="1600" b="1" dirty="0">
                        <a:effectLst/>
                      </a:endParaRPr>
                    </a:p>
                    <a:p>
                      <a:pPr marR="146050" algn="l">
                        <a:lnSpc>
                          <a:spcPct val="105000"/>
                        </a:lnSpc>
                        <a:spcBef>
                          <a:spcPts val="500"/>
                        </a:spcBef>
                        <a:spcAft>
                          <a:spcPts val="0"/>
                        </a:spcAft>
                      </a:pPr>
                      <a:r>
                        <a:rPr lang="en-US" sz="1600" b="1" dirty="0">
                          <a:effectLst/>
                        </a:rPr>
                        <a:t> </a:t>
                      </a:r>
                      <a:endParaRPr lang="ru-RU" sz="1600" b="1" dirty="0">
                        <a:effectLst/>
                      </a:endParaRPr>
                    </a:p>
                    <a:p>
                      <a:pPr marR="146050" algn="l">
                        <a:lnSpc>
                          <a:spcPct val="105000"/>
                        </a:lnSpc>
                        <a:spcBef>
                          <a:spcPts val="500"/>
                        </a:spcBef>
                        <a:spcAft>
                          <a:spcPts val="0"/>
                        </a:spcAft>
                      </a:pPr>
                      <a:r>
                        <a:rPr lang="en-US" sz="1600" b="1" dirty="0">
                          <a:effectLst/>
                        </a:rPr>
                        <a:t> </a:t>
                      </a:r>
                      <a:endParaRPr lang="ru-RU" sz="1600" b="1" dirty="0">
                        <a:effectLst/>
                      </a:endParaRPr>
                    </a:p>
                    <a:p>
                      <a:pPr marR="146050" algn="l">
                        <a:lnSpc>
                          <a:spcPct val="105000"/>
                        </a:lnSpc>
                        <a:spcBef>
                          <a:spcPts val="500"/>
                        </a:spcBef>
                        <a:spcAft>
                          <a:spcPts val="0"/>
                        </a:spcAft>
                      </a:pPr>
                      <a:r>
                        <a:rPr lang="en-US" sz="1600" b="1" dirty="0">
                          <a:effectLst/>
                        </a:rPr>
                        <a:t>30</a:t>
                      </a:r>
                      <a:r>
                        <a:rPr lang="en-US" sz="1600" b="1" spc="-80" dirty="0">
                          <a:effectLst/>
                        </a:rPr>
                        <a:t> </a:t>
                      </a:r>
                      <a:r>
                        <a:rPr lang="en-US" sz="1600" b="1" spc="-5" dirty="0">
                          <a:effectLst/>
                        </a:rPr>
                        <a:t>KIL</a:t>
                      </a:r>
                      <a:r>
                        <a:rPr lang="en-US" sz="1600" b="1" spc="-10" dirty="0">
                          <a:effectLst/>
                        </a:rPr>
                        <a:t>OMETERS FROM</a:t>
                      </a:r>
                      <a:r>
                        <a:rPr lang="en-US" sz="1600" b="1" spc="-80" dirty="0">
                          <a:effectLst/>
                        </a:rPr>
                        <a:t> </a:t>
                      </a:r>
                      <a:r>
                        <a:rPr lang="en-US" sz="1600" b="1" spc="-10" dirty="0">
                          <a:effectLst/>
                        </a:rPr>
                        <a:t>PARIS</a:t>
                      </a:r>
                      <a:r>
                        <a:rPr lang="en-US" sz="1600" b="1" spc="-5" dirty="0">
                          <a:effectLst/>
                        </a:rPr>
                        <a:t>, AND </a:t>
                      </a:r>
                      <a:r>
                        <a:rPr lang="en-US" sz="1600" b="1" spc="15" dirty="0">
                          <a:effectLst/>
                        </a:rPr>
                        <a:t>VERSA</a:t>
                      </a:r>
                      <a:r>
                        <a:rPr lang="en-US" sz="1600" b="1" spc="10" dirty="0">
                          <a:effectLst/>
                        </a:rPr>
                        <a:t>I</a:t>
                      </a:r>
                      <a:r>
                        <a:rPr lang="en-US" sz="1600" b="1" spc="5" dirty="0">
                          <a:effectLst/>
                        </a:rPr>
                        <a:t>LL</a:t>
                      </a:r>
                      <a:r>
                        <a:rPr lang="en-US" sz="1600" b="1" spc="15" dirty="0">
                          <a:effectLst/>
                        </a:rPr>
                        <a:t>ES</a:t>
                      </a:r>
                      <a:endParaRPr lang="ru-RU" sz="1600" b="1" dirty="0">
                        <a:effectLst/>
                      </a:endParaRPr>
                    </a:p>
                    <a:p>
                      <a:pPr marR="146050" algn="l">
                        <a:lnSpc>
                          <a:spcPct val="105000"/>
                        </a:lnSpc>
                        <a:spcBef>
                          <a:spcPts val="500"/>
                        </a:spcBef>
                        <a:spcAft>
                          <a:spcPts val="0"/>
                        </a:spcAft>
                      </a:pPr>
                      <a:r>
                        <a:rPr lang="en-US" sz="1600" b="1" dirty="0">
                          <a:effectLst/>
                        </a:rPr>
                        <a:t> </a:t>
                      </a:r>
                      <a:endParaRPr lang="ru-RU" sz="1600" b="1" dirty="0">
                        <a:effectLst/>
                      </a:endParaRPr>
                    </a:p>
                    <a:p>
                      <a:pPr algn="l">
                        <a:lnSpc>
                          <a:spcPct val="105000"/>
                        </a:lnSpc>
                      </a:pPr>
                      <a:r>
                        <a:rPr lang="en-US" sz="1600" b="1" spc="-25" dirty="0">
                          <a:effectLst/>
                        </a:rPr>
                        <a:t>    65,000</a:t>
                      </a:r>
                      <a:r>
                        <a:rPr lang="en-US" sz="1600" b="1" spc="-160" dirty="0">
                          <a:effectLst/>
                        </a:rPr>
                        <a:t> </a:t>
                      </a:r>
                      <a:r>
                        <a:rPr lang="en-US" sz="1600" b="1" spc="-10" dirty="0">
                          <a:effectLst/>
                        </a:rPr>
                        <a:t>students,</a:t>
                      </a:r>
                      <a:endParaRPr lang="ru-RU" sz="1600" b="1" dirty="0">
                        <a:effectLst/>
                      </a:endParaRPr>
                    </a:p>
                    <a:p>
                      <a:pPr marR="295275" algn="l">
                        <a:lnSpc>
                          <a:spcPct val="105000"/>
                        </a:lnSpc>
                        <a:spcBef>
                          <a:spcPts val="500"/>
                        </a:spcBef>
                        <a:spcAft>
                          <a:spcPts val="0"/>
                        </a:spcAft>
                      </a:pPr>
                      <a:r>
                        <a:rPr lang="en-US" sz="1600" b="1" spc="-20" dirty="0">
                          <a:effectLst/>
                        </a:rPr>
                        <a:t>         360</a:t>
                      </a:r>
                      <a:r>
                        <a:rPr lang="en-US" sz="1600" b="1" spc="-70" dirty="0">
                          <a:effectLst/>
                        </a:rPr>
                        <a:t> </a:t>
                      </a:r>
                      <a:r>
                        <a:rPr lang="en-US" sz="1600" b="1" spc="-10" dirty="0">
                          <a:effectLst/>
                        </a:rPr>
                        <a:t>laboratories</a:t>
                      </a:r>
                      <a:endParaRPr lang="ru-RU" sz="1600" b="1" dirty="0">
                        <a:effectLst/>
                      </a:endParaRPr>
                    </a:p>
                    <a:p>
                      <a:pPr marR="294005" algn="l">
                        <a:lnSpc>
                          <a:spcPct val="105000"/>
                        </a:lnSpc>
                        <a:spcBef>
                          <a:spcPts val="500"/>
                        </a:spcBef>
                        <a:spcAft>
                          <a:spcPts val="0"/>
                        </a:spcAft>
                      </a:pPr>
                      <a:r>
                        <a:rPr lang="en-US" sz="1600" b="1" spc="-10" dirty="0">
                          <a:effectLst/>
                        </a:rPr>
                        <a:t>    and</a:t>
                      </a:r>
                      <a:r>
                        <a:rPr lang="en-US" sz="1600" b="1" spc="-20" dirty="0">
                          <a:effectLst/>
                        </a:rPr>
                        <a:t> </a:t>
                      </a:r>
                      <a:r>
                        <a:rPr lang="en-US" sz="1600" b="1" spc="-15" dirty="0">
                          <a:effectLst/>
                        </a:rPr>
                        <a:t>20 </a:t>
                      </a:r>
                      <a:r>
                        <a:rPr lang="en-US" sz="1600" b="1" spc="-10" dirty="0">
                          <a:effectLst/>
                        </a:rPr>
                        <a:t>research and</a:t>
                      </a:r>
                      <a:endParaRPr lang="ru-RU" sz="1600" b="1" dirty="0">
                        <a:effectLst/>
                      </a:endParaRPr>
                    </a:p>
                    <a:p>
                      <a:pPr algn="l">
                        <a:lnSpc>
                          <a:spcPct val="105000"/>
                        </a:lnSpc>
                      </a:pPr>
                      <a:r>
                        <a:rPr lang="en-US" sz="1600" b="1" spc="-10" dirty="0">
                          <a:effectLst/>
                        </a:rPr>
                        <a:t>               higher education</a:t>
                      </a:r>
                      <a:endParaRPr lang="ru-RU" sz="1600" b="1" dirty="0">
                        <a:effectLst/>
                      </a:endParaRPr>
                    </a:p>
                    <a:p>
                      <a:pPr algn="l">
                        <a:lnSpc>
                          <a:spcPct val="105000"/>
                        </a:lnSpc>
                      </a:pPr>
                      <a:r>
                        <a:rPr lang="en-US" sz="1600" b="1" spc="-5" dirty="0">
                          <a:effectLst/>
                        </a:rPr>
                        <a:t>               institutions</a:t>
                      </a:r>
                      <a:endParaRPr lang="ru-RU" sz="1600" b="1" dirty="0">
                        <a:effectLst/>
                      </a:endParaRPr>
                    </a:p>
                    <a:p>
                      <a:pPr algn="l">
                        <a:lnSpc>
                          <a:spcPct val="105000"/>
                        </a:lnSpc>
                      </a:pPr>
                      <a:r>
                        <a:rPr lang="en-US" sz="1600" b="1" spc="-5" dirty="0">
                          <a:effectLst/>
                        </a:rPr>
                        <a:t> </a:t>
                      </a:r>
                      <a:endParaRPr lang="ru-RU" sz="1600" b="1" dirty="0">
                        <a:effectLst/>
                      </a:endParaRPr>
                    </a:p>
                    <a:p>
                      <a:pPr algn="l">
                        <a:lnSpc>
                          <a:spcPct val="105000"/>
                        </a:lnSpc>
                      </a:pPr>
                      <a:r>
                        <a:rPr lang="en-US" sz="1600" b="1" spc="-5" dirty="0">
                          <a:effectLst/>
                        </a:rPr>
                        <a:t>AMONG THE MOST PRESTIGIOUS IN FRANCE.</a:t>
                      </a:r>
                      <a:endParaRPr lang="ru-RU" sz="1600" b="1" dirty="0">
                        <a:effectLst/>
                        <a:latin typeface="Times New Roman"/>
                        <a:ea typeface="Calibri"/>
                      </a:endParaRPr>
                    </a:p>
                  </a:txBody>
                  <a:tcPr marL="68580" marR="68580" marT="0" marB="0"/>
                </a:tc>
                <a:tc>
                  <a:txBody>
                    <a:bodyPr/>
                    <a:lstStyle/>
                    <a:p>
                      <a:pPr algn="l">
                        <a:lnSpc>
                          <a:spcPct val="105000"/>
                        </a:lnSpc>
                      </a:pPr>
                      <a:r>
                        <a:rPr lang="en-US" sz="1600" b="1" spc="-10">
                          <a:effectLst/>
                        </a:rPr>
                        <a:t> </a:t>
                      </a:r>
                      <a:endParaRPr lang="ru-RU" sz="1600" b="1">
                        <a:effectLst/>
                      </a:endParaRPr>
                    </a:p>
                    <a:p>
                      <a:pPr algn="l">
                        <a:lnSpc>
                          <a:spcPct val="105000"/>
                        </a:lnSpc>
                      </a:pPr>
                      <a:r>
                        <a:rPr lang="en-US" sz="1600" b="1" spc="-10">
                          <a:effectLst/>
                        </a:rPr>
                        <a:t>SUBMIT </a:t>
                      </a:r>
                      <a:r>
                        <a:rPr lang="en-US" sz="1600" b="1">
                          <a:effectLst/>
                        </a:rPr>
                        <a:t>AN ONLINE APPLICATION</a:t>
                      </a:r>
                      <a:endParaRPr lang="ru-RU" sz="1600" b="1">
                        <a:effectLst/>
                      </a:endParaRPr>
                    </a:p>
                    <a:p>
                      <a:pPr algn="l">
                        <a:lnSpc>
                          <a:spcPct val="105000"/>
                        </a:lnSpc>
                      </a:pPr>
                      <a:r>
                        <a:rPr lang="en-US" sz="1600" b="1">
                          <a:effectLst/>
                        </a:rPr>
                        <a:t>to join Université</a:t>
                      </a:r>
                      <a:r>
                        <a:rPr lang="en-US" sz="1600" b="1" spc="-20">
                          <a:effectLst/>
                        </a:rPr>
                        <a:t> </a:t>
                      </a:r>
                      <a:r>
                        <a:rPr lang="en-US" sz="1600" b="1">
                          <a:effectLst/>
                        </a:rPr>
                        <a:t>Paris-Saclay’s Master’s programme.</a:t>
                      </a:r>
                      <a:endParaRPr lang="ru-RU" sz="1600" b="1">
                        <a:effectLst/>
                        <a:latin typeface="Times New Roman"/>
                        <a:ea typeface="Calibri"/>
                      </a:endParaRPr>
                    </a:p>
                  </a:txBody>
                  <a:tcPr marL="68580" marR="68580" marT="0" marB="0"/>
                </a:tc>
                <a:extLst>
                  <a:ext uri="{0D108BD9-81ED-4DB2-BD59-A6C34878D82A}">
                    <a16:rowId xmlns:a16="http://schemas.microsoft.com/office/drawing/2014/main" val="10000"/>
                  </a:ext>
                </a:extLst>
              </a:tr>
              <a:tr h="1621790">
                <a:tc vMerge="1">
                  <a:txBody>
                    <a:bodyPr/>
                    <a:lstStyle/>
                    <a:p>
                      <a:endParaRPr lang="ru-RU"/>
                    </a:p>
                  </a:txBody>
                  <a:tcPr/>
                </a:tc>
                <a:tc>
                  <a:txBody>
                    <a:bodyPr/>
                    <a:lstStyle/>
                    <a:p>
                      <a:pPr algn="l">
                        <a:lnSpc>
                          <a:spcPct val="105000"/>
                        </a:lnSpc>
                      </a:pPr>
                      <a:r>
                        <a:rPr lang="en-US" sz="1600" b="1" spc="-10" dirty="0">
                          <a:effectLst/>
                        </a:rPr>
                        <a:t> </a:t>
                      </a:r>
                      <a:endParaRPr lang="ru-RU" sz="1600" b="1" dirty="0">
                        <a:effectLst/>
                      </a:endParaRPr>
                    </a:p>
                    <a:p>
                      <a:pPr algn="l">
                        <a:lnSpc>
                          <a:spcPct val="105000"/>
                        </a:lnSpc>
                      </a:pPr>
                      <a:r>
                        <a:rPr lang="en-US" sz="1600" b="1" dirty="0">
                          <a:effectLst/>
                        </a:rPr>
                        <a:t>More information on our</a:t>
                      </a:r>
                      <a:r>
                        <a:rPr lang="en-US" sz="1600" b="1" spc="-5" dirty="0">
                          <a:effectLst/>
                        </a:rPr>
                        <a:t> masters</a:t>
                      </a:r>
                      <a:r>
                        <a:rPr lang="en-US" sz="1600" b="1" dirty="0">
                          <a:effectLst/>
                        </a:rPr>
                        <a:t>:</a:t>
                      </a:r>
                      <a:endParaRPr lang="ru-RU" sz="1600" b="1" dirty="0">
                        <a:effectLst/>
                      </a:endParaRPr>
                    </a:p>
                    <a:p>
                      <a:pPr algn="l">
                        <a:spcAft>
                          <a:spcPts val="0"/>
                        </a:spcAft>
                      </a:pPr>
                      <a:r>
                        <a:rPr lang="en-US" sz="1600" b="1" u="sng" dirty="0">
                          <a:solidFill>
                            <a:srgbClr val="002060"/>
                          </a:solidFill>
                          <a:effectLst/>
                        </a:rPr>
                        <a:t>https://www.universite-paris-saclay.fr/en/education/masters</a:t>
                      </a:r>
                      <a:endParaRPr lang="ru-RU" sz="1600" b="1" dirty="0">
                        <a:solidFill>
                          <a:srgbClr val="002060"/>
                        </a:solidFill>
                        <a:effectLst/>
                      </a:endParaRPr>
                    </a:p>
                    <a:p>
                      <a:pPr marR="529590" algn="l">
                        <a:lnSpc>
                          <a:spcPct val="105000"/>
                        </a:lnSpc>
                        <a:spcBef>
                          <a:spcPts val="500"/>
                        </a:spcBef>
                        <a:spcAft>
                          <a:spcPts val="0"/>
                        </a:spcAft>
                      </a:pPr>
                      <a:r>
                        <a:rPr lang="en-US" sz="1600" b="1" spc="15" dirty="0">
                          <a:effectLst/>
                        </a:rPr>
                        <a:t>More information on our MASTER’S INTERNATIONAL SCHOLARSHIP and the eligibility criteria:</a:t>
                      </a:r>
                      <a:endParaRPr lang="ru-RU" sz="1600" b="1" dirty="0">
                        <a:effectLst/>
                      </a:endParaRPr>
                    </a:p>
                    <a:p>
                      <a:pPr algn="l">
                        <a:spcAft>
                          <a:spcPts val="0"/>
                        </a:spcAft>
                      </a:pPr>
                      <a:r>
                        <a:rPr lang="en-US" sz="1600" b="1" u="sng" dirty="0">
                          <a:solidFill>
                            <a:srgbClr val="002060"/>
                          </a:solidFill>
                          <a:effectLst/>
                        </a:rPr>
                        <a:t>https://www.universite-paris-saclay.fr/en/universite-paris-saclay-international-masters-scholarship-programme-academic-year-2017-2018</a:t>
                      </a:r>
                      <a:endParaRPr lang="ru-RU" sz="1600" b="1" dirty="0">
                        <a:solidFill>
                          <a:srgbClr val="002060"/>
                        </a:solidFill>
                        <a:effectLst/>
                        <a:latin typeface="Times New Roman"/>
                        <a:ea typeface="Calibri"/>
                      </a:endParaRPr>
                    </a:p>
                  </a:txBody>
                  <a:tcPr marL="68580" marR="68580" marT="0" marB="0"/>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215004333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6128" y="0"/>
            <a:ext cx="8260672" cy="1124745"/>
          </a:xfrm>
        </p:spPr>
        <p:txBody>
          <a:bodyPr>
            <a:normAutofit fontScale="90000"/>
          </a:bodyPr>
          <a:lstStyle/>
          <a:p>
            <a:br>
              <a:rPr lang="ru-RU" sz="3200" b="1" i="1" dirty="0"/>
            </a:br>
            <a:r>
              <a:rPr lang="ru-RU" sz="2700" b="1" dirty="0">
                <a:solidFill>
                  <a:srgbClr val="C00000"/>
                </a:solidFill>
              </a:rPr>
              <a:t>Высшее образование в Великобритании</a:t>
            </a:r>
            <a:br>
              <a:rPr lang="ru-RU" sz="2700" b="1" dirty="0">
                <a:solidFill>
                  <a:srgbClr val="C00000"/>
                </a:solidFill>
              </a:rPr>
            </a:br>
            <a:endParaRPr lang="ru-RU" sz="1300" b="1" dirty="0">
              <a:solidFill>
                <a:srgbClr val="C00000"/>
              </a:solidFill>
            </a:endParaRPr>
          </a:p>
        </p:txBody>
      </p:sp>
      <p:sp>
        <p:nvSpPr>
          <p:cNvPr id="3" name="Объект 2"/>
          <p:cNvSpPr>
            <a:spLocks noGrp="1"/>
          </p:cNvSpPr>
          <p:nvPr>
            <p:ph idx="1"/>
          </p:nvPr>
        </p:nvSpPr>
        <p:spPr>
          <a:xfrm>
            <a:off x="457200" y="1052736"/>
            <a:ext cx="8229600" cy="5472608"/>
          </a:xfrm>
        </p:spPr>
        <p:txBody>
          <a:bodyPr>
            <a:normAutofit lnSpcReduction="10000"/>
          </a:bodyPr>
          <a:lstStyle/>
          <a:p>
            <a:pPr marL="114300" indent="0">
              <a:buNone/>
            </a:pPr>
            <a:r>
              <a:rPr lang="en-US" sz="1600" b="1" dirty="0">
                <a:solidFill>
                  <a:srgbClr val="002060"/>
                </a:solidFill>
              </a:rPr>
              <a:t>UK</a:t>
            </a:r>
            <a:r>
              <a:rPr lang="ru-RU" sz="1600" b="1" dirty="0">
                <a:solidFill>
                  <a:srgbClr val="002060"/>
                </a:solidFill>
              </a:rPr>
              <a:t> удерживает одно из первых мест в мире по числу иностранных студентов – и это несмотря на то, что, в отличие от многих европейских стран, высшее образование в Англии, Шотландии платное. У</a:t>
            </a:r>
            <a:r>
              <a:rPr lang="en-US" sz="1600" b="1" dirty="0">
                <a:solidFill>
                  <a:srgbClr val="002060"/>
                </a:solidFill>
              </a:rPr>
              <a:t> </a:t>
            </a:r>
            <a:r>
              <a:rPr lang="ru-RU" sz="1600" b="1" dirty="0">
                <a:solidFill>
                  <a:srgbClr val="002060"/>
                </a:solidFill>
              </a:rPr>
              <a:t> </a:t>
            </a:r>
            <a:r>
              <a:rPr lang="ru-RU" sz="1600" b="1" i="1" dirty="0">
                <a:solidFill>
                  <a:srgbClr val="002060"/>
                </a:solidFill>
                <a:hlinkClick r:id="rId2"/>
              </a:rPr>
              <a:t>британских университетов</a:t>
            </a:r>
            <a:r>
              <a:rPr lang="ru-RU" sz="1600" b="1" dirty="0">
                <a:solidFill>
                  <a:srgbClr val="002060"/>
                </a:solidFill>
              </a:rPr>
              <a:t> </a:t>
            </a:r>
            <a:r>
              <a:rPr lang="en-US" sz="1600" b="1" dirty="0">
                <a:solidFill>
                  <a:srgbClr val="002060"/>
                </a:solidFill>
              </a:rPr>
              <a:t> </a:t>
            </a:r>
            <a:r>
              <a:rPr lang="ru-RU" sz="1600" b="1" dirty="0">
                <a:solidFill>
                  <a:srgbClr val="002060"/>
                </a:solidFill>
              </a:rPr>
              <a:t>репутация учебных заведений, дающих выпускникам блестящее высшее образование и перспективы получить хорошую работу.</a:t>
            </a:r>
          </a:p>
          <a:p>
            <a:pPr marL="114300" indent="0">
              <a:buNone/>
            </a:pPr>
            <a:r>
              <a:rPr lang="ru-RU" sz="1600" b="1" dirty="0">
                <a:solidFill>
                  <a:srgbClr val="002060"/>
                </a:solidFill>
              </a:rPr>
              <a:t>В начале XXI века специалисты ОЭСР исследовали уровень заработной платы и процент безработицы среди выпускников вузов развитых стран мира. Выяснилось, что самые большие шансы получить высокооплачиваемое место в престижной компании – у студентов университетов Великобритании.</a:t>
            </a:r>
          </a:p>
          <a:p>
            <a:pPr marL="114300" indent="0">
              <a:buNone/>
            </a:pPr>
            <a:r>
              <a:rPr lang="ru-RU" sz="1600" b="1" dirty="0">
                <a:solidFill>
                  <a:srgbClr val="002060"/>
                </a:solidFill>
              </a:rPr>
              <a:t>Рейтинг Великобритании по этому показателю составил 17 %, превысив достижения таких лидеров мирового образования, как США, Франция, Швеция, Нидерланды и Дания (от 10 до 15%) и оставив далеко позади Италию и Японию (7%).</a:t>
            </a:r>
          </a:p>
          <a:p>
            <a:pPr marL="114300" indent="0">
              <a:buNone/>
            </a:pPr>
            <a:endParaRPr lang="ru-RU" sz="1600" b="1" i="1" dirty="0">
              <a:solidFill>
                <a:srgbClr val="002060"/>
              </a:solidFill>
            </a:endParaRPr>
          </a:p>
          <a:p>
            <a:pPr marL="114300" indent="0">
              <a:buNone/>
            </a:pPr>
            <a:r>
              <a:rPr lang="ru-RU" sz="1800" b="1" i="1" u="sng" dirty="0">
                <a:solidFill>
                  <a:srgbClr val="002060"/>
                </a:solidFill>
              </a:rPr>
              <a:t>Процедура поступления в университеты  Великобритании</a:t>
            </a:r>
          </a:p>
          <a:p>
            <a:pPr marL="114300" indent="0">
              <a:buNone/>
            </a:pPr>
            <a:r>
              <a:rPr lang="ru-RU" sz="1600" b="1" dirty="0">
                <a:solidFill>
                  <a:srgbClr val="C00000"/>
                </a:solidFill>
              </a:rPr>
              <a:t>               </a:t>
            </a:r>
            <a:r>
              <a:rPr lang="en-US" sz="1600" b="1" i="1" dirty="0">
                <a:solidFill>
                  <a:srgbClr val="002060"/>
                </a:solidFill>
              </a:rPr>
              <a:t>https://www.albioncom.ru/univercity/england</a:t>
            </a:r>
            <a:endParaRPr lang="ru-RU" sz="1600" b="1" i="1" dirty="0">
              <a:solidFill>
                <a:srgbClr val="002060"/>
              </a:solidFill>
            </a:endParaRPr>
          </a:p>
          <a:p>
            <a:pPr marL="114300" indent="0">
              <a:buNone/>
            </a:pPr>
            <a:r>
              <a:rPr lang="ru-RU" sz="1600" b="1" dirty="0">
                <a:solidFill>
                  <a:srgbClr val="002060"/>
                </a:solidFill>
              </a:rPr>
              <a:t>Набором студентов во все высшие учебные заведения, включая университеты </a:t>
            </a:r>
            <a:r>
              <a:rPr lang="en-US" sz="1600" b="1" dirty="0">
                <a:solidFill>
                  <a:srgbClr val="002060"/>
                </a:solidFill>
              </a:rPr>
              <a:t>UK</a:t>
            </a:r>
            <a:r>
              <a:rPr lang="ru-RU" sz="1600" b="1" dirty="0">
                <a:solidFill>
                  <a:srgbClr val="002060"/>
                </a:solidFill>
              </a:rPr>
              <a:t>, для обучения в международном </a:t>
            </a:r>
            <a:r>
              <a:rPr lang="ru-RU" sz="1600" b="1" dirty="0" err="1">
                <a:solidFill>
                  <a:srgbClr val="002060"/>
                </a:solidFill>
              </a:rPr>
              <a:t>бакалавриате</a:t>
            </a:r>
            <a:r>
              <a:rPr lang="ru-RU" sz="1600" b="1" dirty="0">
                <a:solidFill>
                  <a:srgbClr val="002060"/>
                </a:solidFill>
              </a:rPr>
              <a:t>, занимается центральное бюро UCAS (</a:t>
            </a:r>
            <a:r>
              <a:rPr lang="ru-RU" sz="1600" b="1" dirty="0" err="1">
                <a:solidFill>
                  <a:srgbClr val="002060"/>
                </a:solidFill>
              </a:rPr>
              <a:t>Universities</a:t>
            </a:r>
            <a:r>
              <a:rPr lang="ru-RU" sz="1600" b="1" dirty="0">
                <a:solidFill>
                  <a:srgbClr val="002060"/>
                </a:solidFill>
              </a:rPr>
              <a:t> </a:t>
            </a:r>
            <a:r>
              <a:rPr lang="ru-RU" sz="1600" b="1" dirty="0" err="1">
                <a:solidFill>
                  <a:srgbClr val="002060"/>
                </a:solidFill>
              </a:rPr>
              <a:t>and</a:t>
            </a:r>
            <a:r>
              <a:rPr lang="ru-RU" sz="1600" b="1" dirty="0">
                <a:solidFill>
                  <a:srgbClr val="002060"/>
                </a:solidFill>
              </a:rPr>
              <a:t> </a:t>
            </a:r>
            <a:r>
              <a:rPr lang="ru-RU" sz="1600" b="1" dirty="0" err="1">
                <a:solidFill>
                  <a:srgbClr val="002060"/>
                </a:solidFill>
              </a:rPr>
              <a:t>Colleges</a:t>
            </a:r>
            <a:r>
              <a:rPr lang="ru-RU" sz="1600" b="1" dirty="0">
                <a:solidFill>
                  <a:srgbClr val="002060"/>
                </a:solidFill>
              </a:rPr>
              <a:t> </a:t>
            </a:r>
            <a:r>
              <a:rPr lang="ru-RU" sz="1600" b="1" dirty="0" err="1">
                <a:solidFill>
                  <a:srgbClr val="002060"/>
                </a:solidFill>
              </a:rPr>
              <a:t>Admissions</a:t>
            </a:r>
            <a:r>
              <a:rPr lang="ru-RU" sz="1600" b="1" dirty="0">
                <a:solidFill>
                  <a:srgbClr val="002060"/>
                </a:solidFill>
              </a:rPr>
              <a:t> </a:t>
            </a:r>
            <a:r>
              <a:rPr lang="ru-RU" sz="1600" b="1" dirty="0" err="1">
                <a:solidFill>
                  <a:srgbClr val="002060"/>
                </a:solidFill>
              </a:rPr>
              <a:t>Service</a:t>
            </a:r>
            <a:r>
              <a:rPr lang="ru-RU" sz="1600" b="1" dirty="0">
                <a:solidFill>
                  <a:srgbClr val="002060"/>
                </a:solidFill>
              </a:rPr>
              <a:t>). Все абитуриенты заполняют заявку (UCAS-форму). Эта форма включает в себя </a:t>
            </a:r>
            <a:r>
              <a:rPr lang="ru-RU" sz="1600" b="1" i="1" dirty="0">
                <a:solidFill>
                  <a:srgbClr val="002060"/>
                </a:solidFill>
                <a:hlinkClick r:id="rId3"/>
              </a:rPr>
              <a:t>учебные достижения</a:t>
            </a:r>
            <a:r>
              <a:rPr lang="ru-RU" sz="1600" b="1" dirty="0">
                <a:solidFill>
                  <a:srgbClr val="002060"/>
                </a:solidFill>
              </a:rPr>
              <a:t> на момент подачи заявки: </a:t>
            </a:r>
            <a:endParaRPr lang="ru-RU" sz="1600" b="1" i="1" dirty="0">
              <a:solidFill>
                <a:srgbClr val="002060"/>
              </a:solidFill>
            </a:endParaRPr>
          </a:p>
          <a:p>
            <a:pPr marL="114300" indent="0">
              <a:buNone/>
            </a:pPr>
            <a:endParaRPr lang="ru-RU" sz="1600" b="1" dirty="0">
              <a:solidFill>
                <a:srgbClr val="002060"/>
              </a:solidFill>
            </a:endParaRPr>
          </a:p>
        </p:txBody>
      </p:sp>
    </p:spTree>
    <p:extLst>
      <p:ext uri="{BB962C8B-B14F-4D97-AF65-F5344CB8AC3E}">
        <p14:creationId xmlns:p14="http://schemas.microsoft.com/office/powerpoint/2010/main" val="26549044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a:bodyPr>
          <a:lstStyle/>
          <a:p>
            <a:pPr marL="114300" indent="0" fontAlgn="base">
              <a:buNone/>
            </a:pPr>
            <a:r>
              <a:rPr lang="ru-RU" sz="2000" dirty="0">
                <a:solidFill>
                  <a:srgbClr val="002060"/>
                </a:solidFill>
              </a:rPr>
              <a:t>Лекция профессора НИУ ВШЭ Сергея Медведева в Оксфорде</a:t>
            </a:r>
          </a:p>
          <a:p>
            <a:pPr marL="114300" indent="0" fontAlgn="base">
              <a:buNone/>
            </a:pPr>
            <a:endParaRPr lang="ru-RU" sz="2000" dirty="0">
              <a:solidFill>
                <a:srgbClr val="002060"/>
              </a:solidFill>
            </a:endParaRPr>
          </a:p>
          <a:p>
            <a:pPr marL="114300" indent="0" fontAlgn="base">
              <a:buNone/>
            </a:pPr>
            <a:r>
              <a:rPr lang="en-US" sz="2000" dirty="0">
                <a:solidFill>
                  <a:srgbClr val="002060"/>
                </a:solidFill>
              </a:rPr>
              <a:t>31.01.20</a:t>
            </a:r>
            <a:endParaRPr lang="ru-RU" sz="2000" dirty="0">
              <a:solidFill>
                <a:srgbClr val="002060"/>
              </a:solidFill>
            </a:endParaRPr>
          </a:p>
          <a:p>
            <a:pPr marL="114300" indent="0" fontAlgn="base">
              <a:buNone/>
            </a:pPr>
            <a:r>
              <a:rPr lang="en-US" sz="1400" u="sng" dirty="0">
                <a:solidFill>
                  <a:srgbClr val="002060"/>
                </a:solidFill>
              </a:rPr>
              <a:t>https://www.znak.com/2020-01-31/rossii_predstoit_osoznat_uzhasy_svoey_istorii_kak_eto_sdelala_germaniya_lekciya_sergeya_medvedeva_v_?fbclid=IwAR1GJXH86dS41H47-JfR-x7ETAV0Bu51rLh80xRRBjMqA51ebszH4T2fe-U</a:t>
            </a:r>
            <a:endParaRPr lang="ru-RU" sz="1400" dirty="0">
              <a:solidFill>
                <a:srgbClr val="002060"/>
              </a:solidFill>
            </a:endParaRPr>
          </a:p>
          <a:p>
            <a:pPr marL="114300" indent="0">
              <a:buNone/>
            </a:pPr>
            <a:endParaRPr lang="ru-RU" sz="2000" dirty="0"/>
          </a:p>
        </p:txBody>
      </p:sp>
    </p:spTree>
    <p:extLst>
      <p:ext uri="{BB962C8B-B14F-4D97-AF65-F5344CB8AC3E}">
        <p14:creationId xmlns:p14="http://schemas.microsoft.com/office/powerpoint/2010/main" val="32142268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6128" y="116633"/>
            <a:ext cx="8260672" cy="576064"/>
          </a:xfrm>
        </p:spPr>
        <p:txBody>
          <a:bodyPr>
            <a:normAutofit fontScale="90000"/>
          </a:bodyPr>
          <a:lstStyle/>
          <a:p>
            <a:r>
              <a:rPr lang="ru-RU" sz="3200" b="1" dirty="0">
                <a:solidFill>
                  <a:srgbClr val="C00000"/>
                </a:solidFill>
              </a:rPr>
              <a:t>НЕПЕРЕВОДИМОЕ</a:t>
            </a:r>
            <a:endParaRPr lang="ru-RU" sz="3200" dirty="0">
              <a:solidFill>
                <a:srgbClr val="C00000"/>
              </a:solidFill>
            </a:endParaRPr>
          </a:p>
        </p:txBody>
      </p:sp>
      <p:sp>
        <p:nvSpPr>
          <p:cNvPr id="3" name="Объект 2"/>
          <p:cNvSpPr>
            <a:spLocks noGrp="1"/>
          </p:cNvSpPr>
          <p:nvPr>
            <p:ph idx="1"/>
          </p:nvPr>
        </p:nvSpPr>
        <p:spPr>
          <a:xfrm>
            <a:off x="457200" y="620688"/>
            <a:ext cx="8229600" cy="6408712"/>
          </a:xfrm>
        </p:spPr>
        <p:txBody>
          <a:bodyPr>
            <a:normAutofit lnSpcReduction="10000"/>
          </a:bodyPr>
          <a:lstStyle/>
          <a:p>
            <a:pPr marL="457200" indent="-342900">
              <a:buAutoNum type="arabicPeriod"/>
            </a:pPr>
            <a:r>
              <a:rPr lang="ru-RU" sz="1400" b="1" dirty="0">
                <a:solidFill>
                  <a:srgbClr val="002060"/>
                </a:solidFill>
              </a:rPr>
              <a:t>Пошлость / </a:t>
            </a:r>
            <a:r>
              <a:rPr lang="ru-RU" sz="1400" b="1" dirty="0" err="1">
                <a:solidFill>
                  <a:srgbClr val="002060"/>
                </a:solidFill>
              </a:rPr>
              <a:t>Poshlost</a:t>
            </a:r>
            <a:r>
              <a:rPr lang="ru-RU" sz="1400" b="1" dirty="0">
                <a:solidFill>
                  <a:srgbClr val="002060"/>
                </a:solidFill>
              </a:rPr>
              <a:t> (</a:t>
            </a:r>
            <a:r>
              <a:rPr lang="ru-RU" sz="1400" dirty="0">
                <a:solidFill>
                  <a:srgbClr val="002060"/>
                </a:solidFill>
              </a:rPr>
              <a:t>признание </a:t>
            </a:r>
            <a:r>
              <a:rPr lang="ru-RU" sz="1400" dirty="0" err="1">
                <a:solidFill>
                  <a:srgbClr val="002060"/>
                </a:solidFill>
              </a:rPr>
              <a:t>В.Набокова</a:t>
            </a:r>
            <a:r>
              <a:rPr lang="ru-RU" sz="1400" b="1" dirty="0">
                <a:solidFill>
                  <a:srgbClr val="002060"/>
                </a:solidFill>
              </a:rPr>
              <a:t>)</a:t>
            </a:r>
          </a:p>
          <a:p>
            <a:pPr marL="457200" indent="-342900">
              <a:buAutoNum type="arabicPeriod"/>
            </a:pPr>
            <a:endParaRPr lang="ru-RU" sz="1400" b="1" dirty="0">
              <a:solidFill>
                <a:srgbClr val="002060"/>
              </a:solidFill>
            </a:endParaRPr>
          </a:p>
          <a:p>
            <a:pPr marL="457200" indent="-342900">
              <a:buAutoNum type="arabicPeriod"/>
            </a:pPr>
            <a:r>
              <a:rPr lang="ru-RU" sz="1400" b="1" dirty="0">
                <a:solidFill>
                  <a:srgbClr val="002060"/>
                </a:solidFill>
              </a:rPr>
              <a:t>Надрыв / </a:t>
            </a:r>
            <a:r>
              <a:rPr lang="ru-RU" sz="1400" b="1" dirty="0" err="1">
                <a:solidFill>
                  <a:srgbClr val="002060"/>
                </a:solidFill>
              </a:rPr>
              <a:t>Nadryv</a:t>
            </a:r>
            <a:r>
              <a:rPr lang="ru-RU" sz="1400" b="1" dirty="0">
                <a:solidFill>
                  <a:srgbClr val="002060"/>
                </a:solidFill>
              </a:rPr>
              <a:t>  (</a:t>
            </a:r>
            <a:r>
              <a:rPr lang="ru-RU" sz="1400" dirty="0">
                <a:solidFill>
                  <a:srgbClr val="002060"/>
                </a:solidFill>
              </a:rPr>
              <a:t>Укоренено в русской культуре; 4-я книга второй части  «Братьев Карамазовых» так и называется «Надрыв»</a:t>
            </a:r>
            <a:r>
              <a:rPr lang="ru-RU" sz="1400" b="1" dirty="0">
                <a:solidFill>
                  <a:srgbClr val="002060"/>
                </a:solidFill>
              </a:rPr>
              <a:t>)</a:t>
            </a:r>
          </a:p>
          <a:p>
            <a:pPr marL="457200" indent="-342900">
              <a:buAutoNum type="arabicPeriod"/>
            </a:pPr>
            <a:endParaRPr lang="ru-RU" sz="1400" b="1" dirty="0">
              <a:solidFill>
                <a:srgbClr val="002060"/>
              </a:solidFill>
            </a:endParaRPr>
          </a:p>
          <a:p>
            <a:pPr marL="457200" indent="-342900">
              <a:buAutoNum type="arabicPeriod"/>
            </a:pPr>
            <a:r>
              <a:rPr lang="ru-RU" sz="1400" b="1" dirty="0">
                <a:solidFill>
                  <a:srgbClr val="002060"/>
                </a:solidFill>
              </a:rPr>
              <a:t>Хамство / </a:t>
            </a:r>
            <a:r>
              <a:rPr lang="ru-RU" sz="1400" b="1" dirty="0" err="1">
                <a:solidFill>
                  <a:srgbClr val="002060"/>
                </a:solidFill>
              </a:rPr>
              <a:t>Khamstvo</a:t>
            </a:r>
            <a:r>
              <a:rPr lang="ru-RU" sz="1400" b="1" dirty="0">
                <a:solidFill>
                  <a:srgbClr val="002060"/>
                </a:solidFill>
              </a:rPr>
              <a:t> (</a:t>
            </a:r>
            <a:r>
              <a:rPr lang="ru-RU" sz="1400" dirty="0">
                <a:solidFill>
                  <a:srgbClr val="002060"/>
                </a:solidFill>
              </a:rPr>
              <a:t>Довлатов: </a:t>
            </a:r>
            <a:r>
              <a:rPr lang="ru-RU" sz="1400" b="1" dirty="0">
                <a:solidFill>
                  <a:srgbClr val="002060"/>
                </a:solidFill>
              </a:rPr>
              <a:t>«</a:t>
            </a:r>
            <a:r>
              <a:rPr lang="ru-RU" sz="1400" dirty="0">
                <a:solidFill>
                  <a:srgbClr val="002060"/>
                </a:solidFill>
              </a:rPr>
              <a:t>грубость, высокомерие и наглость, помноженные на безнаказанность»» </a:t>
            </a:r>
            <a:r>
              <a:rPr lang="ru-RU" sz="1400" b="1" dirty="0">
                <a:solidFill>
                  <a:srgbClr val="002060"/>
                </a:solidFill>
              </a:rPr>
              <a:t>)</a:t>
            </a:r>
          </a:p>
          <a:p>
            <a:pPr marL="457200" indent="-342900">
              <a:buAutoNum type="arabicPeriod"/>
            </a:pPr>
            <a:endParaRPr lang="ru-RU" sz="1400" dirty="0">
              <a:solidFill>
                <a:srgbClr val="002060"/>
              </a:solidFill>
            </a:endParaRPr>
          </a:p>
          <a:p>
            <a:pPr marL="457200" indent="-342900">
              <a:buAutoNum type="arabicPeriod"/>
            </a:pPr>
            <a:r>
              <a:rPr lang="ru-RU" sz="1400" b="1" dirty="0">
                <a:solidFill>
                  <a:srgbClr val="002060"/>
                </a:solidFill>
              </a:rPr>
              <a:t>Стушеваться / </a:t>
            </a:r>
            <a:r>
              <a:rPr lang="ru-RU" sz="1400" b="1" dirty="0" err="1">
                <a:solidFill>
                  <a:srgbClr val="002060"/>
                </a:solidFill>
              </a:rPr>
              <a:t>Stushevatsya</a:t>
            </a:r>
            <a:r>
              <a:rPr lang="ru-RU" sz="1400" b="1" dirty="0">
                <a:solidFill>
                  <a:srgbClr val="002060"/>
                </a:solidFill>
              </a:rPr>
              <a:t> (</a:t>
            </a:r>
            <a:r>
              <a:rPr lang="ru-RU" sz="1400" dirty="0" err="1">
                <a:solidFill>
                  <a:srgbClr val="002060"/>
                </a:solidFill>
              </a:rPr>
              <a:t>авт.Достоевско</a:t>
            </a:r>
            <a:r>
              <a:rPr lang="ru-RU" sz="1400" b="1" dirty="0" err="1">
                <a:solidFill>
                  <a:srgbClr val="002060"/>
                </a:solidFill>
              </a:rPr>
              <a:t>г</a:t>
            </a:r>
            <a:r>
              <a:rPr lang="ru-RU" sz="1400" dirty="0" err="1">
                <a:solidFill>
                  <a:srgbClr val="002060"/>
                </a:solidFill>
              </a:rPr>
              <a:t>о</a:t>
            </a:r>
            <a:r>
              <a:rPr lang="ru-RU" sz="1400" dirty="0">
                <a:solidFill>
                  <a:srgbClr val="002060"/>
                </a:solidFill>
              </a:rPr>
              <a:t>. «Стушеваться»  - стремление стать незаметным, отойти на второй план, уйти со сцены, а позже приобрело значение «смутиться», «запутаться в неловкой или неожиданной ситуации.</a:t>
            </a:r>
          </a:p>
          <a:p>
            <a:pPr marL="457200" indent="-342900">
              <a:buAutoNum type="arabicPeriod"/>
            </a:pPr>
            <a:endParaRPr lang="ru-RU" sz="1400" dirty="0">
              <a:solidFill>
                <a:srgbClr val="002060"/>
              </a:solidFill>
            </a:endParaRPr>
          </a:p>
          <a:p>
            <a:pPr marL="457200" indent="-342900">
              <a:buAutoNum type="arabicPeriod"/>
            </a:pPr>
            <a:r>
              <a:rPr lang="ru-RU" sz="1400" b="1" dirty="0">
                <a:solidFill>
                  <a:srgbClr val="002060"/>
                </a:solidFill>
              </a:rPr>
              <a:t>Бытие / </a:t>
            </a:r>
            <a:r>
              <a:rPr lang="ru-RU" sz="1400" b="1" dirty="0" err="1">
                <a:solidFill>
                  <a:srgbClr val="002060"/>
                </a:solidFill>
              </a:rPr>
              <a:t>Bytie</a:t>
            </a:r>
            <a:r>
              <a:rPr lang="ru-RU" sz="1400" b="1" dirty="0">
                <a:solidFill>
                  <a:srgbClr val="002060"/>
                </a:solidFill>
              </a:rPr>
              <a:t> (</a:t>
            </a:r>
            <a:r>
              <a:rPr lang="ru-RU" sz="1400" dirty="0">
                <a:solidFill>
                  <a:srgbClr val="002060"/>
                </a:solidFill>
              </a:rPr>
              <a:t>англ. </a:t>
            </a:r>
            <a:r>
              <a:rPr lang="ru-RU" sz="1400" dirty="0" err="1">
                <a:solidFill>
                  <a:srgbClr val="002060"/>
                </a:solidFill>
              </a:rPr>
              <a:t>being</a:t>
            </a:r>
            <a:r>
              <a:rPr lang="ru-RU" sz="1400" dirty="0">
                <a:solidFill>
                  <a:srgbClr val="002060"/>
                </a:solidFill>
              </a:rPr>
              <a:t>. Но в русском «бытие» это не просто жизнь, но существование объективной реальности. Не зависит от человеческого сознания)</a:t>
            </a:r>
          </a:p>
          <a:p>
            <a:pPr marL="457200" indent="-342900">
              <a:buAutoNum type="arabicPeriod"/>
            </a:pPr>
            <a:endParaRPr lang="ru-RU" sz="1400" dirty="0">
              <a:solidFill>
                <a:srgbClr val="002060"/>
              </a:solidFill>
            </a:endParaRPr>
          </a:p>
          <a:p>
            <a:pPr marL="457200" indent="-342900">
              <a:buAutoNum type="arabicPeriod"/>
            </a:pPr>
            <a:r>
              <a:rPr lang="ru-RU" sz="1400" b="1" dirty="0">
                <a:solidFill>
                  <a:srgbClr val="002060"/>
                </a:solidFill>
              </a:rPr>
              <a:t>Беспредел / </a:t>
            </a:r>
            <a:r>
              <a:rPr lang="ru-RU" sz="1400" b="1" dirty="0" err="1">
                <a:solidFill>
                  <a:srgbClr val="002060"/>
                </a:solidFill>
              </a:rPr>
              <a:t>Bespredel</a:t>
            </a:r>
            <a:r>
              <a:rPr lang="ru-RU" sz="1400" b="1" dirty="0">
                <a:solidFill>
                  <a:srgbClr val="002060"/>
                </a:solidFill>
              </a:rPr>
              <a:t> </a:t>
            </a:r>
            <a:r>
              <a:rPr lang="ru-RU" sz="1400" dirty="0">
                <a:solidFill>
                  <a:srgbClr val="002060"/>
                </a:solidFill>
              </a:rPr>
              <a:t>(шире, чем «беззаконие»).</a:t>
            </a:r>
          </a:p>
          <a:p>
            <a:pPr marL="457200" indent="-342900">
              <a:buAutoNum type="arabicPeriod"/>
            </a:pPr>
            <a:endParaRPr lang="ru-RU" sz="1400" dirty="0">
              <a:solidFill>
                <a:srgbClr val="002060"/>
              </a:solidFill>
            </a:endParaRPr>
          </a:p>
          <a:p>
            <a:pPr marL="457200" indent="-342900">
              <a:buAutoNum type="arabicPeriod"/>
            </a:pPr>
            <a:r>
              <a:rPr lang="ru-RU" sz="1400" b="1" dirty="0">
                <a:solidFill>
                  <a:srgbClr val="002060"/>
                </a:solidFill>
              </a:rPr>
              <a:t>Авось / </a:t>
            </a:r>
            <a:r>
              <a:rPr lang="ru-RU" sz="1400" b="1" dirty="0" err="1">
                <a:solidFill>
                  <a:srgbClr val="002060"/>
                </a:solidFill>
              </a:rPr>
              <a:t>Avos</a:t>
            </a:r>
            <a:r>
              <a:rPr lang="ru-RU" sz="1400" b="1" dirty="0">
                <a:solidFill>
                  <a:srgbClr val="002060"/>
                </a:solidFill>
              </a:rPr>
              <a:t>’</a:t>
            </a:r>
          </a:p>
          <a:p>
            <a:pPr marL="457200" indent="-342900">
              <a:buAutoNum type="arabicPeriod"/>
            </a:pPr>
            <a:endParaRPr lang="ru-RU" sz="1400" b="1" dirty="0">
              <a:solidFill>
                <a:srgbClr val="002060"/>
              </a:solidFill>
            </a:endParaRPr>
          </a:p>
          <a:p>
            <a:pPr marL="457200" indent="-342900">
              <a:buAutoNum type="arabicPeriod"/>
            </a:pPr>
            <a:r>
              <a:rPr lang="ru-RU" sz="1400" b="1" dirty="0">
                <a:solidFill>
                  <a:srgbClr val="002060"/>
                </a:solidFill>
              </a:rPr>
              <a:t>Юродивый / </a:t>
            </a:r>
            <a:r>
              <a:rPr lang="ru-RU" sz="1400" b="1" dirty="0" err="1">
                <a:solidFill>
                  <a:srgbClr val="002060"/>
                </a:solidFill>
              </a:rPr>
              <a:t>Yurodivy</a:t>
            </a:r>
            <a:endParaRPr lang="ru-RU" sz="1400" b="1" dirty="0">
              <a:solidFill>
                <a:srgbClr val="002060"/>
              </a:solidFill>
            </a:endParaRPr>
          </a:p>
          <a:p>
            <a:pPr marL="457200" indent="-342900">
              <a:buAutoNum type="arabicPeriod"/>
            </a:pPr>
            <a:endParaRPr lang="ru-RU" sz="1400" b="1" dirty="0">
              <a:solidFill>
                <a:srgbClr val="002060"/>
              </a:solidFill>
            </a:endParaRPr>
          </a:p>
          <a:p>
            <a:pPr marL="457200" indent="-342900">
              <a:buAutoNum type="arabicPeriod"/>
            </a:pPr>
            <a:r>
              <a:rPr lang="ru-RU" sz="1400" b="1" dirty="0">
                <a:solidFill>
                  <a:srgbClr val="002060"/>
                </a:solidFill>
              </a:rPr>
              <a:t>Подвиг / </a:t>
            </a:r>
            <a:r>
              <a:rPr lang="ru-RU" sz="1400" b="1" dirty="0" err="1">
                <a:solidFill>
                  <a:srgbClr val="002060"/>
                </a:solidFill>
              </a:rPr>
              <a:t>Podvig</a:t>
            </a:r>
            <a:r>
              <a:rPr lang="ru-RU" sz="1400" b="1" dirty="0">
                <a:solidFill>
                  <a:srgbClr val="002060"/>
                </a:solidFill>
              </a:rPr>
              <a:t>  </a:t>
            </a:r>
            <a:r>
              <a:rPr lang="ru-RU" sz="1400" dirty="0">
                <a:solidFill>
                  <a:srgbClr val="002060"/>
                </a:solidFill>
              </a:rPr>
              <a:t>(шире и глубже, чем англ. </a:t>
            </a:r>
            <a:r>
              <a:rPr lang="ru-RU" sz="1400" dirty="0" err="1">
                <a:solidFill>
                  <a:srgbClr val="002060"/>
                </a:solidFill>
              </a:rPr>
              <a:t>achievement</a:t>
            </a:r>
            <a:r>
              <a:rPr lang="ru-RU" sz="1400" dirty="0">
                <a:solidFill>
                  <a:srgbClr val="002060"/>
                </a:solidFill>
              </a:rPr>
              <a:t>)</a:t>
            </a:r>
          </a:p>
          <a:p>
            <a:pPr marL="457200" indent="-342900">
              <a:buAutoNum type="arabicPeriod"/>
            </a:pPr>
            <a:endParaRPr lang="ru-RU" sz="1400" dirty="0">
              <a:solidFill>
                <a:srgbClr val="002060"/>
              </a:solidFill>
            </a:endParaRPr>
          </a:p>
          <a:p>
            <a:pPr marL="457200" indent="-342900">
              <a:buAutoNum type="arabicPeriod"/>
            </a:pPr>
            <a:r>
              <a:rPr lang="ru-RU" sz="1400" b="1" dirty="0">
                <a:solidFill>
                  <a:srgbClr val="002060"/>
                </a:solidFill>
              </a:rPr>
              <a:t>Тоска</a:t>
            </a:r>
          </a:p>
          <a:p>
            <a:pPr marL="457200" indent="-342900">
              <a:buAutoNum type="arabicPeriod"/>
            </a:pPr>
            <a:endParaRPr lang="ru-RU" sz="1400" b="1" dirty="0">
              <a:solidFill>
                <a:srgbClr val="002060"/>
              </a:solidFill>
            </a:endParaRPr>
          </a:p>
          <a:p>
            <a:pPr marL="457200" indent="-342900">
              <a:buAutoNum type="arabicPeriod"/>
            </a:pPr>
            <a:r>
              <a:rPr lang="ru-RU" sz="1400" b="1" dirty="0">
                <a:solidFill>
                  <a:srgbClr val="002060"/>
                </a:solidFill>
              </a:rPr>
              <a:t>Ссучиться  (</a:t>
            </a:r>
            <a:r>
              <a:rPr lang="ru-RU" sz="1400" dirty="0">
                <a:solidFill>
                  <a:srgbClr val="002060"/>
                </a:solidFill>
              </a:rPr>
              <a:t>англ</a:t>
            </a:r>
            <a:r>
              <a:rPr lang="ru-RU" sz="1400" b="1" dirty="0">
                <a:solidFill>
                  <a:srgbClr val="002060"/>
                </a:solidFill>
              </a:rPr>
              <a:t>. </a:t>
            </a:r>
            <a:r>
              <a:rPr lang="en-US" sz="1400" dirty="0">
                <a:solidFill>
                  <a:srgbClr val="002060"/>
                </a:solidFill>
              </a:rPr>
              <a:t>to turn traitor , to go wrong</a:t>
            </a:r>
            <a:r>
              <a:rPr lang="ru-RU" sz="1400" dirty="0">
                <a:solidFill>
                  <a:srgbClr val="002060"/>
                </a:solidFill>
              </a:rPr>
              <a:t> и пр. – гораздо слабее</a:t>
            </a:r>
            <a:r>
              <a:rPr lang="ru-RU" sz="1400" b="1" dirty="0">
                <a:solidFill>
                  <a:srgbClr val="002060"/>
                </a:solidFill>
              </a:rPr>
              <a:t>)</a:t>
            </a:r>
          </a:p>
        </p:txBody>
      </p:sp>
    </p:spTree>
    <p:extLst>
      <p:ext uri="{BB962C8B-B14F-4D97-AF65-F5344CB8AC3E}">
        <p14:creationId xmlns:p14="http://schemas.microsoft.com/office/powerpoint/2010/main" val="18775791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6128" y="408373"/>
            <a:ext cx="8260672" cy="716372"/>
          </a:xfrm>
        </p:spPr>
        <p:txBody>
          <a:bodyPr>
            <a:normAutofit/>
          </a:bodyPr>
          <a:lstStyle/>
          <a:p>
            <a:r>
              <a:rPr lang="ru-RU" sz="2800" b="1" dirty="0">
                <a:solidFill>
                  <a:srgbClr val="C00000"/>
                </a:solidFill>
              </a:rPr>
              <a:t>Высшее образование в германии</a:t>
            </a:r>
          </a:p>
        </p:txBody>
      </p:sp>
      <p:sp>
        <p:nvSpPr>
          <p:cNvPr id="3" name="Объект 2"/>
          <p:cNvSpPr>
            <a:spLocks noGrp="1"/>
          </p:cNvSpPr>
          <p:nvPr>
            <p:ph idx="1"/>
          </p:nvPr>
        </p:nvSpPr>
        <p:spPr>
          <a:xfrm>
            <a:off x="457200" y="1268760"/>
            <a:ext cx="8229600" cy="5400600"/>
          </a:xfrm>
        </p:spPr>
        <p:txBody>
          <a:bodyPr>
            <a:normAutofit/>
          </a:bodyPr>
          <a:lstStyle/>
          <a:p>
            <a:pPr marL="114300" indent="0">
              <a:buNone/>
            </a:pPr>
            <a:r>
              <a:rPr lang="ru-RU" sz="1800" b="1" i="1" dirty="0">
                <a:solidFill>
                  <a:srgbClr val="002060"/>
                </a:solidFill>
              </a:rPr>
              <a:t>Высшее образование в Германии считается одним из самых лучших в Европе. </a:t>
            </a:r>
            <a:r>
              <a:rPr lang="ru-RU" sz="1800" b="1" dirty="0">
                <a:solidFill>
                  <a:srgbClr val="002060"/>
                </a:solidFill>
              </a:rPr>
              <a:t>42 университета входят в число лучших в мире </a:t>
            </a:r>
            <a:r>
              <a:rPr lang="ru-RU" sz="1800" dirty="0">
                <a:solidFill>
                  <a:srgbClr val="002060"/>
                </a:solidFill>
              </a:rPr>
              <a:t>(по версии World </a:t>
            </a:r>
            <a:r>
              <a:rPr lang="ru-RU" sz="1800" dirty="0" err="1">
                <a:solidFill>
                  <a:srgbClr val="002060"/>
                </a:solidFill>
              </a:rPr>
              <a:t>University</a:t>
            </a:r>
            <a:r>
              <a:rPr lang="ru-RU" sz="1800" dirty="0">
                <a:solidFill>
                  <a:srgbClr val="002060"/>
                </a:solidFill>
              </a:rPr>
              <a:t> </a:t>
            </a:r>
            <a:r>
              <a:rPr lang="ru-RU" sz="1800" dirty="0" err="1">
                <a:solidFill>
                  <a:srgbClr val="002060"/>
                </a:solidFill>
              </a:rPr>
              <a:t>Rankings</a:t>
            </a:r>
            <a:r>
              <a:rPr lang="ru-RU" sz="1800" dirty="0"/>
              <a:t>) </a:t>
            </a:r>
            <a:r>
              <a:rPr lang="ru-RU" sz="1800" b="1" i="1" dirty="0">
                <a:solidFill>
                  <a:srgbClr val="002060"/>
                </a:solidFill>
              </a:rPr>
              <a:t>Выпускники немецких вузов, в том числе и иностранцы, становятся востребованными специалистами и в самой Германии, и  в других странах ЕС. </a:t>
            </a:r>
          </a:p>
          <a:p>
            <a:pPr marL="114300" indent="0">
              <a:buNone/>
            </a:pPr>
            <a:r>
              <a:rPr lang="ru-RU" sz="1800" b="1" i="1" dirty="0">
                <a:solidFill>
                  <a:srgbClr val="002060"/>
                </a:solidFill>
              </a:rPr>
              <a:t>Кроме того, </a:t>
            </a:r>
            <a:r>
              <a:rPr lang="ru-RU" sz="1800" b="1" i="1" u="sng" dirty="0">
                <a:solidFill>
                  <a:srgbClr val="002060"/>
                </a:solidFill>
              </a:rPr>
              <a:t>обучение в государственных учебных заведениях здесь практически бесплатное</a:t>
            </a:r>
            <a:r>
              <a:rPr lang="ru-RU" sz="1800" b="1" i="1" dirty="0">
                <a:solidFill>
                  <a:srgbClr val="002060"/>
                </a:solidFill>
              </a:rPr>
              <a:t>, не считая студенческих взносов, которые в зависимости от федеральной земли составляют от 280 до 500 евро в семестр. Поэтому все, что потребуется для поступления в немецкие университеты, это хороший уровень академической подготовки.</a:t>
            </a:r>
          </a:p>
          <a:p>
            <a:pPr marL="114300" indent="0">
              <a:buNone/>
            </a:pPr>
            <a:endParaRPr lang="ru-RU" sz="1800" b="1" i="1" dirty="0">
              <a:solidFill>
                <a:srgbClr val="002060"/>
              </a:solidFill>
            </a:endParaRPr>
          </a:p>
          <a:p>
            <a:pPr marL="114300" indent="0">
              <a:buNone/>
            </a:pPr>
            <a:r>
              <a:rPr lang="ru-RU" sz="1800" b="1" i="1" dirty="0">
                <a:solidFill>
                  <a:srgbClr val="002060"/>
                </a:solidFill>
              </a:rPr>
              <a:t>Для поступления в немецкий вуз иностранцам необходим специальный допуск – </a:t>
            </a:r>
            <a:r>
              <a:rPr lang="ru-RU" sz="1800" b="1" i="1" dirty="0" err="1">
                <a:solidFill>
                  <a:srgbClr val="002060"/>
                </a:solidFill>
              </a:rPr>
              <a:t>Hochschulzugangsberechtigung</a:t>
            </a:r>
            <a:r>
              <a:rPr lang="ru-RU" sz="1800" b="1" i="1" dirty="0">
                <a:solidFill>
                  <a:srgbClr val="002060"/>
                </a:solidFill>
              </a:rPr>
              <a:t>.  </a:t>
            </a:r>
          </a:p>
          <a:p>
            <a:pPr marL="114300" indent="0">
              <a:buNone/>
            </a:pPr>
            <a:r>
              <a:rPr lang="ru-RU" sz="1800" b="1" i="1" dirty="0">
                <a:solidFill>
                  <a:srgbClr val="002060"/>
                </a:solidFill>
              </a:rPr>
              <a:t>Получают его при успешном окончании определенного количества курсов или получении степени в университете родной стране, чей диплом принимается в Германии.</a:t>
            </a:r>
          </a:p>
        </p:txBody>
      </p:sp>
    </p:spTree>
    <p:extLst>
      <p:ext uri="{BB962C8B-B14F-4D97-AF65-F5344CB8AC3E}">
        <p14:creationId xmlns:p14="http://schemas.microsoft.com/office/powerpoint/2010/main" val="80327692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200" dirty="0">
                <a:solidFill>
                  <a:srgbClr val="C00000"/>
                </a:solidFill>
              </a:rPr>
              <a:t>Для  письменной  работы </a:t>
            </a:r>
            <a:br>
              <a:rPr lang="ru-RU" sz="3200" dirty="0">
                <a:solidFill>
                  <a:srgbClr val="C00000"/>
                </a:solidFill>
              </a:rPr>
            </a:br>
            <a:r>
              <a:rPr lang="ru-RU" sz="2400" dirty="0">
                <a:solidFill>
                  <a:srgbClr val="C00000"/>
                </a:solidFill>
              </a:rPr>
              <a:t>Выбрать  любой  вариант</a:t>
            </a:r>
            <a:endParaRPr lang="ru-RU" sz="3200" dirty="0">
              <a:solidFill>
                <a:srgbClr val="C00000"/>
              </a:solidFill>
            </a:endParaRPr>
          </a:p>
        </p:txBody>
      </p:sp>
      <p:sp>
        <p:nvSpPr>
          <p:cNvPr id="3" name="Объект 2"/>
          <p:cNvSpPr>
            <a:spLocks noGrp="1"/>
          </p:cNvSpPr>
          <p:nvPr>
            <p:ph sz="half" idx="1"/>
          </p:nvPr>
        </p:nvSpPr>
        <p:spPr/>
        <p:txBody>
          <a:bodyPr>
            <a:normAutofit/>
          </a:bodyPr>
          <a:lstStyle/>
          <a:p>
            <a:pPr marL="114300" indent="0">
              <a:buNone/>
            </a:pPr>
            <a:r>
              <a:rPr lang="ru-RU" sz="2000" b="1" dirty="0">
                <a:solidFill>
                  <a:srgbClr val="002060"/>
                </a:solidFill>
              </a:rPr>
              <a:t>Сопроводительное письмо</a:t>
            </a:r>
          </a:p>
          <a:p>
            <a:pPr marL="114300" indent="0">
              <a:buNone/>
            </a:pPr>
            <a:r>
              <a:rPr lang="ru-RU" sz="2400" b="1" dirty="0">
                <a:solidFill>
                  <a:srgbClr val="002060"/>
                </a:solidFill>
              </a:rPr>
              <a:t>                   +</a:t>
            </a:r>
          </a:p>
          <a:p>
            <a:pPr marL="114300" indent="0">
              <a:buNone/>
            </a:pPr>
            <a:r>
              <a:rPr lang="ru-RU" sz="2000" b="1" dirty="0">
                <a:solidFill>
                  <a:srgbClr val="002060"/>
                </a:solidFill>
              </a:rPr>
              <a:t>                  Резюме</a:t>
            </a:r>
          </a:p>
        </p:txBody>
      </p:sp>
      <p:sp>
        <p:nvSpPr>
          <p:cNvPr id="4" name="Объект 3"/>
          <p:cNvSpPr>
            <a:spLocks noGrp="1"/>
          </p:cNvSpPr>
          <p:nvPr>
            <p:ph sz="half" idx="2"/>
          </p:nvPr>
        </p:nvSpPr>
        <p:spPr/>
        <p:txBody>
          <a:bodyPr>
            <a:normAutofit/>
          </a:bodyPr>
          <a:lstStyle/>
          <a:p>
            <a:pPr marL="114300" indent="0">
              <a:buNone/>
            </a:pPr>
            <a:r>
              <a:rPr lang="ru-RU" sz="2000" b="1" dirty="0">
                <a:solidFill>
                  <a:srgbClr val="002060"/>
                </a:solidFill>
              </a:rPr>
              <a:t>Сопроводительное письмо</a:t>
            </a:r>
          </a:p>
          <a:p>
            <a:pPr marL="114300" indent="0">
              <a:buNone/>
            </a:pPr>
            <a:r>
              <a:rPr lang="ru-RU" sz="2000" b="1" dirty="0">
                <a:solidFill>
                  <a:srgbClr val="002060"/>
                </a:solidFill>
              </a:rPr>
              <a:t>                     </a:t>
            </a:r>
            <a:r>
              <a:rPr lang="ru-RU" sz="2400" b="1" dirty="0">
                <a:solidFill>
                  <a:srgbClr val="002060"/>
                </a:solidFill>
              </a:rPr>
              <a:t>+</a:t>
            </a:r>
          </a:p>
          <a:p>
            <a:pPr marL="114300" indent="0">
              <a:buNone/>
            </a:pPr>
            <a:r>
              <a:rPr lang="ru-RU" sz="2000" b="1" dirty="0">
                <a:solidFill>
                  <a:srgbClr val="002060"/>
                </a:solidFill>
              </a:rPr>
              <a:t>   Мотивационное письмо</a:t>
            </a:r>
          </a:p>
        </p:txBody>
      </p:sp>
    </p:spTree>
    <p:extLst>
      <p:ext uri="{BB962C8B-B14F-4D97-AF65-F5344CB8AC3E}">
        <p14:creationId xmlns:p14="http://schemas.microsoft.com/office/powerpoint/2010/main" val="30355801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800" b="1" dirty="0">
                <a:solidFill>
                  <a:srgbClr val="C00000"/>
                </a:solidFill>
              </a:rPr>
              <a:t>Поиск работы</a:t>
            </a:r>
            <a:br>
              <a:rPr lang="ru-RU" sz="2800" b="1" dirty="0">
                <a:solidFill>
                  <a:srgbClr val="C00000"/>
                </a:solidFill>
              </a:rPr>
            </a:br>
            <a:r>
              <a:rPr lang="ru-RU" sz="2400" b="1" dirty="0">
                <a:solidFill>
                  <a:srgbClr val="C00000"/>
                </a:solidFill>
              </a:rPr>
              <a:t>как написать резюме</a:t>
            </a:r>
            <a:endParaRPr lang="ru-RU" sz="2800" dirty="0">
              <a:solidFill>
                <a:srgbClr val="C00000"/>
              </a:solidFill>
            </a:endParaRPr>
          </a:p>
        </p:txBody>
      </p:sp>
      <p:sp>
        <p:nvSpPr>
          <p:cNvPr id="3" name="Объект 2"/>
          <p:cNvSpPr>
            <a:spLocks noGrp="1"/>
          </p:cNvSpPr>
          <p:nvPr>
            <p:ph idx="1"/>
          </p:nvPr>
        </p:nvSpPr>
        <p:spPr/>
        <p:txBody>
          <a:bodyPr>
            <a:normAutofit/>
          </a:bodyPr>
          <a:lstStyle/>
          <a:p>
            <a:pPr marL="114300" indent="0">
              <a:buNone/>
            </a:pPr>
            <a:r>
              <a:rPr lang="ru-RU" sz="1800" b="1" i="1" u="sng" dirty="0">
                <a:solidFill>
                  <a:srgbClr val="002060"/>
                </a:solidFill>
              </a:rPr>
              <a:t>Резюме</a:t>
            </a:r>
            <a:r>
              <a:rPr lang="ru-RU" sz="1800" b="1" dirty="0">
                <a:solidFill>
                  <a:srgbClr val="002060"/>
                </a:solidFill>
              </a:rPr>
              <a:t> -  </a:t>
            </a:r>
            <a:r>
              <a:rPr lang="ru-RU" sz="1600" b="1" dirty="0">
                <a:solidFill>
                  <a:srgbClr val="002060"/>
                </a:solidFill>
              </a:rPr>
              <a:t>первое, что необходимо иметь при поиске работы.   </a:t>
            </a:r>
            <a:r>
              <a:rPr lang="ru-RU" sz="1600" dirty="0">
                <a:solidFill>
                  <a:srgbClr val="002060"/>
                </a:solidFill>
              </a:rPr>
              <a:t>Позаимствовано из практики </a:t>
            </a:r>
            <a:r>
              <a:rPr lang="ru-RU" sz="1600" dirty="0" err="1">
                <a:solidFill>
                  <a:srgbClr val="002060"/>
                </a:solidFill>
              </a:rPr>
              <a:t>евр.и</a:t>
            </a:r>
            <a:r>
              <a:rPr lang="ru-RU" sz="1600" dirty="0">
                <a:solidFill>
                  <a:srgbClr val="002060"/>
                </a:solidFill>
              </a:rPr>
              <a:t> </a:t>
            </a:r>
            <a:r>
              <a:rPr lang="ru-RU" sz="1600" dirty="0" err="1">
                <a:solidFill>
                  <a:srgbClr val="002060"/>
                </a:solidFill>
              </a:rPr>
              <a:t>ам</a:t>
            </a:r>
            <a:r>
              <a:rPr lang="ru-RU" sz="1600" dirty="0">
                <a:solidFill>
                  <a:srgbClr val="002060"/>
                </a:solidFill>
              </a:rPr>
              <a:t>. кадрового менеджмента.</a:t>
            </a:r>
          </a:p>
          <a:p>
            <a:pPr marL="114300" indent="0">
              <a:buNone/>
            </a:pPr>
            <a:r>
              <a:rPr lang="ru-RU" sz="1600" b="1" dirty="0">
                <a:solidFill>
                  <a:srgbClr val="002060"/>
                </a:solidFill>
              </a:rPr>
              <a:t>Резюме – элемент современного делового этикета.</a:t>
            </a:r>
          </a:p>
          <a:p>
            <a:pPr marL="114300" indent="0">
              <a:buNone/>
            </a:pPr>
            <a:endParaRPr lang="ru-RU" sz="1600" b="1" dirty="0">
              <a:solidFill>
                <a:srgbClr val="002060"/>
              </a:solidFill>
            </a:endParaRPr>
          </a:p>
          <a:p>
            <a:pPr marL="114300" indent="0">
              <a:buNone/>
            </a:pPr>
            <a:r>
              <a:rPr lang="en-US" sz="1600" b="1" i="1" u="sng" dirty="0">
                <a:solidFill>
                  <a:srgbClr val="002060"/>
                </a:solidFill>
              </a:rPr>
              <a:t>Def</a:t>
            </a:r>
            <a:r>
              <a:rPr lang="en-US" sz="1600" b="1" dirty="0">
                <a:solidFill>
                  <a:srgbClr val="002060"/>
                </a:solidFill>
              </a:rPr>
              <a:t>. </a:t>
            </a:r>
            <a:r>
              <a:rPr lang="ru-RU" sz="1600" b="1" u="sng" dirty="0">
                <a:solidFill>
                  <a:srgbClr val="002060"/>
                </a:solidFill>
              </a:rPr>
              <a:t>Резюме</a:t>
            </a:r>
            <a:r>
              <a:rPr lang="ru-RU" sz="1600" dirty="0">
                <a:solidFill>
                  <a:srgbClr val="002060"/>
                </a:solidFill>
              </a:rPr>
              <a:t> - </a:t>
            </a:r>
            <a:r>
              <a:rPr lang="ru-RU" sz="1600" b="1" dirty="0">
                <a:solidFill>
                  <a:srgbClr val="002060"/>
                </a:solidFill>
              </a:rPr>
              <a:t>краткий вывод из сказанного, написанного или прочитанного, сжато излагающий основные положения</a:t>
            </a:r>
            <a:r>
              <a:rPr lang="ru-RU" sz="1600" dirty="0">
                <a:solidFill>
                  <a:srgbClr val="002060"/>
                </a:solidFill>
              </a:rPr>
              <a:t>   (</a:t>
            </a:r>
            <a:r>
              <a:rPr lang="ru-RU" sz="1600" i="1" dirty="0">
                <a:solidFill>
                  <a:srgbClr val="002060"/>
                </a:solidFill>
              </a:rPr>
              <a:t>толковый словарь Д.Н. Ушакова</a:t>
            </a:r>
            <a:r>
              <a:rPr lang="ru-RU" sz="1600" dirty="0">
                <a:solidFill>
                  <a:srgbClr val="002060"/>
                </a:solidFill>
              </a:rPr>
              <a:t>). </a:t>
            </a:r>
            <a:r>
              <a:rPr lang="ru-RU" sz="1600" b="1" dirty="0">
                <a:solidFill>
                  <a:srgbClr val="002060"/>
                </a:solidFill>
              </a:rPr>
              <a:t>(франц. </a:t>
            </a:r>
            <a:r>
              <a:rPr lang="ru-RU" sz="1600" b="1" i="1" dirty="0" err="1">
                <a:solidFill>
                  <a:srgbClr val="002060"/>
                </a:solidFill>
              </a:rPr>
              <a:t>resum</a:t>
            </a:r>
            <a:r>
              <a:rPr lang="en-US" sz="1600" b="1" i="1" dirty="0">
                <a:solidFill>
                  <a:srgbClr val="002060"/>
                </a:solidFill>
              </a:rPr>
              <a:t>é</a:t>
            </a:r>
            <a:r>
              <a:rPr lang="ru-RU" sz="1600" b="1" i="1" dirty="0">
                <a:solidFill>
                  <a:srgbClr val="002060"/>
                </a:solidFill>
              </a:rPr>
              <a:t> </a:t>
            </a:r>
            <a:r>
              <a:rPr lang="ru-RU" sz="1600" b="1" dirty="0">
                <a:solidFill>
                  <a:srgbClr val="002060"/>
                </a:solidFill>
              </a:rPr>
              <a:t>- </a:t>
            </a:r>
            <a:r>
              <a:rPr lang="ru-RU" sz="1600" dirty="0">
                <a:solidFill>
                  <a:srgbClr val="002060"/>
                </a:solidFill>
              </a:rPr>
              <a:t>краткое изложение основного содержания</a:t>
            </a:r>
            <a:r>
              <a:rPr lang="ru-RU" sz="1600" b="1" dirty="0">
                <a:solidFill>
                  <a:srgbClr val="002060"/>
                </a:solidFill>
              </a:rPr>
              <a:t>)</a:t>
            </a:r>
            <a:endParaRPr lang="en-US" sz="1600" dirty="0">
              <a:solidFill>
                <a:srgbClr val="002060"/>
              </a:solidFill>
            </a:endParaRPr>
          </a:p>
          <a:p>
            <a:pPr marL="114300" indent="0">
              <a:buNone/>
            </a:pPr>
            <a:endParaRPr lang="en-US" sz="1600" dirty="0">
              <a:solidFill>
                <a:srgbClr val="002060"/>
              </a:solidFill>
            </a:endParaRPr>
          </a:p>
          <a:p>
            <a:pPr marL="114300" indent="0">
              <a:buNone/>
            </a:pPr>
            <a:r>
              <a:rPr lang="ru-RU" sz="1600" b="1" i="1" u="sng" dirty="0">
                <a:solidFill>
                  <a:srgbClr val="002060"/>
                </a:solidFill>
              </a:rPr>
              <a:t>Цель резюме</a:t>
            </a:r>
            <a:r>
              <a:rPr lang="ru-RU" sz="1600" dirty="0">
                <a:solidFill>
                  <a:srgbClr val="002060"/>
                </a:solidFill>
              </a:rPr>
              <a:t> - </a:t>
            </a:r>
            <a:r>
              <a:rPr lang="ru-RU" sz="1600" b="1" dirty="0">
                <a:solidFill>
                  <a:srgbClr val="002060"/>
                </a:solidFill>
              </a:rPr>
              <a:t>привлечь внимание к себе при первом, как привило, заочном знакомстве, произвести благоприятное впечатление и побудить работодателя пригласить Вас на личную встречу.</a:t>
            </a:r>
          </a:p>
          <a:p>
            <a:pPr marL="114300" indent="0">
              <a:buNone/>
            </a:pPr>
            <a:endParaRPr lang="ru-RU" sz="1800" dirty="0">
              <a:solidFill>
                <a:srgbClr val="002060"/>
              </a:solidFill>
            </a:endParaRPr>
          </a:p>
        </p:txBody>
      </p:sp>
    </p:spTree>
    <p:extLst>
      <p:ext uri="{BB962C8B-B14F-4D97-AF65-F5344CB8AC3E}">
        <p14:creationId xmlns:p14="http://schemas.microsoft.com/office/powerpoint/2010/main" val="9165760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800" b="1" dirty="0">
                <a:solidFill>
                  <a:srgbClr val="C00000"/>
                </a:solidFill>
              </a:rPr>
              <a:t>Поиск работы</a:t>
            </a:r>
            <a:br>
              <a:rPr lang="ru-RU" sz="2800" b="1" dirty="0">
                <a:solidFill>
                  <a:srgbClr val="C00000"/>
                </a:solidFill>
              </a:rPr>
            </a:br>
            <a:r>
              <a:rPr lang="ru-RU" sz="2400" b="1" dirty="0">
                <a:solidFill>
                  <a:srgbClr val="C00000"/>
                </a:solidFill>
              </a:rPr>
              <a:t>как написать резюме – основные правила</a:t>
            </a:r>
            <a:endParaRPr lang="ru-RU" sz="2400" dirty="0">
              <a:solidFill>
                <a:srgbClr val="C00000"/>
              </a:solidFill>
            </a:endParaRPr>
          </a:p>
        </p:txBody>
      </p:sp>
      <p:sp>
        <p:nvSpPr>
          <p:cNvPr id="3" name="Объект 2"/>
          <p:cNvSpPr>
            <a:spLocks noGrp="1"/>
          </p:cNvSpPr>
          <p:nvPr>
            <p:ph idx="1"/>
          </p:nvPr>
        </p:nvSpPr>
        <p:spPr/>
        <p:txBody>
          <a:bodyPr>
            <a:normAutofit/>
          </a:bodyPr>
          <a:lstStyle/>
          <a:p>
            <a:pPr marL="114300" indent="0">
              <a:buNone/>
            </a:pPr>
            <a:endParaRPr lang="ru-RU" sz="1800" b="1" u="sng" dirty="0">
              <a:solidFill>
                <a:srgbClr val="002060"/>
              </a:solidFill>
            </a:endParaRPr>
          </a:p>
          <a:p>
            <a:pPr marL="114300" indent="0">
              <a:buNone/>
            </a:pPr>
            <a:r>
              <a:rPr lang="ru-RU" sz="1800" b="1" dirty="0">
                <a:solidFill>
                  <a:srgbClr val="002060"/>
                </a:solidFill>
              </a:rPr>
              <a:t>ФИО</a:t>
            </a:r>
          </a:p>
          <a:p>
            <a:pPr marL="114300" indent="0">
              <a:buNone/>
            </a:pPr>
            <a:r>
              <a:rPr lang="ru-RU" sz="1800" b="1" dirty="0">
                <a:solidFill>
                  <a:srgbClr val="002060"/>
                </a:solidFill>
              </a:rPr>
              <a:t>Резюме  </a:t>
            </a:r>
            <a:r>
              <a:rPr lang="ru-RU" sz="1800" dirty="0">
                <a:solidFill>
                  <a:srgbClr val="002060"/>
                </a:solidFill>
              </a:rPr>
              <a:t>или   </a:t>
            </a:r>
            <a:r>
              <a:rPr lang="ru-RU" sz="1800" b="1" dirty="0" err="1">
                <a:solidFill>
                  <a:srgbClr val="002060"/>
                </a:solidFill>
              </a:rPr>
              <a:t>Curriculum</a:t>
            </a:r>
            <a:r>
              <a:rPr lang="ru-RU" sz="1800" b="1" dirty="0">
                <a:solidFill>
                  <a:srgbClr val="002060"/>
                </a:solidFill>
              </a:rPr>
              <a:t> </a:t>
            </a:r>
            <a:r>
              <a:rPr lang="ru-RU" sz="1800" b="1" dirty="0" err="1">
                <a:solidFill>
                  <a:srgbClr val="002060"/>
                </a:solidFill>
              </a:rPr>
              <a:t>Vitae</a:t>
            </a:r>
            <a:r>
              <a:rPr lang="ru-RU" sz="1800" b="1" dirty="0">
                <a:solidFill>
                  <a:srgbClr val="002060"/>
                </a:solidFill>
              </a:rPr>
              <a:t>   </a:t>
            </a:r>
            <a:r>
              <a:rPr lang="ru-RU" sz="1600" b="1" dirty="0">
                <a:solidFill>
                  <a:srgbClr val="002060"/>
                </a:solidFill>
              </a:rPr>
              <a:t>(</a:t>
            </a:r>
            <a:r>
              <a:rPr lang="ru-RU" sz="1600" dirty="0">
                <a:solidFill>
                  <a:srgbClr val="002060"/>
                </a:solidFill>
              </a:rPr>
              <a:t>CV, - "жизнеописание</a:t>
            </a:r>
            <a:r>
              <a:rPr lang="ru-RU" sz="1600" b="1" dirty="0">
                <a:solidFill>
                  <a:srgbClr val="002060"/>
                </a:solidFill>
              </a:rPr>
              <a:t>“</a:t>
            </a:r>
            <a:r>
              <a:rPr lang="en-US" sz="1600" b="1" dirty="0">
                <a:solidFill>
                  <a:srgbClr val="002060"/>
                </a:solidFill>
              </a:rPr>
              <a:t>,</a:t>
            </a:r>
            <a:r>
              <a:rPr lang="ru-RU" sz="1600" b="1" dirty="0">
                <a:solidFill>
                  <a:srgbClr val="002060"/>
                </a:solidFill>
              </a:rPr>
              <a:t>  </a:t>
            </a:r>
            <a:r>
              <a:rPr lang="ru-RU" sz="1600" dirty="0">
                <a:solidFill>
                  <a:srgbClr val="002060"/>
                </a:solidFill>
              </a:rPr>
              <a:t>используется  особенно при написании резюме на других языках</a:t>
            </a:r>
            <a:r>
              <a:rPr lang="ru-RU" sz="1600" b="1" dirty="0">
                <a:solidFill>
                  <a:srgbClr val="002060"/>
                </a:solidFill>
              </a:rPr>
              <a:t>) </a:t>
            </a:r>
            <a:r>
              <a:rPr lang="ru-RU" sz="1600" dirty="0">
                <a:solidFill>
                  <a:srgbClr val="002060"/>
                </a:solidFill>
              </a:rPr>
              <a:t>. </a:t>
            </a:r>
            <a:endParaRPr lang="ru-RU" sz="1800" dirty="0">
              <a:solidFill>
                <a:srgbClr val="002060"/>
              </a:solidFill>
            </a:endParaRPr>
          </a:p>
          <a:p>
            <a:pPr marL="114300" indent="0">
              <a:buNone/>
            </a:pPr>
            <a:endParaRPr lang="ru-RU" sz="1800" b="1" dirty="0">
              <a:solidFill>
                <a:srgbClr val="002060"/>
              </a:solidFill>
            </a:endParaRPr>
          </a:p>
          <a:p>
            <a:pPr marL="114300" indent="0">
              <a:buNone/>
            </a:pPr>
            <a:r>
              <a:rPr lang="ru-RU" sz="1800" b="1" dirty="0">
                <a:solidFill>
                  <a:srgbClr val="002060"/>
                </a:solidFill>
              </a:rPr>
              <a:t>Контактные данные</a:t>
            </a:r>
          </a:p>
          <a:p>
            <a:pPr marL="114300" indent="0">
              <a:buNone/>
            </a:pPr>
            <a:endParaRPr lang="ru-RU" sz="1800" b="1" dirty="0">
              <a:solidFill>
                <a:srgbClr val="002060"/>
              </a:solidFill>
            </a:endParaRPr>
          </a:p>
          <a:p>
            <a:pPr marL="114300" indent="0">
              <a:buNone/>
            </a:pPr>
            <a:r>
              <a:rPr lang="ru-RU" sz="1800" b="1" dirty="0">
                <a:solidFill>
                  <a:srgbClr val="002060"/>
                </a:solidFill>
              </a:rPr>
              <a:t>Дата и место рождения</a:t>
            </a:r>
          </a:p>
          <a:p>
            <a:pPr marL="114300" indent="0">
              <a:buNone/>
            </a:pPr>
            <a:endParaRPr lang="ru-RU" sz="1800" b="1" dirty="0">
              <a:solidFill>
                <a:srgbClr val="002060"/>
              </a:solidFill>
            </a:endParaRPr>
          </a:p>
          <a:p>
            <a:pPr marL="114300" indent="0">
              <a:buNone/>
            </a:pPr>
            <a:endParaRPr lang="ru-RU" sz="1800" b="1" dirty="0">
              <a:solidFill>
                <a:srgbClr val="002060"/>
              </a:solidFill>
            </a:endParaRPr>
          </a:p>
        </p:txBody>
      </p:sp>
    </p:spTree>
    <p:extLst>
      <p:ext uri="{BB962C8B-B14F-4D97-AF65-F5344CB8AC3E}">
        <p14:creationId xmlns:p14="http://schemas.microsoft.com/office/powerpoint/2010/main" val="32175565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br>
              <a:rPr lang="ru-RU" sz="3600" b="1" dirty="0">
                <a:solidFill>
                  <a:srgbClr val="002060"/>
                </a:solidFill>
              </a:rPr>
            </a:br>
            <a:r>
              <a:rPr lang="ru-RU" sz="3100" b="1" dirty="0">
                <a:solidFill>
                  <a:srgbClr val="C00000"/>
                </a:solidFill>
              </a:rPr>
              <a:t>Мотивационное  и сопроводительное письмо </a:t>
            </a:r>
            <a:br>
              <a:rPr lang="ru-RU" sz="3100" b="1" dirty="0">
                <a:solidFill>
                  <a:srgbClr val="C00000"/>
                </a:solidFill>
              </a:rPr>
            </a:br>
            <a:r>
              <a:rPr lang="ru-RU" sz="2200" b="1" dirty="0">
                <a:solidFill>
                  <a:srgbClr val="C00000"/>
                </a:solidFill>
              </a:rPr>
              <a:t>Основные принципы и правила</a:t>
            </a:r>
            <a:br>
              <a:rPr lang="ru-RU" sz="2200" b="1" dirty="0">
                <a:solidFill>
                  <a:srgbClr val="002060"/>
                </a:solidFill>
              </a:rPr>
            </a:br>
            <a:r>
              <a:rPr lang="ru-RU" sz="3200" b="1" dirty="0">
                <a:solidFill>
                  <a:srgbClr val="002060"/>
                </a:solidFill>
              </a:rPr>
              <a:t> </a:t>
            </a:r>
            <a:endParaRPr lang="ru-RU" sz="1800" dirty="0"/>
          </a:p>
        </p:txBody>
      </p:sp>
      <p:sp>
        <p:nvSpPr>
          <p:cNvPr id="3" name="Объект 2"/>
          <p:cNvSpPr>
            <a:spLocks noGrp="1"/>
          </p:cNvSpPr>
          <p:nvPr>
            <p:ph idx="1"/>
          </p:nvPr>
        </p:nvSpPr>
        <p:spPr/>
        <p:txBody>
          <a:bodyPr>
            <a:normAutofit/>
          </a:bodyPr>
          <a:lstStyle/>
          <a:p>
            <a:pPr marL="114300" indent="0">
              <a:buNone/>
            </a:pPr>
            <a:endParaRPr lang="ru-RU" sz="2000" dirty="0"/>
          </a:p>
          <a:p>
            <a:pPr marL="114300" indent="0">
              <a:buNone/>
            </a:pPr>
            <a:endParaRPr lang="ru-RU" sz="2000" b="1" dirty="0">
              <a:solidFill>
                <a:srgbClr val="002060"/>
              </a:solidFill>
            </a:endParaRPr>
          </a:p>
          <a:p>
            <a:pPr marL="114300" indent="0">
              <a:buNone/>
            </a:pPr>
            <a:r>
              <a:rPr lang="ru-RU" sz="2000" b="1" dirty="0">
                <a:solidFill>
                  <a:srgbClr val="002060"/>
                </a:solidFill>
              </a:rPr>
              <a:t>Мотивационное письмо  на  работу</a:t>
            </a:r>
          </a:p>
          <a:p>
            <a:pPr marL="114300" indent="0">
              <a:buNone/>
            </a:pPr>
            <a:endParaRPr lang="ru-RU" sz="2000" b="1" dirty="0">
              <a:solidFill>
                <a:srgbClr val="002060"/>
              </a:solidFill>
            </a:endParaRPr>
          </a:p>
          <a:p>
            <a:pPr marL="114300" indent="0">
              <a:buNone/>
            </a:pPr>
            <a:r>
              <a:rPr lang="ru-RU" sz="2000" b="1" dirty="0">
                <a:solidFill>
                  <a:srgbClr val="002060"/>
                </a:solidFill>
              </a:rPr>
              <a:t>Мотивационное  письмо (эссе)  в иностранный ВУЗ</a:t>
            </a:r>
          </a:p>
          <a:p>
            <a:pPr marL="114300" indent="0">
              <a:buNone/>
            </a:pPr>
            <a:endParaRPr lang="ru-RU" sz="2000" b="1" dirty="0">
              <a:solidFill>
                <a:srgbClr val="002060"/>
              </a:solidFill>
            </a:endParaRPr>
          </a:p>
          <a:p>
            <a:pPr marL="114300" indent="0">
              <a:buNone/>
            </a:pPr>
            <a:endParaRPr lang="ru-RU" sz="2000" b="1" dirty="0">
              <a:solidFill>
                <a:srgbClr val="002060"/>
              </a:solidFill>
            </a:endParaRPr>
          </a:p>
          <a:p>
            <a:pPr marL="114300" indent="0">
              <a:buNone/>
            </a:pPr>
            <a:r>
              <a:rPr lang="ru-RU" b="1" i="1" dirty="0">
                <a:solidFill>
                  <a:srgbClr val="002060"/>
                </a:solidFill>
              </a:rPr>
              <a:t>                      </a:t>
            </a:r>
          </a:p>
        </p:txBody>
      </p:sp>
    </p:spTree>
    <p:extLst>
      <p:ext uri="{BB962C8B-B14F-4D97-AF65-F5344CB8AC3E}">
        <p14:creationId xmlns:p14="http://schemas.microsoft.com/office/powerpoint/2010/main" val="33488010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400" b="1" dirty="0">
                <a:solidFill>
                  <a:srgbClr val="C00000"/>
                </a:solidFill>
              </a:rPr>
              <a:t>Мотивационное письмо  на  работу</a:t>
            </a:r>
            <a:br>
              <a:rPr lang="ru-RU" sz="2400" b="1" dirty="0">
                <a:solidFill>
                  <a:srgbClr val="002060"/>
                </a:solidFill>
              </a:rPr>
            </a:br>
            <a:endParaRPr lang="ru-RU" sz="2400" dirty="0"/>
          </a:p>
        </p:txBody>
      </p:sp>
      <p:sp>
        <p:nvSpPr>
          <p:cNvPr id="3" name="Объект 2"/>
          <p:cNvSpPr>
            <a:spLocks noGrp="1"/>
          </p:cNvSpPr>
          <p:nvPr>
            <p:ph idx="1"/>
          </p:nvPr>
        </p:nvSpPr>
        <p:spPr/>
        <p:txBody>
          <a:bodyPr>
            <a:normAutofit/>
          </a:bodyPr>
          <a:lstStyle/>
          <a:p>
            <a:pPr marL="114300" indent="0">
              <a:buNone/>
            </a:pPr>
            <a:r>
              <a:rPr lang="ru-RU" sz="1800" b="1" i="1" u="sng" dirty="0">
                <a:solidFill>
                  <a:srgbClr val="002060"/>
                </a:solidFill>
              </a:rPr>
              <a:t>Мотивационное письмо </a:t>
            </a:r>
            <a:r>
              <a:rPr lang="ru-RU" sz="1800" b="1" dirty="0">
                <a:solidFill>
                  <a:srgbClr val="002060"/>
                </a:solidFill>
              </a:rPr>
              <a:t>гораздо чаще запрашивается у студентов и абитуриентов с целью определить соответствие их выбранному учебному заведению. </a:t>
            </a:r>
          </a:p>
          <a:p>
            <a:pPr marL="114300" indent="0">
              <a:buNone/>
            </a:pPr>
            <a:endParaRPr lang="ru-RU" sz="1800" b="1" dirty="0">
              <a:solidFill>
                <a:srgbClr val="002060"/>
              </a:solidFill>
            </a:endParaRPr>
          </a:p>
          <a:p>
            <a:pPr marL="114300" indent="0">
              <a:buNone/>
            </a:pPr>
            <a:r>
              <a:rPr lang="ru-RU" sz="1800" b="1" dirty="0">
                <a:solidFill>
                  <a:srgbClr val="002060"/>
                </a:solidFill>
              </a:rPr>
              <a:t>Мотивационное письмо , как правило, направляется  вместе с резюме. И то, и другое обычно отсылается  приложением к </a:t>
            </a:r>
            <a:r>
              <a:rPr lang="ru-RU" sz="1800" b="1" u="sng" dirty="0">
                <a:solidFill>
                  <a:srgbClr val="002060"/>
                </a:solidFill>
              </a:rPr>
              <a:t>сопроводительному письму</a:t>
            </a:r>
            <a:r>
              <a:rPr lang="ru-RU" sz="1800" b="1" dirty="0">
                <a:solidFill>
                  <a:srgbClr val="002060"/>
                </a:solidFill>
              </a:rPr>
              <a:t>.</a:t>
            </a:r>
          </a:p>
          <a:p>
            <a:pPr marL="114300" indent="0">
              <a:buNone/>
            </a:pPr>
            <a:endParaRPr lang="ru-RU" sz="1800" b="1" dirty="0">
              <a:solidFill>
                <a:srgbClr val="002060"/>
              </a:solidFill>
            </a:endParaRPr>
          </a:p>
          <a:p>
            <a:pPr marL="114300" indent="0">
              <a:buNone/>
            </a:pPr>
            <a:endParaRPr lang="ru-RU" sz="1800" b="1" dirty="0">
              <a:solidFill>
                <a:srgbClr val="002060"/>
              </a:solidFill>
            </a:endParaRPr>
          </a:p>
          <a:p>
            <a:pPr marL="114300" indent="0">
              <a:buNone/>
            </a:pPr>
            <a:r>
              <a:rPr lang="ru-RU" sz="1800" b="1" i="1" u="sng" dirty="0">
                <a:solidFill>
                  <a:srgbClr val="002060"/>
                </a:solidFill>
              </a:rPr>
              <a:t>Сопроводительное  письмо</a:t>
            </a:r>
            <a:r>
              <a:rPr lang="ru-RU" sz="1800" b="1" dirty="0">
                <a:solidFill>
                  <a:srgbClr val="002060"/>
                </a:solidFill>
              </a:rPr>
              <a:t>  несет для компании-работодателя   весьма заметную нагрузку.</a:t>
            </a:r>
          </a:p>
        </p:txBody>
      </p:sp>
    </p:spTree>
    <p:extLst>
      <p:ext uri="{BB962C8B-B14F-4D97-AF65-F5344CB8AC3E}">
        <p14:creationId xmlns:p14="http://schemas.microsoft.com/office/powerpoint/2010/main" val="328846000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Аптека">
  <a:themeElements>
    <a:clrScheme name="Аптека">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Аптека">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Аптека">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Apothecary</Template>
  <TotalTime>5568</TotalTime>
  <Words>5368</Words>
  <Application>Microsoft Office PowerPoint</Application>
  <PresentationFormat>Экран (4:3)</PresentationFormat>
  <Paragraphs>478</Paragraphs>
  <Slides>51</Slides>
  <Notes>0</Notes>
  <HiddenSlides>0</HiddenSlides>
  <MMClips>0</MMClips>
  <ScaleCrop>false</ScaleCrop>
  <HeadingPairs>
    <vt:vector size="6" baseType="variant">
      <vt:variant>
        <vt:lpstr>Использованные шрифты</vt:lpstr>
      </vt:variant>
      <vt:variant>
        <vt:i4>6</vt:i4>
      </vt:variant>
      <vt:variant>
        <vt:lpstr>Тема</vt:lpstr>
      </vt:variant>
      <vt:variant>
        <vt:i4>1</vt:i4>
      </vt:variant>
      <vt:variant>
        <vt:lpstr>Заголовки слайдов</vt:lpstr>
      </vt:variant>
      <vt:variant>
        <vt:i4>51</vt:i4>
      </vt:variant>
    </vt:vector>
  </HeadingPairs>
  <TitlesOfParts>
    <vt:vector size="58" baseType="lpstr">
      <vt:lpstr>Arial</vt:lpstr>
      <vt:lpstr>Book Antiqua</vt:lpstr>
      <vt:lpstr>Calibri</vt:lpstr>
      <vt:lpstr>Century Gothic</vt:lpstr>
      <vt:lpstr>Times New Roman</vt:lpstr>
      <vt:lpstr>Wingdings</vt:lpstr>
      <vt:lpstr>Аптека</vt:lpstr>
      <vt:lpstr>Мотивационное  письмо  Основные принципы и правила  ниу  вшэ,   06.02.20 </vt:lpstr>
      <vt:lpstr>На  злобу  дня</vt:lpstr>
      <vt:lpstr>В погоне  за  яркостью самовыражения</vt:lpstr>
      <vt:lpstr>Некоторые новые заимствованные слова в русском языке</vt:lpstr>
      <vt:lpstr>НЕПЕРЕВОДИМОЕ</vt:lpstr>
      <vt:lpstr>Поиск работы как написать резюме</vt:lpstr>
      <vt:lpstr>Поиск работы как написать резюме – основные правила</vt:lpstr>
      <vt:lpstr> Мотивационное  и сопроводительное письмо  Основные принципы и правила  </vt:lpstr>
      <vt:lpstr>Мотивационное письмо  на  работу </vt:lpstr>
      <vt:lpstr>сопроводительное письмо в компанию</vt:lpstr>
      <vt:lpstr>сопроводительное письмо в компанию</vt:lpstr>
      <vt:lpstr>сопроводительное письмо в компанию</vt:lpstr>
      <vt:lpstr>сопроводительное письмо в компанию</vt:lpstr>
      <vt:lpstr>сопроводительное письмо в компанию</vt:lpstr>
      <vt:lpstr>сопроводительное письмо в компанию</vt:lpstr>
      <vt:lpstr>Рекомендации для написания сопроводительного письма в компанию </vt:lpstr>
      <vt:lpstr>Рекомендации для написания                 сопроводительного письма в компанию</vt:lpstr>
      <vt:lpstr>Рекомендации для написания                 сопроводительного письма в компанию</vt:lpstr>
      <vt:lpstr>Рекомендации для написания                 сопроводительного письма в компанию</vt:lpstr>
      <vt:lpstr>Рекомендации для написания               сопроводительного письма в компанию</vt:lpstr>
      <vt:lpstr>Рекомендации для написания               сопроводительного письма в компанию</vt:lpstr>
      <vt:lpstr>Рекомендации для написания               сопроводительного письма в компанию</vt:lpstr>
      <vt:lpstr>сопроводительное письмо в компанию пример</vt:lpstr>
      <vt:lpstr>сопроводительное письмо в компанию  пример  (второе предложение слишком громоздко)</vt:lpstr>
      <vt:lpstr>сопроводительное письмо в компанию</vt:lpstr>
      <vt:lpstr>сопроводительное письмо в компанию</vt:lpstr>
      <vt:lpstr>сопроводительное письмо в компанию итог</vt:lpstr>
      <vt:lpstr>Презентация PowerPoint</vt:lpstr>
      <vt:lpstr>Мотивационное эссе для поступления в вуз</vt:lpstr>
      <vt:lpstr>Мотивационное эссе для поступления в вуз 1.подготовительный этап </vt:lpstr>
      <vt:lpstr>Мотивационное эссе для поступления в вуз 1.подготовительный этап </vt:lpstr>
      <vt:lpstr>Мотивационное эссе для поступления в вуз    2.написание эссе </vt:lpstr>
      <vt:lpstr>Мотивационное  эссе  для  поступления в  вуз    2.написание эссе</vt:lpstr>
      <vt:lpstr>Мотивационное эссе для поступления в вуз     3.редактирование</vt:lpstr>
      <vt:lpstr>Мотивационное  эссе для поступления в вуз                          10 самых распространенных ошибок при написании </vt:lpstr>
      <vt:lpstr>Мотивационное  эссе для поступления в вуз                          10 самых распространенных ошибок при написании </vt:lpstr>
      <vt:lpstr>Мотивационное  эссе  для  поступления  в  вуз                          10   распространенных ошибок при написании</vt:lpstr>
      <vt:lpstr>Мотивационное  эссе  для  поступления  в  вуз                          10   распространенных ошибок при написании</vt:lpstr>
      <vt:lpstr>Пример мотивационного письма для поступления в университет  /экономика/ </vt:lpstr>
      <vt:lpstr>Пример мотивационного письма для поступления в университет /ongoing/</vt:lpstr>
      <vt:lpstr>Personal Statement of a student applying for the Engineering programme </vt:lpstr>
      <vt:lpstr>Personal Statement of a student applying for the Engineering program</vt:lpstr>
      <vt:lpstr>Образцы документов для поступления на англ.языке</vt:lpstr>
      <vt:lpstr>Реклама французского университета - 2017 Université  paris-saclay</vt:lpstr>
      <vt:lpstr>160 EXCELLENCE SCHOLARSHIPS 2017-2018  of University   Paris-Saclay</vt:lpstr>
      <vt:lpstr>Université  paris-saclay</vt:lpstr>
      <vt:lpstr>Презентация PowerPoint</vt:lpstr>
      <vt:lpstr> Высшее образование в Великобритании </vt:lpstr>
      <vt:lpstr>Презентация PowerPoint</vt:lpstr>
      <vt:lpstr>Высшее образование в германии</vt:lpstr>
      <vt:lpstr>Для  письменной  работы  Выбрать  любой  вариант</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алексей</dc:creator>
  <cp:lastModifiedBy>Дарья Божко</cp:lastModifiedBy>
  <cp:revision>266</cp:revision>
  <dcterms:created xsi:type="dcterms:W3CDTF">2015-09-27T09:22:03Z</dcterms:created>
  <dcterms:modified xsi:type="dcterms:W3CDTF">2020-02-07T19:21:41Z</dcterms:modified>
</cp:coreProperties>
</file>