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9" r:id="rId2"/>
    <p:sldId id="310" r:id="rId3"/>
    <p:sldId id="260" r:id="rId4"/>
    <p:sldId id="307" r:id="rId5"/>
    <p:sldId id="312" r:id="rId6"/>
    <p:sldId id="319" r:id="rId7"/>
    <p:sldId id="316" r:id="rId8"/>
    <p:sldId id="317" r:id="rId9"/>
    <p:sldId id="320" r:id="rId10"/>
    <p:sldId id="313" r:id="rId11"/>
    <p:sldId id="322" r:id="rId12"/>
    <p:sldId id="303" r:id="rId13"/>
    <p:sldId id="270" r:id="rId14"/>
    <p:sldId id="261" r:id="rId15"/>
    <p:sldId id="262" r:id="rId16"/>
    <p:sldId id="263" r:id="rId17"/>
    <p:sldId id="271" r:id="rId18"/>
    <p:sldId id="267" r:id="rId19"/>
    <p:sldId id="273" r:id="rId20"/>
    <p:sldId id="268" r:id="rId21"/>
    <p:sldId id="269" r:id="rId22"/>
    <p:sldId id="283" r:id="rId23"/>
    <p:sldId id="272" r:id="rId24"/>
    <p:sldId id="274" r:id="rId25"/>
    <p:sldId id="275" r:id="rId26"/>
    <p:sldId id="276" r:id="rId27"/>
    <p:sldId id="285" r:id="rId28"/>
    <p:sldId id="286" r:id="rId29"/>
    <p:sldId id="287" r:id="rId30"/>
    <p:sldId id="288" r:id="rId31"/>
    <p:sldId id="289" r:id="rId32"/>
    <p:sldId id="290" r:id="rId33"/>
    <p:sldId id="291" r:id="rId34"/>
    <p:sldId id="292" r:id="rId35"/>
    <p:sldId id="293" r:id="rId36"/>
    <p:sldId id="294" r:id="rId37"/>
    <p:sldId id="296" r:id="rId38"/>
    <p:sldId id="295" r:id="rId39"/>
    <p:sldId id="298" r:id="rId40"/>
    <p:sldId id="264" r:id="rId41"/>
    <p:sldId id="297" r:id="rId42"/>
    <p:sldId id="277" r:id="rId43"/>
    <p:sldId id="278" r:id="rId44"/>
    <p:sldId id="279" r:id="rId45"/>
    <p:sldId id="266" r:id="rId46"/>
    <p:sldId id="281" r:id="rId47"/>
    <p:sldId id="299" r:id="rId48"/>
    <p:sldId id="282" r:id="rId49"/>
    <p:sldId id="284" r:id="rId50"/>
    <p:sldId id="301" r:id="rId51"/>
    <p:sldId id="308" r:id="rId52"/>
    <p:sldId id="309" r:id="rId5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1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328DCAA-E375-4942-98ED-1D2789BBEF0C}" type="datetimeFigureOut">
              <a:rPr lang="ru-RU" smtClean="0"/>
              <a:t>16.02.2020</a:t>
            </a:fld>
            <a:endParaRPr lang="ru-RU"/>
          </a:p>
        </p:txBody>
      </p:sp>
      <p:sp>
        <p:nvSpPr>
          <p:cNvPr id="5" name="Footer Placeholder 4"/>
          <p:cNvSpPr>
            <a:spLocks noGrp="1"/>
          </p:cNvSpPr>
          <p:nvPr>
            <p:ph type="ftr" sz="quarter" idx="11"/>
          </p:nvPr>
        </p:nvSpPr>
        <p:spPr/>
        <p:txBody>
          <a:bodyPr/>
          <a:lstStyle/>
          <a:p>
            <a:endParaRPr lang="ru-RU"/>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9368CDA8-D709-4325-B036-9FA1EE1E1F55}" type="slidenum">
              <a:rPr lang="ru-RU" smtClean="0"/>
              <a:t>‹#›</a:t>
            </a:fld>
            <a:endParaRPr lang="ru-RU"/>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ru-RU"/>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0328DCAA-E375-4942-98ED-1D2789BBEF0C}" type="datetimeFigureOut">
              <a:rPr lang="ru-RU" smtClean="0"/>
              <a:t>16.02.2020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368CDA8-D709-4325-B036-9FA1EE1E1F55}"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328DCAA-E375-4942-98ED-1D2789BBEF0C}" type="datetimeFigureOut">
              <a:rPr lang="ru-RU" smtClean="0"/>
              <a:t>16.02.2020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368CDA8-D709-4325-B036-9FA1EE1E1F55}"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0328DCAA-E375-4942-98ED-1D2789BBEF0C}" type="datetimeFigureOut">
              <a:rPr lang="ru-RU" smtClean="0"/>
              <a:t>16.02.2020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368CDA8-D709-4325-B036-9FA1EE1E1F55}" type="slidenum">
              <a:rPr lang="ru-RU" smtClean="0"/>
              <a:t>‹#›</a:t>
            </a:fld>
            <a:endParaRPr lang="ru-RU"/>
          </a:p>
        </p:txBody>
      </p:sp>
      <p:pic>
        <p:nvPicPr>
          <p:cNvPr id="8" name="Рисунок 7">
            <a:extLst>
              <a:ext uri="{FF2B5EF4-FFF2-40B4-BE49-F238E27FC236}">
                <a16:creationId xmlns:a16="http://schemas.microsoft.com/office/drawing/2014/main" id="{6161C819-66DA-4557-BE36-6DCDAF43596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000" y="5760000"/>
            <a:ext cx="1042174" cy="1008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328DCAA-E375-4942-98ED-1D2789BBEF0C}" type="datetimeFigureOut">
              <a:rPr lang="ru-RU" smtClean="0"/>
              <a:t>16.02.2020</a:t>
            </a:fld>
            <a:endParaRPr lang="ru-RU"/>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368CDA8-D709-4325-B036-9FA1EE1E1F55}" type="slidenum">
              <a:rPr lang="ru-RU" smtClean="0"/>
              <a:t>‹#›</a:t>
            </a:fld>
            <a:endParaRPr lang="ru-RU"/>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ru-RU"/>
              <a:t>Образец заголовка</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ru-RU"/>
              <a:t>Образец заголовка</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328DCAA-E375-4942-98ED-1D2789BBEF0C}" type="datetimeFigureOut">
              <a:rPr lang="ru-RU" smtClean="0"/>
              <a:t>16.02.2020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368CDA8-D709-4325-B036-9FA1EE1E1F55}"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ru-RU"/>
              <a:t>Образец заголовка</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0328DCAA-E375-4942-98ED-1D2789BBEF0C}" type="datetimeFigureOut">
              <a:rPr lang="ru-RU" smtClean="0"/>
              <a:t>16.02.2020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368CDA8-D709-4325-B036-9FA1EE1E1F55}"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0328DCAA-E375-4942-98ED-1D2789BBEF0C}" type="datetimeFigureOut">
              <a:rPr lang="ru-RU" smtClean="0"/>
              <a:t>16.02.2020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368CDA8-D709-4325-B036-9FA1EE1E1F55}"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0328DCAA-E375-4942-98ED-1D2789BBEF0C}" type="datetimeFigureOut">
              <a:rPr lang="ru-RU" smtClean="0"/>
              <a:t>16.02.2020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368CDA8-D709-4325-B036-9FA1EE1E1F55}"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328DCAA-E375-4942-98ED-1D2789BBEF0C}" type="datetimeFigureOut">
              <a:rPr lang="ru-RU" smtClean="0"/>
              <a:t>16.02.2020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368CDA8-D709-4325-B036-9FA1EE1E1F55}" type="slidenum">
              <a:rPr lang="ru-RU" smtClean="0"/>
              <a:t>‹#›</a:t>
            </a:fld>
            <a:endParaRPr lang="ru-RU"/>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ru-RU"/>
              <a:t>Образец заголовка</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5" name="Date Placeholder 4"/>
          <p:cNvSpPr>
            <a:spLocks noGrp="1"/>
          </p:cNvSpPr>
          <p:nvPr>
            <p:ph type="dt" sz="half" idx="10"/>
          </p:nvPr>
        </p:nvSpPr>
        <p:spPr/>
        <p:txBody>
          <a:bodyPr/>
          <a:lstStyle/>
          <a:p>
            <a:fld id="{0328DCAA-E375-4942-98ED-1D2789BBEF0C}" type="datetimeFigureOut">
              <a:rPr lang="ru-RU" smtClean="0"/>
              <a:t>16.02.2020</a:t>
            </a:fld>
            <a:endParaRPr lang="ru-RU"/>
          </a:p>
        </p:txBody>
      </p:sp>
      <p:sp>
        <p:nvSpPr>
          <p:cNvPr id="7" name="Slide Number Placeholder 6"/>
          <p:cNvSpPr>
            <a:spLocks noGrp="1"/>
          </p:cNvSpPr>
          <p:nvPr>
            <p:ph type="sldNum" sz="quarter" idx="12"/>
          </p:nvPr>
        </p:nvSpPr>
        <p:spPr/>
        <p:txBody>
          <a:bodyPr/>
          <a:lstStyle/>
          <a:p>
            <a:fld id="{9368CDA8-D709-4325-B036-9FA1EE1E1F55}" type="slidenum">
              <a:rPr lang="ru-RU" smtClean="0"/>
              <a:t>‹#›</a:t>
            </a:fld>
            <a:endParaRPr lang="ru-RU"/>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ru-RU"/>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ru-RU"/>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0328DCAA-E375-4942-98ED-1D2789BBEF0C}" type="datetimeFigureOut">
              <a:rPr lang="ru-RU" smtClean="0"/>
              <a:t>16.02.2020</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9368CDA8-D709-4325-B036-9FA1EE1E1F55}" type="slidenum">
              <a:rPr lang="ru-RU" smtClean="0"/>
              <a:t>‹#›</a:t>
            </a:fld>
            <a:endParaRPr lang="ru-RU"/>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ru-RU"/>
              <a:t>Образец заголовка</a:t>
            </a:r>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a:xfrm>
            <a:off x="426128" y="408372"/>
            <a:ext cx="8260672" cy="1220428"/>
          </a:xfrm>
        </p:spPr>
        <p:txBody>
          <a:bodyPr>
            <a:normAutofit fontScale="90000"/>
          </a:bodyPr>
          <a:lstStyle/>
          <a:p>
            <a:pPr>
              <a:defRPr/>
            </a:pPr>
            <a:r>
              <a:rPr lang="ru-RU" sz="3100" b="1" dirty="0">
                <a:solidFill>
                  <a:srgbClr val="C00000"/>
                </a:solidFill>
              </a:rPr>
              <a:t>Деловая корреспонденция </a:t>
            </a:r>
            <a:br>
              <a:rPr lang="ru-RU" sz="3100" b="1" dirty="0">
                <a:solidFill>
                  <a:srgbClr val="C00000"/>
                </a:solidFill>
              </a:rPr>
            </a:br>
            <a:r>
              <a:rPr lang="ru-RU" sz="2000" b="1" dirty="0">
                <a:solidFill>
                  <a:srgbClr val="C00000"/>
                </a:solidFill>
              </a:rPr>
              <a:t>Основные принципы и правила</a:t>
            </a:r>
            <a:br>
              <a:rPr lang="ru-RU" sz="2000" b="1" dirty="0">
                <a:solidFill>
                  <a:srgbClr val="C00000"/>
                </a:solidFill>
              </a:rPr>
            </a:br>
            <a:r>
              <a:rPr lang="ru-RU" sz="2700" b="1" dirty="0">
                <a:solidFill>
                  <a:srgbClr val="002060"/>
                </a:solidFill>
              </a:rPr>
              <a:t> </a:t>
            </a:r>
            <a:r>
              <a:rPr lang="ru-RU" sz="1800" b="1" i="1" dirty="0" err="1">
                <a:solidFill>
                  <a:srgbClr val="C00000"/>
                </a:solidFill>
              </a:rPr>
              <a:t>ниу</a:t>
            </a:r>
            <a:r>
              <a:rPr lang="ru-RU" sz="1800" b="1" i="1" dirty="0">
                <a:solidFill>
                  <a:srgbClr val="C00000"/>
                </a:solidFill>
              </a:rPr>
              <a:t>  </a:t>
            </a:r>
            <a:r>
              <a:rPr lang="ru-RU" sz="1800" b="1" i="1" dirty="0" err="1">
                <a:solidFill>
                  <a:srgbClr val="C00000"/>
                </a:solidFill>
              </a:rPr>
              <a:t>вшэ</a:t>
            </a:r>
            <a:r>
              <a:rPr lang="ru-RU" sz="1800" b="1" i="1" dirty="0">
                <a:solidFill>
                  <a:srgbClr val="C00000"/>
                </a:solidFill>
              </a:rPr>
              <a:t>,  </a:t>
            </a:r>
            <a:r>
              <a:rPr lang="en-US" sz="1800" b="1" i="1" dirty="0">
                <a:solidFill>
                  <a:srgbClr val="C00000"/>
                </a:solidFill>
              </a:rPr>
              <a:t>13.02.20</a:t>
            </a:r>
            <a:br>
              <a:rPr lang="ru-RU" sz="1800" b="1" i="1" dirty="0">
                <a:solidFill>
                  <a:srgbClr val="002060"/>
                </a:solidFill>
                <a:effectLst>
                  <a:outerShdw blurRad="38100" dist="38100" dir="2700000" algn="tl">
                    <a:srgbClr val="000000"/>
                  </a:outerShdw>
                </a:effectLst>
              </a:rPr>
            </a:br>
            <a:endParaRPr lang="ru-RU" sz="1800" i="1" dirty="0">
              <a:solidFill>
                <a:srgbClr val="002060"/>
              </a:solidFill>
              <a:effectLst>
                <a:outerShdw blurRad="38100" dist="38100" dir="2700000" algn="tl">
                  <a:srgbClr val="000000"/>
                </a:outerShdw>
              </a:effectLst>
            </a:endParaRPr>
          </a:p>
        </p:txBody>
      </p:sp>
      <p:sp>
        <p:nvSpPr>
          <p:cNvPr id="2051" name="Rectangle 3"/>
          <p:cNvSpPr>
            <a:spLocks noGrp="1" noChangeArrowheads="1"/>
          </p:cNvSpPr>
          <p:nvPr>
            <p:ph type="body" idx="1"/>
          </p:nvPr>
        </p:nvSpPr>
        <p:spPr/>
        <p:txBody>
          <a:bodyPr>
            <a:normAutofit/>
          </a:bodyPr>
          <a:lstStyle/>
          <a:p>
            <a:pPr algn="just">
              <a:buFontTx/>
              <a:buNone/>
            </a:pPr>
            <a:endParaRPr lang="ru-RU" altLang="ru-RU" sz="2600" b="1" i="1" dirty="0">
              <a:solidFill>
                <a:srgbClr val="002060"/>
              </a:solidFill>
            </a:endParaRPr>
          </a:p>
          <a:p>
            <a:pPr algn="just">
              <a:buFontTx/>
              <a:buNone/>
            </a:pPr>
            <a:r>
              <a:rPr lang="ru-RU" altLang="ru-RU" sz="2600" b="1" i="1" dirty="0">
                <a:solidFill>
                  <a:srgbClr val="002060"/>
                </a:solidFill>
              </a:rPr>
              <a:t>                 </a:t>
            </a:r>
          </a:p>
          <a:p>
            <a:pPr algn="just">
              <a:buFontTx/>
              <a:buNone/>
            </a:pPr>
            <a:r>
              <a:rPr lang="ru-RU" altLang="ru-RU" sz="2600" b="1" i="1" dirty="0">
                <a:solidFill>
                  <a:srgbClr val="002060"/>
                </a:solidFill>
              </a:rPr>
              <a:t>               Портанский Алексей Павлович,</a:t>
            </a:r>
          </a:p>
          <a:p>
            <a:pPr algn="just">
              <a:buFontTx/>
              <a:buNone/>
            </a:pPr>
            <a:r>
              <a:rPr lang="ru-RU" altLang="ru-RU" sz="1800" b="1" i="1" dirty="0">
                <a:solidFill>
                  <a:srgbClr val="002060"/>
                </a:solidFill>
              </a:rPr>
              <a:t>Профессор НИУ ВШЭ, ведущий научный сотрудник ИМЭМО РАН</a:t>
            </a:r>
            <a:endParaRPr lang="en-US" altLang="ru-RU" sz="1800" b="1" i="1" dirty="0">
              <a:solidFill>
                <a:srgbClr val="002060"/>
              </a:solidFill>
            </a:endParaRPr>
          </a:p>
          <a:p>
            <a:pPr algn="just">
              <a:buFontTx/>
              <a:buNone/>
            </a:pPr>
            <a:r>
              <a:rPr lang="en-US" altLang="ru-RU" sz="2800" b="1" i="1" dirty="0">
                <a:solidFill>
                  <a:srgbClr val="002060"/>
                </a:solidFill>
              </a:rPr>
              <a:t>            </a:t>
            </a:r>
          </a:p>
          <a:p>
            <a:pPr algn="just">
              <a:buFontTx/>
              <a:buNone/>
            </a:pPr>
            <a:r>
              <a:rPr lang="ru-RU" altLang="ru-RU" sz="2800" b="1" i="1" dirty="0">
                <a:solidFill>
                  <a:schemeClr val="accent2"/>
                </a:solidFill>
              </a:rPr>
              <a:t>                 </a:t>
            </a:r>
            <a:r>
              <a:rPr lang="en-US" altLang="ru-RU" sz="2800" b="1" i="1" dirty="0">
                <a:solidFill>
                  <a:schemeClr val="accent2"/>
                </a:solidFill>
              </a:rPr>
              <a:t> </a:t>
            </a:r>
            <a:r>
              <a:rPr lang="en-US" altLang="ru-RU" b="1" i="1" dirty="0">
                <a:solidFill>
                  <a:srgbClr val="002060"/>
                </a:solidFill>
              </a:rPr>
              <a:t>Prof.  Alexey  Portanskiy</a:t>
            </a:r>
            <a:endParaRPr lang="ru-RU" altLang="ru-RU" b="1" i="1" dirty="0">
              <a:solidFill>
                <a:srgbClr val="002060"/>
              </a:solidFill>
            </a:endParaRPr>
          </a:p>
          <a:p>
            <a:pPr algn="just">
              <a:buFontTx/>
              <a:buNone/>
            </a:pPr>
            <a:r>
              <a:rPr lang="ru-RU" altLang="ru-RU" sz="2000" b="1" i="1" dirty="0">
                <a:solidFill>
                  <a:srgbClr val="002060"/>
                </a:solidFill>
              </a:rPr>
              <a:t>     </a:t>
            </a:r>
            <a:r>
              <a:rPr lang="en-US" altLang="ru-RU" sz="2000" b="1" i="1" dirty="0">
                <a:solidFill>
                  <a:srgbClr val="002060"/>
                </a:solidFill>
              </a:rPr>
              <a:t>Higher School of Economics (University) Moscow,  IMEMO RAS</a:t>
            </a:r>
            <a:r>
              <a:rPr lang="ru-RU" altLang="ru-RU" sz="2000" b="1" i="1" dirty="0">
                <a:solidFill>
                  <a:srgbClr val="002060"/>
                </a:solidFill>
              </a:rPr>
              <a:t> </a:t>
            </a:r>
            <a:endParaRPr lang="en-US" altLang="ru-RU" sz="2000" b="1" i="1" dirty="0">
              <a:solidFill>
                <a:srgbClr val="002060"/>
              </a:solidFill>
            </a:endParaRPr>
          </a:p>
          <a:p>
            <a:pPr algn="just">
              <a:buFontTx/>
              <a:buNone/>
            </a:pPr>
            <a:endParaRPr lang="ru-RU" altLang="ru-RU" sz="2800" b="1" i="1" dirty="0">
              <a:solidFill>
                <a:srgbClr val="002060"/>
              </a:solidFill>
            </a:endParaRPr>
          </a:p>
          <a:p>
            <a:pPr algn="just">
              <a:buFontTx/>
              <a:buNone/>
            </a:pPr>
            <a:r>
              <a:rPr lang="en-US" altLang="ru-RU" sz="2000" b="1" i="1" dirty="0">
                <a:solidFill>
                  <a:srgbClr val="002060"/>
                </a:solidFill>
              </a:rPr>
              <a:t>                          </a:t>
            </a:r>
            <a:r>
              <a:rPr lang="ru-RU" altLang="ru-RU" sz="2000" b="1" i="1" dirty="0">
                <a:solidFill>
                  <a:srgbClr val="002060"/>
                </a:solidFill>
              </a:rPr>
              <a:t>    </a:t>
            </a:r>
            <a:r>
              <a:rPr lang="en-US" altLang="ru-RU" sz="2000" b="1" i="1" dirty="0">
                <a:solidFill>
                  <a:srgbClr val="002060"/>
                </a:solidFill>
              </a:rPr>
              <a:t>                               </a:t>
            </a:r>
            <a:endParaRPr lang="ru-RU" altLang="ru-RU" sz="2000" b="1" i="1" dirty="0">
              <a:solidFill>
                <a:srgbClr val="002060"/>
              </a:solidFill>
            </a:endParaRPr>
          </a:p>
          <a:p>
            <a:pPr>
              <a:buFontTx/>
              <a:buNone/>
            </a:pPr>
            <a:endParaRPr lang="ru-RU" altLang="ru-RU" sz="2000" dirty="0"/>
          </a:p>
        </p:txBody>
      </p:sp>
    </p:spTree>
    <p:extLst>
      <p:ext uri="{BB962C8B-B14F-4D97-AF65-F5344CB8AC3E}">
        <p14:creationId xmlns:p14="http://schemas.microsoft.com/office/powerpoint/2010/main" val="4267374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260649"/>
            <a:ext cx="8260672" cy="504055"/>
          </a:xfrm>
        </p:spPr>
        <p:txBody>
          <a:bodyPr>
            <a:normAutofit fontScale="90000"/>
          </a:bodyPr>
          <a:lstStyle/>
          <a:p>
            <a:r>
              <a:rPr lang="ru-RU" sz="2800" dirty="0">
                <a:solidFill>
                  <a:srgbClr val="C00000"/>
                </a:solidFill>
              </a:rPr>
              <a:t>Николай </a:t>
            </a:r>
            <a:r>
              <a:rPr lang="en-US" sz="2800" dirty="0">
                <a:solidFill>
                  <a:srgbClr val="C00000"/>
                </a:solidFill>
              </a:rPr>
              <a:t>ii </a:t>
            </a:r>
            <a:r>
              <a:rPr lang="ru-RU" sz="2800" dirty="0">
                <a:solidFill>
                  <a:srgbClr val="C00000"/>
                </a:solidFill>
              </a:rPr>
              <a:t>- императрица</a:t>
            </a:r>
          </a:p>
        </p:txBody>
      </p:sp>
      <p:sp>
        <p:nvSpPr>
          <p:cNvPr id="3" name="Объект 2"/>
          <p:cNvSpPr>
            <a:spLocks noGrp="1"/>
          </p:cNvSpPr>
          <p:nvPr>
            <p:ph idx="1"/>
          </p:nvPr>
        </p:nvSpPr>
        <p:spPr>
          <a:xfrm>
            <a:off x="467544" y="692696"/>
            <a:ext cx="8229600" cy="6048672"/>
          </a:xfrm>
        </p:spPr>
        <p:txBody>
          <a:bodyPr>
            <a:normAutofit/>
          </a:bodyPr>
          <a:lstStyle/>
          <a:p>
            <a:pPr marL="114300" indent="0">
              <a:buNone/>
            </a:pPr>
            <a:r>
              <a:rPr lang="ru-RU" sz="1600" b="1" i="1" dirty="0">
                <a:solidFill>
                  <a:srgbClr val="002060"/>
                </a:solidFill>
              </a:rPr>
              <a:t>9 апреля 1914 года, </a:t>
            </a:r>
            <a:r>
              <a:rPr lang="ru-RU" sz="1600" b="1" i="1" dirty="0" err="1">
                <a:solidFill>
                  <a:srgbClr val="002060"/>
                </a:solidFill>
              </a:rPr>
              <a:t>Аскания</a:t>
            </a:r>
            <a:r>
              <a:rPr lang="ru-RU" sz="1600" b="1" i="1" dirty="0">
                <a:solidFill>
                  <a:srgbClr val="002060"/>
                </a:solidFill>
              </a:rPr>
              <a:t>-Нова***. Телеграмма</a:t>
            </a:r>
            <a:br>
              <a:rPr lang="ru-RU" sz="1600" b="1" dirty="0">
                <a:solidFill>
                  <a:srgbClr val="002060"/>
                </a:solidFill>
              </a:rPr>
            </a:br>
            <a:r>
              <a:rPr lang="ru-RU" sz="1600" b="1" dirty="0">
                <a:solidFill>
                  <a:srgbClr val="002060"/>
                </a:solidFill>
              </a:rPr>
              <a:t>Прибыли благополучно получасом раньше, чем ожидали. После </a:t>
            </a:r>
            <a:r>
              <a:rPr lang="ru-RU" sz="1600" b="1" dirty="0" err="1">
                <a:solidFill>
                  <a:srgbClr val="002060"/>
                </a:solidFill>
              </a:rPr>
              <a:t>Эриклика</a:t>
            </a:r>
            <a:r>
              <a:rPr lang="ru-RU" sz="1600" b="1" dirty="0">
                <a:solidFill>
                  <a:srgbClr val="002060"/>
                </a:solidFill>
              </a:rPr>
              <a:t> прекрасная жаркая погода. Восхитительное место, такой милый, приветливый народ. Вечером буду телеграфировать подробнее. Нежно люблю. Ники.</a:t>
            </a:r>
            <a:br>
              <a:rPr lang="ru-RU" sz="1600" b="1" dirty="0">
                <a:solidFill>
                  <a:srgbClr val="002060"/>
                </a:solidFill>
              </a:rPr>
            </a:br>
            <a:br>
              <a:rPr lang="ru-RU" sz="1600" b="1" dirty="0">
                <a:solidFill>
                  <a:srgbClr val="002060"/>
                </a:solidFill>
              </a:rPr>
            </a:br>
            <a:r>
              <a:rPr lang="ru-RU" sz="1600" b="1" i="1" dirty="0">
                <a:solidFill>
                  <a:srgbClr val="002060"/>
                </a:solidFill>
              </a:rPr>
              <a:t>29 апреля 1914 года, Ливадия. Телеграмма</a:t>
            </a:r>
            <a:br>
              <a:rPr lang="ru-RU" sz="1600" b="1" dirty="0">
                <a:solidFill>
                  <a:srgbClr val="002060"/>
                </a:solidFill>
              </a:rPr>
            </a:br>
            <a:r>
              <a:rPr lang="ru-RU" sz="1600" b="1" dirty="0">
                <a:solidFill>
                  <a:srgbClr val="002060"/>
                </a:solidFill>
              </a:rPr>
              <a:t>Туман на горах. Утром были у обедни и в часовне. Немного гуляла днем одна с детьми. Алексей* в Массандре. Голова болит. Скучаем. Целуем крепко. Желаем благополучного возвращения. Храни тебя Бог. </a:t>
            </a:r>
            <a:r>
              <a:rPr lang="ru-RU" sz="1600" b="1" dirty="0" err="1">
                <a:solidFill>
                  <a:srgbClr val="002060"/>
                </a:solidFill>
              </a:rPr>
              <a:t>Аликс</a:t>
            </a:r>
            <a:r>
              <a:rPr lang="ru-RU" sz="1600" b="1" dirty="0">
                <a:solidFill>
                  <a:srgbClr val="002060"/>
                </a:solidFill>
              </a:rPr>
              <a:t>.</a:t>
            </a:r>
            <a:br>
              <a:rPr lang="ru-RU" sz="1600" b="1" dirty="0">
                <a:solidFill>
                  <a:srgbClr val="002060"/>
                </a:solidFill>
              </a:rPr>
            </a:br>
            <a:br>
              <a:rPr lang="ru-RU" sz="1600" b="1" dirty="0">
                <a:solidFill>
                  <a:srgbClr val="002060"/>
                </a:solidFill>
              </a:rPr>
            </a:br>
            <a:r>
              <a:rPr lang="ru-RU" sz="1600" b="1" i="1" dirty="0">
                <a:solidFill>
                  <a:srgbClr val="002060"/>
                </a:solidFill>
              </a:rPr>
              <a:t>29 апреля 1914 года, </a:t>
            </a:r>
            <a:r>
              <a:rPr lang="ru-RU" sz="1600" b="1" i="1" dirty="0" err="1">
                <a:solidFill>
                  <a:srgbClr val="002060"/>
                </a:solidFill>
              </a:rPr>
              <a:t>Аскания</a:t>
            </a:r>
            <a:r>
              <a:rPr lang="ru-RU" sz="1600" b="1" i="1" dirty="0">
                <a:solidFill>
                  <a:srgbClr val="002060"/>
                </a:solidFill>
              </a:rPr>
              <a:t>-Нова. Телеграмма</a:t>
            </a:r>
            <a:br>
              <a:rPr lang="ru-RU" sz="1600" b="1" dirty="0">
                <a:solidFill>
                  <a:srgbClr val="002060"/>
                </a:solidFill>
              </a:rPr>
            </a:br>
            <a:r>
              <a:rPr lang="ru-RU" sz="1600" b="1" dirty="0">
                <a:solidFill>
                  <a:srgbClr val="002060"/>
                </a:solidFill>
              </a:rPr>
              <a:t>Спасибо за телеграмму. Видел интересных животных и птиц. Все они живут вместе на свободе. Гулял в прелестном парке с прудами, полными рыбы. Ездил вокруг имения по степи. Теперь отправляюсь обедать. Спокойной ночи всем милым. Ники.</a:t>
            </a:r>
            <a:br>
              <a:rPr lang="ru-RU" sz="1600" b="1" dirty="0">
                <a:solidFill>
                  <a:srgbClr val="002060"/>
                </a:solidFill>
              </a:rPr>
            </a:br>
            <a:br>
              <a:rPr lang="ru-RU" sz="1600" b="1" dirty="0">
                <a:solidFill>
                  <a:srgbClr val="002060"/>
                </a:solidFill>
              </a:rPr>
            </a:br>
            <a:r>
              <a:rPr lang="ru-RU" sz="1600" b="1" i="1" dirty="0">
                <a:solidFill>
                  <a:srgbClr val="002060"/>
                </a:solidFill>
              </a:rPr>
              <a:t>29 апреля 1914 года, Ливадия. Телеграмма</a:t>
            </a:r>
            <a:br>
              <a:rPr lang="ru-RU" sz="1600" b="1" dirty="0">
                <a:solidFill>
                  <a:srgbClr val="002060"/>
                </a:solidFill>
              </a:rPr>
            </a:br>
            <a:r>
              <a:rPr lang="ru-RU" sz="1600" b="1" dirty="0">
                <a:solidFill>
                  <a:srgbClr val="002060"/>
                </a:solidFill>
              </a:rPr>
              <a:t>Сердечно благодарю за две телеграммы. Рада, что очень интересно и удачно. Шлю пожелания спокойной ночи и счастливого путешествия. Рано ложусь спать. Надеюсь завтра утром опять пойти к обедне. Благословения и привет от всех шести. </a:t>
            </a:r>
            <a:r>
              <a:rPr lang="ru-RU" sz="1600" b="1" dirty="0" err="1">
                <a:solidFill>
                  <a:srgbClr val="002060"/>
                </a:solidFill>
              </a:rPr>
              <a:t>Аликс</a:t>
            </a:r>
            <a:r>
              <a:rPr lang="ru-RU" sz="1600" b="1" dirty="0">
                <a:solidFill>
                  <a:srgbClr val="002060"/>
                </a:solidFill>
              </a:rPr>
              <a:t>.</a:t>
            </a:r>
          </a:p>
        </p:txBody>
      </p:sp>
    </p:spTree>
    <p:extLst>
      <p:ext uri="{BB962C8B-B14F-4D97-AF65-F5344CB8AC3E}">
        <p14:creationId xmlns:p14="http://schemas.microsoft.com/office/powerpoint/2010/main" val="1062053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2833" y="116632"/>
            <a:ext cx="8260672" cy="1039427"/>
          </a:xfrm>
        </p:spPr>
        <p:txBody>
          <a:bodyPr/>
          <a:lstStyle/>
          <a:p>
            <a:r>
              <a:rPr lang="ru-RU" sz="3600" dirty="0" err="1">
                <a:solidFill>
                  <a:srgbClr val="C00000"/>
                </a:solidFill>
              </a:rPr>
              <a:t>В.в.маклаков</a:t>
            </a:r>
            <a:r>
              <a:rPr lang="ru-RU" sz="3600" dirty="0">
                <a:solidFill>
                  <a:srgbClr val="C00000"/>
                </a:solidFill>
              </a:rPr>
              <a:t> – </a:t>
            </a:r>
            <a:r>
              <a:rPr lang="ru-RU" sz="3600" dirty="0" err="1">
                <a:solidFill>
                  <a:srgbClr val="C00000"/>
                </a:solidFill>
              </a:rPr>
              <a:t>в.в</a:t>
            </a:r>
            <a:r>
              <a:rPr lang="ru-RU" sz="3600" dirty="0">
                <a:solidFill>
                  <a:srgbClr val="C00000"/>
                </a:solidFill>
              </a:rPr>
              <a:t>. </a:t>
            </a:r>
            <a:r>
              <a:rPr lang="ru-RU" sz="3600" dirty="0" err="1">
                <a:solidFill>
                  <a:srgbClr val="C00000"/>
                </a:solidFill>
              </a:rPr>
              <a:t>шульгин</a:t>
            </a:r>
            <a:endParaRPr lang="ru-RU" dirty="0">
              <a:solidFill>
                <a:srgbClr val="C00000"/>
              </a:solidFill>
            </a:endParaRPr>
          </a:p>
        </p:txBody>
      </p:sp>
      <p:sp>
        <p:nvSpPr>
          <p:cNvPr id="3" name="Объект 2"/>
          <p:cNvSpPr>
            <a:spLocks noGrp="1"/>
          </p:cNvSpPr>
          <p:nvPr>
            <p:ph sz="half" idx="1"/>
          </p:nvPr>
        </p:nvSpPr>
        <p:spPr>
          <a:xfrm>
            <a:off x="467544" y="1196752"/>
            <a:ext cx="4038600" cy="5184576"/>
          </a:xfrm>
        </p:spPr>
        <p:txBody>
          <a:bodyPr>
            <a:normAutofit lnSpcReduction="10000"/>
          </a:bodyPr>
          <a:lstStyle/>
          <a:p>
            <a:pPr marL="114300" indent="0">
              <a:buNone/>
            </a:pPr>
            <a:r>
              <a:rPr lang="ru-RU" sz="1400" b="1" dirty="0">
                <a:solidFill>
                  <a:srgbClr val="002060"/>
                </a:solidFill>
              </a:rPr>
              <a:t>Оба были депутатами 2-4-й Государственных дум и плодовитыми публицистами. Маклаков был членом партии кадетов, либералом, Шульгин - правым, националистом и монархистом. Разница в политических взглядах не мешала им быть друзьями. После революции оба оказались в эмиграции. Их переписка за 1919-1939 годов содержит уникальную информацию о политической жизни России начала XX века, русских революциях и Гражданской войне, истории эмиграции. Переписка - источник по истории русской политической мысли и в то же время литературный памятник, блестящий образец эпистолярного жанра. Письма, публикующиеся без каких-либо изъятий и сокращений, хранятся преимущественно в архиве </a:t>
            </a:r>
            <a:r>
              <a:rPr lang="ru-RU" sz="1400" b="1" dirty="0" err="1">
                <a:solidFill>
                  <a:srgbClr val="002060"/>
                </a:solidFill>
              </a:rPr>
              <a:t>Гуверовского</a:t>
            </a:r>
            <a:r>
              <a:rPr lang="ru-RU" sz="1400" b="1" dirty="0">
                <a:solidFill>
                  <a:srgbClr val="002060"/>
                </a:solidFill>
              </a:rPr>
              <a:t> института </a:t>
            </a:r>
            <a:r>
              <a:rPr lang="ru-RU" sz="1400" b="1" dirty="0" err="1">
                <a:solidFill>
                  <a:srgbClr val="002060"/>
                </a:solidFill>
              </a:rPr>
              <a:t>Стэнфордского</a:t>
            </a:r>
            <a:r>
              <a:rPr lang="ru-RU" sz="1400" b="1" dirty="0">
                <a:solidFill>
                  <a:srgbClr val="002060"/>
                </a:solidFill>
              </a:rPr>
              <a:t> университета (США), частично у нас в </a:t>
            </a:r>
            <a:r>
              <a:rPr lang="ru-RU" sz="1400" b="1" dirty="0" err="1">
                <a:solidFill>
                  <a:srgbClr val="002060"/>
                </a:solidFill>
              </a:rPr>
              <a:t>Госархиве</a:t>
            </a:r>
            <a:r>
              <a:rPr lang="ru-RU" sz="1400" b="1" dirty="0">
                <a:solidFill>
                  <a:srgbClr val="002060"/>
                </a:solidFill>
              </a:rPr>
              <a:t>, частично в Британии</a:t>
            </a:r>
          </a:p>
        </p:txBody>
      </p:sp>
      <p:sp>
        <p:nvSpPr>
          <p:cNvPr id="4" name="Объект 3"/>
          <p:cNvSpPr>
            <a:spLocks noGrp="1"/>
          </p:cNvSpPr>
          <p:nvPr>
            <p:ph sz="half" idx="2"/>
          </p:nvPr>
        </p:nvSpPr>
        <p:spPr>
          <a:xfrm>
            <a:off x="4644008" y="1628800"/>
            <a:ext cx="4038600" cy="4641695"/>
          </a:xfrm>
        </p:spPr>
        <p:txBody>
          <a:bodyPr>
            <a:normAutofit lnSpcReduction="10000"/>
          </a:bodyPr>
          <a:lstStyle/>
          <a:p>
            <a:pPr marL="114300" indent="0">
              <a:buNone/>
            </a:pPr>
            <a:endParaRPr lang="ru-RU" dirty="0"/>
          </a:p>
        </p:txBody>
      </p:sp>
      <p:pic>
        <p:nvPicPr>
          <p:cNvPr id="1026" name="Picture 2" descr="C:\Users\алексей\Desktop\Шульгин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1268760"/>
            <a:ext cx="3744416" cy="54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0963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a:solidFill>
                  <a:srgbClr val="C00000"/>
                </a:solidFill>
              </a:rPr>
              <a:t>Роль и место письма</a:t>
            </a:r>
            <a:r>
              <a:rPr lang="ru-RU" sz="2000" b="1" dirty="0">
                <a:solidFill>
                  <a:srgbClr val="C00000"/>
                </a:solidFill>
              </a:rPr>
              <a:t> </a:t>
            </a:r>
            <a:br>
              <a:rPr lang="ru-RU" sz="2000" b="1" dirty="0">
                <a:solidFill>
                  <a:srgbClr val="C00000"/>
                </a:solidFill>
              </a:rPr>
            </a:br>
            <a:r>
              <a:rPr lang="ru-RU" sz="2000" b="1" dirty="0">
                <a:solidFill>
                  <a:srgbClr val="C00000"/>
                </a:solidFill>
              </a:rPr>
              <a:t> исторический взгляд</a:t>
            </a:r>
            <a:endParaRPr lang="ru-RU" sz="2800" dirty="0">
              <a:solidFill>
                <a:srgbClr val="C00000"/>
              </a:solidFill>
            </a:endParaRPr>
          </a:p>
        </p:txBody>
      </p:sp>
      <p:sp>
        <p:nvSpPr>
          <p:cNvPr id="3" name="Объект 2"/>
          <p:cNvSpPr>
            <a:spLocks noGrp="1"/>
          </p:cNvSpPr>
          <p:nvPr>
            <p:ph idx="1"/>
          </p:nvPr>
        </p:nvSpPr>
        <p:spPr/>
        <p:txBody>
          <a:bodyPr>
            <a:normAutofit/>
          </a:bodyPr>
          <a:lstStyle/>
          <a:p>
            <a:pPr marL="114300" indent="0">
              <a:buNone/>
            </a:pPr>
            <a:r>
              <a:rPr lang="ru-RU" sz="1800" b="1" dirty="0">
                <a:solidFill>
                  <a:srgbClr val="002060"/>
                </a:solidFill>
              </a:rPr>
              <a:t>Телеграф, телефон, современные средства транспорта снизили роль письма…</a:t>
            </a:r>
          </a:p>
          <a:p>
            <a:pPr marL="114300" indent="0">
              <a:buNone/>
            </a:pPr>
            <a:endParaRPr lang="ru-RU" sz="1800" b="1" dirty="0">
              <a:solidFill>
                <a:srgbClr val="002060"/>
              </a:solidFill>
            </a:endParaRPr>
          </a:p>
          <a:p>
            <a:pPr marL="114300" indent="0">
              <a:buNone/>
            </a:pPr>
            <a:r>
              <a:rPr lang="ru-RU" sz="1800" b="1" dirty="0">
                <a:solidFill>
                  <a:srgbClr val="002060"/>
                </a:solidFill>
              </a:rPr>
              <a:t>В наше время  </a:t>
            </a:r>
            <a:r>
              <a:rPr lang="ru-RU" sz="1800" b="1" dirty="0" err="1">
                <a:solidFill>
                  <a:srgbClr val="002060"/>
                </a:solidFill>
              </a:rPr>
              <a:t>эл.письмо</a:t>
            </a:r>
            <a:r>
              <a:rPr lang="ru-RU" sz="1800" b="1" dirty="0">
                <a:solidFill>
                  <a:srgbClr val="002060"/>
                </a:solidFill>
              </a:rPr>
              <a:t>  в  значительной степени вытеснило бумажное. </a:t>
            </a:r>
          </a:p>
          <a:p>
            <a:pPr marL="114300" indent="0">
              <a:buNone/>
            </a:pPr>
            <a:endParaRPr lang="ru-RU" sz="1800" b="1" dirty="0">
              <a:solidFill>
                <a:srgbClr val="002060"/>
              </a:solidFill>
            </a:endParaRPr>
          </a:p>
          <a:p>
            <a:pPr marL="114300" indent="0">
              <a:buNone/>
            </a:pPr>
            <a:r>
              <a:rPr lang="ru-RU" sz="1800" b="1" dirty="0">
                <a:solidFill>
                  <a:srgbClr val="002060"/>
                </a:solidFill>
              </a:rPr>
              <a:t>Утрата части культуры письма, которую вытеснила рациональность.</a:t>
            </a:r>
            <a:endParaRPr lang="ru-RU" sz="1800" dirty="0"/>
          </a:p>
        </p:txBody>
      </p:sp>
    </p:spTree>
    <p:extLst>
      <p:ext uri="{BB962C8B-B14F-4D97-AF65-F5344CB8AC3E}">
        <p14:creationId xmlns:p14="http://schemas.microsoft.com/office/powerpoint/2010/main" val="2980296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a:solidFill>
                  <a:srgbClr val="C00000"/>
                </a:solidFill>
              </a:rPr>
              <a:t>Роль и место письма сегодня</a:t>
            </a:r>
            <a:endParaRPr lang="ru-RU" sz="2800" dirty="0">
              <a:solidFill>
                <a:srgbClr val="C00000"/>
              </a:solidFill>
            </a:endParaRPr>
          </a:p>
        </p:txBody>
      </p:sp>
      <p:sp>
        <p:nvSpPr>
          <p:cNvPr id="3" name="Объект 2"/>
          <p:cNvSpPr>
            <a:spLocks noGrp="1"/>
          </p:cNvSpPr>
          <p:nvPr>
            <p:ph idx="1"/>
          </p:nvPr>
        </p:nvSpPr>
        <p:spPr/>
        <p:txBody>
          <a:bodyPr>
            <a:normAutofit/>
          </a:bodyPr>
          <a:lstStyle/>
          <a:p>
            <a:pPr marL="114300" indent="0">
              <a:buNone/>
            </a:pPr>
            <a:r>
              <a:rPr lang="ru-RU" sz="1800" b="1" dirty="0">
                <a:solidFill>
                  <a:srgbClr val="002060"/>
                </a:solidFill>
              </a:rPr>
              <a:t>Однако и сегодня  сохраняются целый ряд обстоятельств и поводов, когда люди прибегают к написанию письма.  </a:t>
            </a:r>
          </a:p>
          <a:p>
            <a:pPr marL="114300" indent="0">
              <a:buNone/>
            </a:pPr>
            <a:r>
              <a:rPr lang="ru-RU" sz="1800" b="1" dirty="0">
                <a:solidFill>
                  <a:srgbClr val="002060"/>
                </a:solidFill>
              </a:rPr>
              <a:t>Смысл и значение бумажного письма сегодня.</a:t>
            </a:r>
          </a:p>
          <a:p>
            <a:pPr marL="114300" indent="0">
              <a:buNone/>
            </a:pPr>
            <a:endParaRPr lang="ru-RU" sz="1800" b="1" dirty="0">
              <a:solidFill>
                <a:srgbClr val="002060"/>
              </a:solidFill>
            </a:endParaRPr>
          </a:p>
          <a:p>
            <a:pPr marL="114300" indent="0">
              <a:buNone/>
            </a:pPr>
            <a:r>
              <a:rPr lang="ru-RU" sz="1800" b="1" dirty="0">
                <a:solidFill>
                  <a:srgbClr val="002060"/>
                </a:solidFill>
              </a:rPr>
              <a:t>Ваше отношение к переписке.</a:t>
            </a:r>
          </a:p>
          <a:p>
            <a:pPr marL="114300" indent="0">
              <a:buNone/>
            </a:pPr>
            <a:r>
              <a:rPr lang="ru-RU" sz="1800" b="1" dirty="0">
                <a:solidFill>
                  <a:srgbClr val="002060"/>
                </a:solidFill>
              </a:rPr>
              <a:t>Ваши имидж и имидж вашей компании в переписке.</a:t>
            </a:r>
          </a:p>
          <a:p>
            <a:pPr marL="114300" indent="0">
              <a:buNone/>
            </a:pPr>
            <a:endParaRPr lang="ru-RU" sz="1800" b="1" dirty="0">
              <a:solidFill>
                <a:srgbClr val="002060"/>
              </a:solidFill>
            </a:endParaRPr>
          </a:p>
          <a:p>
            <a:pPr marL="114300" indent="0">
              <a:buNone/>
            </a:pPr>
            <a:r>
              <a:rPr lang="ru-RU" sz="1800" b="1" dirty="0">
                <a:solidFill>
                  <a:srgbClr val="002060"/>
                </a:solidFill>
              </a:rPr>
              <a:t>Обстоятельства, когда наличие/отсутствие  письма принципиально влияет на ситуацию.</a:t>
            </a:r>
          </a:p>
        </p:txBody>
      </p:sp>
    </p:spTree>
    <p:extLst>
      <p:ext uri="{BB962C8B-B14F-4D97-AF65-F5344CB8AC3E}">
        <p14:creationId xmlns:p14="http://schemas.microsoft.com/office/powerpoint/2010/main" val="5052721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solidFill>
                  <a:srgbClr val="C00000"/>
                </a:solidFill>
              </a:rPr>
              <a:t>Сферы/Поводы  для  письма</a:t>
            </a:r>
          </a:p>
        </p:txBody>
      </p:sp>
      <p:sp>
        <p:nvSpPr>
          <p:cNvPr id="3" name="Объект 2"/>
          <p:cNvSpPr>
            <a:spLocks noGrp="1"/>
          </p:cNvSpPr>
          <p:nvPr>
            <p:ph idx="1"/>
          </p:nvPr>
        </p:nvSpPr>
        <p:spPr/>
        <p:txBody>
          <a:bodyPr>
            <a:normAutofit/>
          </a:bodyPr>
          <a:lstStyle/>
          <a:p>
            <a:r>
              <a:rPr lang="ru-RU" sz="1800" b="1" dirty="0">
                <a:solidFill>
                  <a:srgbClr val="002060"/>
                </a:solidFill>
              </a:rPr>
              <a:t>Рождение</a:t>
            </a:r>
          </a:p>
          <a:p>
            <a:r>
              <a:rPr lang="ru-RU" sz="1800" b="1" dirty="0">
                <a:solidFill>
                  <a:srgbClr val="002060"/>
                </a:solidFill>
              </a:rPr>
              <a:t>Первое причастие</a:t>
            </a:r>
          </a:p>
          <a:p>
            <a:r>
              <a:rPr lang="ru-RU" sz="1800" b="1" dirty="0">
                <a:solidFill>
                  <a:srgbClr val="002060"/>
                </a:solidFill>
              </a:rPr>
              <a:t>Образование, воспитание</a:t>
            </a:r>
          </a:p>
          <a:p>
            <a:r>
              <a:rPr lang="ru-RU" sz="1800" b="1" dirty="0">
                <a:solidFill>
                  <a:srgbClr val="002060"/>
                </a:solidFill>
              </a:rPr>
              <a:t>Экзамены</a:t>
            </a:r>
          </a:p>
          <a:p>
            <a:r>
              <a:rPr lang="ru-RU" sz="1800" b="1" dirty="0">
                <a:solidFill>
                  <a:srgbClr val="002060"/>
                </a:solidFill>
              </a:rPr>
              <a:t>Каникулы, отель, путешествие</a:t>
            </a:r>
          </a:p>
          <a:p>
            <a:r>
              <a:rPr lang="ru-RU" sz="1800" b="1" dirty="0">
                <a:solidFill>
                  <a:srgbClr val="002060"/>
                </a:solidFill>
              </a:rPr>
              <a:t>Бракосочетание</a:t>
            </a:r>
          </a:p>
          <a:p>
            <a:r>
              <a:rPr lang="ru-RU" sz="1800" b="1" dirty="0">
                <a:solidFill>
                  <a:srgbClr val="002060"/>
                </a:solidFill>
              </a:rPr>
              <a:t>Приглашения</a:t>
            </a:r>
          </a:p>
          <a:p>
            <a:r>
              <a:rPr lang="ru-RU" sz="1800" b="1" dirty="0">
                <a:solidFill>
                  <a:srgbClr val="002060"/>
                </a:solidFill>
              </a:rPr>
              <a:t>Услуги и рекомендации</a:t>
            </a:r>
          </a:p>
          <a:p>
            <a:r>
              <a:rPr lang="ru-RU" sz="1800" b="1" dirty="0">
                <a:solidFill>
                  <a:srgbClr val="002060"/>
                </a:solidFill>
              </a:rPr>
              <a:t>Праздники и пожелания</a:t>
            </a:r>
          </a:p>
          <a:p>
            <a:r>
              <a:rPr lang="ru-RU" sz="1800" b="1" dirty="0">
                <a:solidFill>
                  <a:srgbClr val="002060"/>
                </a:solidFill>
              </a:rPr>
              <a:t>Кончина, похороны</a:t>
            </a:r>
          </a:p>
          <a:p>
            <a:r>
              <a:rPr lang="ru-RU" sz="1800" b="1" dirty="0">
                <a:solidFill>
                  <a:srgbClr val="002060"/>
                </a:solidFill>
              </a:rPr>
              <a:t>Деловая корреспонденция</a:t>
            </a:r>
          </a:p>
        </p:txBody>
      </p:sp>
    </p:spTree>
    <p:extLst>
      <p:ext uri="{BB962C8B-B14F-4D97-AF65-F5344CB8AC3E}">
        <p14:creationId xmlns:p14="http://schemas.microsoft.com/office/powerpoint/2010/main" val="24233314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a:solidFill>
                  <a:srgbClr val="C00000"/>
                </a:solidFill>
              </a:rPr>
              <a:t>Деловая  корреспонденция</a:t>
            </a:r>
            <a:br>
              <a:rPr lang="ru-RU" sz="2800" b="1" dirty="0">
                <a:solidFill>
                  <a:srgbClr val="002060"/>
                </a:solidFill>
              </a:rPr>
            </a:br>
            <a:endParaRPr lang="ru-RU" sz="2800" dirty="0"/>
          </a:p>
        </p:txBody>
      </p:sp>
      <p:sp>
        <p:nvSpPr>
          <p:cNvPr id="3" name="Объект 2"/>
          <p:cNvSpPr>
            <a:spLocks noGrp="1"/>
          </p:cNvSpPr>
          <p:nvPr>
            <p:ph idx="1"/>
          </p:nvPr>
        </p:nvSpPr>
        <p:spPr/>
        <p:txBody>
          <a:bodyPr>
            <a:normAutofit/>
          </a:bodyPr>
          <a:lstStyle/>
          <a:p>
            <a:pPr marL="114300" indent="0">
              <a:buNone/>
            </a:pPr>
            <a:r>
              <a:rPr lang="ru-RU" sz="1800" b="1" dirty="0">
                <a:solidFill>
                  <a:srgbClr val="002060"/>
                </a:solidFill>
              </a:rPr>
              <a:t>На деловое письмо распространяются общие принципы письма.</a:t>
            </a:r>
          </a:p>
          <a:p>
            <a:pPr marL="114300" indent="0">
              <a:buNone/>
            </a:pPr>
            <a:r>
              <a:rPr lang="ru-RU" sz="1800" b="1" dirty="0">
                <a:solidFill>
                  <a:srgbClr val="002060"/>
                </a:solidFill>
              </a:rPr>
              <a:t>Однако здесь больше формальных правил.</a:t>
            </a:r>
          </a:p>
          <a:p>
            <a:pPr marL="114300" indent="0">
              <a:buNone/>
            </a:pPr>
            <a:endParaRPr lang="ru-RU" sz="1800" b="1" dirty="0">
              <a:solidFill>
                <a:srgbClr val="002060"/>
              </a:solidFill>
            </a:endParaRPr>
          </a:p>
          <a:p>
            <a:pPr marL="114300" indent="0">
              <a:buNone/>
            </a:pPr>
            <a:r>
              <a:rPr lang="ru-RU" sz="1800" b="1" dirty="0">
                <a:solidFill>
                  <a:srgbClr val="002060"/>
                </a:solidFill>
              </a:rPr>
              <a:t>Проблема  определяет содержание.</a:t>
            </a:r>
          </a:p>
          <a:p>
            <a:pPr marL="114300" indent="0">
              <a:buNone/>
            </a:pPr>
            <a:endParaRPr lang="ru-RU" sz="1800" b="1" dirty="0">
              <a:solidFill>
                <a:srgbClr val="002060"/>
              </a:solidFill>
            </a:endParaRPr>
          </a:p>
          <a:p>
            <a:pPr marL="114300" indent="0">
              <a:buNone/>
            </a:pPr>
            <a:r>
              <a:rPr lang="ru-RU" sz="1800" b="1" dirty="0">
                <a:solidFill>
                  <a:srgbClr val="002060"/>
                </a:solidFill>
              </a:rPr>
              <a:t>Ясность, лаконичность, отражение сути вопроса, точность.</a:t>
            </a:r>
          </a:p>
          <a:p>
            <a:pPr marL="114300" indent="0">
              <a:buNone/>
            </a:pPr>
            <a:endParaRPr lang="ru-RU" sz="1800" b="1" dirty="0">
              <a:solidFill>
                <a:srgbClr val="002060"/>
              </a:solidFill>
            </a:endParaRPr>
          </a:p>
          <a:p>
            <a:pPr marL="114300" indent="0">
              <a:buNone/>
            </a:pPr>
            <a:r>
              <a:rPr lang="ru-RU" sz="1800" b="1" dirty="0">
                <a:solidFill>
                  <a:srgbClr val="002060"/>
                </a:solidFill>
              </a:rPr>
              <a:t>Поэтому сначала следует продумать, что именно вы хотите сказать в вашем письме.</a:t>
            </a:r>
          </a:p>
        </p:txBody>
      </p:sp>
    </p:spTree>
    <p:extLst>
      <p:ext uri="{BB962C8B-B14F-4D97-AF65-F5344CB8AC3E}">
        <p14:creationId xmlns:p14="http://schemas.microsoft.com/office/powerpoint/2010/main" val="16211375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a:solidFill>
                  <a:srgbClr val="C00000"/>
                </a:solidFill>
              </a:rPr>
              <a:t>Деловая  корреспонденция   </a:t>
            </a:r>
            <a:r>
              <a:rPr lang="ru-RU" sz="2000" b="1" dirty="0">
                <a:solidFill>
                  <a:srgbClr val="C00000"/>
                </a:solidFill>
              </a:rPr>
              <a:t>оперативность  и лаконичность</a:t>
            </a:r>
          </a:p>
        </p:txBody>
      </p:sp>
      <p:sp>
        <p:nvSpPr>
          <p:cNvPr id="3" name="Объект 2"/>
          <p:cNvSpPr>
            <a:spLocks noGrp="1"/>
          </p:cNvSpPr>
          <p:nvPr>
            <p:ph idx="1"/>
          </p:nvPr>
        </p:nvSpPr>
        <p:spPr/>
        <p:txBody>
          <a:bodyPr>
            <a:normAutofit/>
          </a:bodyPr>
          <a:lstStyle/>
          <a:p>
            <a:pPr marL="114300" indent="0">
              <a:buNone/>
            </a:pPr>
            <a:endParaRPr lang="ru-RU" sz="1800" dirty="0"/>
          </a:p>
          <a:p>
            <a:pPr marL="114300" indent="0">
              <a:buNone/>
            </a:pPr>
            <a:r>
              <a:rPr lang="ru-RU" sz="1800" b="1" dirty="0">
                <a:solidFill>
                  <a:srgbClr val="002060"/>
                </a:solidFill>
              </a:rPr>
              <a:t>Телеграф – телефон – телетайп – электронная  почта</a:t>
            </a:r>
          </a:p>
          <a:p>
            <a:pPr marL="114300" indent="0">
              <a:buNone/>
            </a:pPr>
            <a:r>
              <a:rPr lang="ru-RU" sz="1800" b="1" dirty="0">
                <a:solidFill>
                  <a:srgbClr val="002060"/>
                </a:solidFill>
              </a:rPr>
              <a:t>Все эти технические достижения позволяли выиграть время в передаче информации.</a:t>
            </a:r>
          </a:p>
          <a:p>
            <a:pPr marL="114300" indent="0">
              <a:buNone/>
            </a:pPr>
            <a:r>
              <a:rPr lang="ru-RU" sz="1800" b="1" dirty="0">
                <a:solidFill>
                  <a:srgbClr val="002060"/>
                </a:solidFill>
              </a:rPr>
              <a:t>/Крымская война. Освоение Дальнего Востока/.</a:t>
            </a:r>
          </a:p>
          <a:p>
            <a:pPr marL="114300" indent="0">
              <a:buNone/>
            </a:pPr>
            <a:endParaRPr lang="ru-RU" sz="1800" b="1" dirty="0">
              <a:solidFill>
                <a:srgbClr val="002060"/>
              </a:solidFill>
            </a:endParaRPr>
          </a:p>
          <a:p>
            <a:pPr marL="114300" indent="0">
              <a:buNone/>
            </a:pPr>
            <a:r>
              <a:rPr lang="ru-RU" sz="1800" b="1" dirty="0">
                <a:solidFill>
                  <a:srgbClr val="002060"/>
                </a:solidFill>
              </a:rPr>
              <a:t>Одновременно эти средства способствовали укреплению </a:t>
            </a:r>
            <a:r>
              <a:rPr lang="ru-RU" sz="1800" b="1" u="sng" dirty="0">
                <a:solidFill>
                  <a:srgbClr val="002060"/>
                </a:solidFill>
              </a:rPr>
              <a:t>лаконичности</a:t>
            </a:r>
            <a:r>
              <a:rPr lang="ru-RU" sz="1800" b="1" dirty="0">
                <a:solidFill>
                  <a:srgbClr val="002060"/>
                </a:solidFill>
              </a:rPr>
              <a:t>  сообщения/делового письма</a:t>
            </a:r>
          </a:p>
          <a:p>
            <a:pPr marL="114300" indent="0">
              <a:buNone/>
            </a:pPr>
            <a:endParaRPr lang="ru-RU" sz="1800" b="1" dirty="0">
              <a:solidFill>
                <a:srgbClr val="002060"/>
              </a:solidFill>
            </a:endParaRPr>
          </a:p>
          <a:p>
            <a:pPr marL="114300" indent="0">
              <a:buNone/>
            </a:pPr>
            <a:r>
              <a:rPr lang="ru-RU" sz="1800" b="1" dirty="0">
                <a:solidFill>
                  <a:srgbClr val="002060"/>
                </a:solidFill>
              </a:rPr>
              <a:t>Деловое письмо не может содержать лишние сведения.</a:t>
            </a:r>
          </a:p>
          <a:p>
            <a:pPr marL="114300" indent="0">
              <a:buNone/>
            </a:pPr>
            <a:endParaRPr lang="ru-RU" sz="1800" b="1" dirty="0">
              <a:solidFill>
                <a:srgbClr val="002060"/>
              </a:solidFill>
            </a:endParaRPr>
          </a:p>
          <a:p>
            <a:pPr marL="114300" indent="0">
              <a:buNone/>
            </a:pPr>
            <a:r>
              <a:rPr lang="ru-RU" sz="1800" b="1" dirty="0">
                <a:solidFill>
                  <a:srgbClr val="002060"/>
                </a:solidFill>
              </a:rPr>
              <a:t>Деловое письмо, как правило, пишется на одну тему.</a:t>
            </a:r>
          </a:p>
        </p:txBody>
      </p:sp>
    </p:spTree>
    <p:extLst>
      <p:ext uri="{BB962C8B-B14F-4D97-AF65-F5344CB8AC3E}">
        <p14:creationId xmlns:p14="http://schemas.microsoft.com/office/powerpoint/2010/main" val="2106667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solidFill>
                  <a:srgbClr val="C00000"/>
                </a:solidFill>
              </a:rPr>
              <a:t>Влияние </a:t>
            </a:r>
            <a:r>
              <a:rPr lang="ru-RU" sz="2400" b="1" dirty="0" err="1">
                <a:solidFill>
                  <a:srgbClr val="C00000"/>
                </a:solidFill>
              </a:rPr>
              <a:t>эл.переписки</a:t>
            </a:r>
            <a:r>
              <a:rPr lang="ru-RU" sz="2400" b="1" dirty="0">
                <a:solidFill>
                  <a:srgbClr val="C00000"/>
                </a:solidFill>
              </a:rPr>
              <a:t> на характер и структуру письма</a:t>
            </a:r>
          </a:p>
        </p:txBody>
      </p:sp>
      <p:sp>
        <p:nvSpPr>
          <p:cNvPr id="3" name="Объект 2"/>
          <p:cNvSpPr>
            <a:spLocks noGrp="1"/>
          </p:cNvSpPr>
          <p:nvPr>
            <p:ph idx="1"/>
          </p:nvPr>
        </p:nvSpPr>
        <p:spPr/>
        <p:txBody>
          <a:bodyPr>
            <a:normAutofit/>
          </a:bodyPr>
          <a:lstStyle/>
          <a:p>
            <a:pPr marL="114300" indent="0">
              <a:buNone/>
            </a:pPr>
            <a:r>
              <a:rPr lang="ru-RU" sz="1800" b="1" dirty="0">
                <a:solidFill>
                  <a:srgbClr val="002060"/>
                </a:solidFill>
              </a:rPr>
              <a:t>Усиление лаконичности, экономности в словах и выражениях</a:t>
            </a:r>
          </a:p>
          <a:p>
            <a:pPr marL="114300" indent="0">
              <a:buNone/>
            </a:pPr>
            <a:endParaRPr lang="ru-RU" sz="1800" b="1" dirty="0">
              <a:solidFill>
                <a:srgbClr val="002060"/>
              </a:solidFill>
            </a:endParaRPr>
          </a:p>
          <a:p>
            <a:pPr marL="114300" indent="0">
              <a:buNone/>
            </a:pPr>
            <a:r>
              <a:rPr lang="ru-RU" sz="1800" b="1" dirty="0">
                <a:solidFill>
                  <a:srgbClr val="002060"/>
                </a:solidFill>
              </a:rPr>
              <a:t>Быстрота</a:t>
            </a:r>
          </a:p>
          <a:p>
            <a:pPr marL="114300" indent="0">
              <a:buNone/>
            </a:pPr>
            <a:endParaRPr lang="ru-RU" sz="1800" b="1" dirty="0">
              <a:solidFill>
                <a:srgbClr val="002060"/>
              </a:solidFill>
            </a:endParaRPr>
          </a:p>
          <a:p>
            <a:pPr marL="114300" indent="0">
              <a:buNone/>
            </a:pPr>
            <a:r>
              <a:rPr lang="ru-RU" sz="1800" b="1" dirty="0">
                <a:solidFill>
                  <a:srgbClr val="002060"/>
                </a:solidFill>
              </a:rPr>
              <a:t>Краткость</a:t>
            </a:r>
          </a:p>
          <a:p>
            <a:pPr marL="114300" indent="0">
              <a:buNone/>
            </a:pPr>
            <a:endParaRPr lang="ru-RU" sz="1800" b="1" dirty="0">
              <a:solidFill>
                <a:srgbClr val="002060"/>
              </a:solidFill>
            </a:endParaRPr>
          </a:p>
          <a:p>
            <a:pPr marL="114300" indent="0">
              <a:buNone/>
            </a:pPr>
            <a:r>
              <a:rPr lang="ru-RU" sz="1800" b="1" dirty="0">
                <a:solidFill>
                  <a:srgbClr val="002060"/>
                </a:solidFill>
              </a:rPr>
              <a:t>Удобство хранения, поиска, обработки</a:t>
            </a:r>
          </a:p>
          <a:p>
            <a:pPr marL="114300" indent="0">
              <a:buNone/>
            </a:pPr>
            <a:endParaRPr lang="ru-RU" sz="1800" b="1" dirty="0">
              <a:solidFill>
                <a:srgbClr val="002060"/>
              </a:solidFill>
            </a:endParaRPr>
          </a:p>
          <a:p>
            <a:pPr marL="114300" indent="0">
              <a:buNone/>
            </a:pPr>
            <a:r>
              <a:rPr lang="ru-RU" sz="1800" b="1" dirty="0">
                <a:solidFill>
                  <a:srgbClr val="002060"/>
                </a:solidFill>
              </a:rPr>
              <a:t>Возможность одновременной переписки со многими адресатами</a:t>
            </a:r>
          </a:p>
          <a:p>
            <a:pPr marL="114300" indent="0">
              <a:buNone/>
            </a:pPr>
            <a:endParaRPr lang="ru-RU" sz="1800" b="1" dirty="0">
              <a:solidFill>
                <a:srgbClr val="002060"/>
              </a:solidFill>
            </a:endParaRPr>
          </a:p>
          <a:p>
            <a:pPr marL="114300" indent="0">
              <a:buNone/>
            </a:pPr>
            <a:r>
              <a:rPr lang="ru-RU" sz="1800" b="1" dirty="0">
                <a:solidFill>
                  <a:srgbClr val="002060"/>
                </a:solidFill>
              </a:rPr>
              <a:t>Основное «тело» письма и приложение</a:t>
            </a:r>
          </a:p>
        </p:txBody>
      </p:sp>
    </p:spTree>
    <p:extLst>
      <p:ext uri="{BB962C8B-B14F-4D97-AF65-F5344CB8AC3E}">
        <p14:creationId xmlns:p14="http://schemas.microsoft.com/office/powerpoint/2010/main" val="11847823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a:solidFill>
                  <a:srgbClr val="C00000"/>
                </a:solidFill>
              </a:rPr>
              <a:t>Культура  переписки по </a:t>
            </a:r>
            <a:r>
              <a:rPr lang="ru-RU" sz="2800" b="1" dirty="0" err="1">
                <a:solidFill>
                  <a:srgbClr val="C00000"/>
                </a:solidFill>
              </a:rPr>
              <a:t>эл.почте</a:t>
            </a:r>
            <a:endParaRPr lang="ru-RU" sz="2800" b="1" dirty="0">
              <a:solidFill>
                <a:srgbClr val="C00000"/>
              </a:solidFill>
            </a:endParaRPr>
          </a:p>
        </p:txBody>
      </p:sp>
      <p:sp>
        <p:nvSpPr>
          <p:cNvPr id="3" name="Объект 2"/>
          <p:cNvSpPr>
            <a:spLocks noGrp="1"/>
          </p:cNvSpPr>
          <p:nvPr>
            <p:ph idx="1"/>
          </p:nvPr>
        </p:nvSpPr>
        <p:spPr/>
        <p:txBody>
          <a:bodyPr>
            <a:normAutofit/>
          </a:bodyPr>
          <a:lstStyle/>
          <a:p>
            <a:r>
              <a:rPr lang="ru-RU" sz="1600" b="1" dirty="0">
                <a:solidFill>
                  <a:srgbClr val="002060"/>
                </a:solidFill>
              </a:rPr>
              <a:t>Регулярная проверка почты – несколько раз в день.                                       Иначе Вы можете создать проблемы в решении деловых  вопросов;</a:t>
            </a:r>
          </a:p>
          <a:p>
            <a:endParaRPr lang="ru-RU" sz="1600" b="1" dirty="0">
              <a:solidFill>
                <a:srgbClr val="002060"/>
              </a:solidFill>
            </a:endParaRPr>
          </a:p>
          <a:p>
            <a:r>
              <a:rPr lang="ru-RU" sz="1600" b="1" dirty="0">
                <a:solidFill>
                  <a:srgbClr val="002060"/>
                </a:solidFill>
              </a:rPr>
              <a:t>Это нормально, если ваш рабочий день начинается с просмотра поступившей почты. Настройте автоматическую доставку/получение почты хотя бы каждые 10 (а лучше 2 — 3) минуты;</a:t>
            </a:r>
          </a:p>
          <a:p>
            <a:endParaRPr lang="ru-RU" sz="1600" b="1" dirty="0">
              <a:solidFill>
                <a:srgbClr val="002060"/>
              </a:solidFill>
            </a:endParaRPr>
          </a:p>
          <a:p>
            <a:r>
              <a:rPr lang="ru-RU" sz="1600" b="1" dirty="0">
                <a:solidFill>
                  <a:srgbClr val="002060"/>
                </a:solidFill>
              </a:rPr>
              <a:t>Полученное письмо достойно внимания. Научиться сортировать письма. Сразу выделять приоритетность в ответах; </a:t>
            </a:r>
          </a:p>
          <a:p>
            <a:endParaRPr lang="ru-RU" sz="1600" b="1" dirty="0">
              <a:solidFill>
                <a:srgbClr val="002060"/>
              </a:solidFill>
            </a:endParaRPr>
          </a:p>
          <a:p>
            <a:r>
              <a:rPr lang="ru-RU" sz="1600" b="1" dirty="0">
                <a:solidFill>
                  <a:srgbClr val="002060"/>
                </a:solidFill>
              </a:rPr>
              <a:t>В интересах дела лучше не устраивать в своем п/я завалы писем, а  сразу отвечать на них. Но для этого необходимо выработать соответствующий стиль и темп написания письма.</a:t>
            </a:r>
          </a:p>
        </p:txBody>
      </p:sp>
    </p:spTree>
    <p:extLst>
      <p:ext uri="{BB962C8B-B14F-4D97-AF65-F5344CB8AC3E}">
        <p14:creationId xmlns:p14="http://schemas.microsoft.com/office/powerpoint/2010/main" val="5097396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a:solidFill>
                  <a:srgbClr val="C00000"/>
                </a:solidFill>
              </a:rPr>
              <a:t>Культура  переписки по </a:t>
            </a:r>
            <a:r>
              <a:rPr lang="ru-RU" sz="2800" b="1" dirty="0" err="1">
                <a:solidFill>
                  <a:srgbClr val="C00000"/>
                </a:solidFill>
              </a:rPr>
              <a:t>эл.почте</a:t>
            </a:r>
            <a:r>
              <a:rPr lang="ru-RU" sz="2800" b="1" dirty="0">
                <a:solidFill>
                  <a:srgbClr val="C00000"/>
                </a:solidFill>
              </a:rPr>
              <a:t>    </a:t>
            </a:r>
            <a:r>
              <a:rPr lang="ru-RU" sz="2000" b="1" dirty="0">
                <a:solidFill>
                  <a:srgbClr val="C00000"/>
                </a:solidFill>
              </a:rPr>
              <a:t>точность, конкретность, лаконичность</a:t>
            </a:r>
            <a:endParaRPr lang="ru-RU" sz="2000" dirty="0">
              <a:solidFill>
                <a:srgbClr val="C00000"/>
              </a:solidFill>
            </a:endParaRPr>
          </a:p>
        </p:txBody>
      </p:sp>
      <p:sp>
        <p:nvSpPr>
          <p:cNvPr id="3" name="Объект 2"/>
          <p:cNvSpPr>
            <a:spLocks noGrp="1"/>
          </p:cNvSpPr>
          <p:nvPr>
            <p:ph idx="1"/>
          </p:nvPr>
        </p:nvSpPr>
        <p:spPr/>
        <p:txBody>
          <a:bodyPr>
            <a:normAutofit/>
          </a:bodyPr>
          <a:lstStyle/>
          <a:p>
            <a:r>
              <a:rPr lang="ru-RU" sz="1800" b="1" u="sng" dirty="0">
                <a:solidFill>
                  <a:srgbClr val="002060"/>
                </a:solidFill>
              </a:rPr>
              <a:t>Точность</a:t>
            </a:r>
            <a:r>
              <a:rPr lang="ru-RU" sz="1800" b="1" dirty="0">
                <a:solidFill>
                  <a:srgbClr val="002060"/>
                </a:solidFill>
              </a:rPr>
              <a:t> . Указывать точные данные, на которые вы ссылаетесь (</a:t>
            </a:r>
            <a:r>
              <a:rPr lang="ru-RU" sz="1800" dirty="0">
                <a:solidFill>
                  <a:srgbClr val="002060"/>
                </a:solidFill>
              </a:rPr>
              <a:t>дата встречи, пункт встречи, тема, ссылка на дату и тему другого письма или имя файла</a:t>
            </a:r>
            <a:r>
              <a:rPr lang="ru-RU" sz="1800" b="1" dirty="0">
                <a:solidFill>
                  <a:srgbClr val="002060"/>
                </a:solidFill>
              </a:rPr>
              <a:t>).</a:t>
            </a:r>
          </a:p>
          <a:p>
            <a:endParaRPr lang="ru-RU" sz="1800" b="1" dirty="0">
              <a:solidFill>
                <a:srgbClr val="002060"/>
              </a:solidFill>
            </a:endParaRPr>
          </a:p>
          <a:p>
            <a:r>
              <a:rPr lang="ru-RU" sz="1800" b="1" u="sng" dirty="0">
                <a:solidFill>
                  <a:srgbClr val="002060"/>
                </a:solidFill>
              </a:rPr>
              <a:t>Конкретность</a:t>
            </a:r>
            <a:r>
              <a:rPr lang="ru-RU" sz="1800" b="1" dirty="0">
                <a:solidFill>
                  <a:srgbClr val="002060"/>
                </a:solidFill>
              </a:rPr>
              <a:t>.  Из письма должно быть точно понятно, </a:t>
            </a:r>
            <a:r>
              <a:rPr lang="ru-RU" sz="1800" b="1" i="1" dirty="0">
                <a:solidFill>
                  <a:srgbClr val="002060"/>
                </a:solidFill>
              </a:rPr>
              <a:t>ЧТО ИМЕННО</a:t>
            </a:r>
            <a:r>
              <a:rPr lang="ru-RU" sz="1800" b="1" dirty="0">
                <a:solidFill>
                  <a:srgbClr val="002060"/>
                </a:solidFill>
              </a:rPr>
              <a:t> требуется от получателя.</a:t>
            </a:r>
          </a:p>
          <a:p>
            <a:endParaRPr lang="ru-RU" sz="1800" b="1" dirty="0">
              <a:solidFill>
                <a:srgbClr val="002060"/>
              </a:solidFill>
            </a:endParaRPr>
          </a:p>
          <a:p>
            <a:r>
              <a:rPr lang="ru-RU" sz="1800" b="1" u="sng" dirty="0">
                <a:solidFill>
                  <a:srgbClr val="002060"/>
                </a:solidFill>
              </a:rPr>
              <a:t>Лаконичность</a:t>
            </a:r>
            <a:r>
              <a:rPr lang="ru-RU" sz="1800" b="1" dirty="0">
                <a:solidFill>
                  <a:srgbClr val="002060"/>
                </a:solidFill>
              </a:rPr>
              <a:t>.  За ясностью м мысли следует ясность изложения, и это видит ваш адресат.                                                       </a:t>
            </a:r>
            <a:r>
              <a:rPr lang="ru-RU" sz="1600" dirty="0">
                <a:solidFill>
                  <a:srgbClr val="002060"/>
                </a:solidFill>
              </a:rPr>
              <a:t>(Не стоит излагать на трёх страницах то, что можно было бы написать в трёх абзацах. Лаконичный деловой текст – это не сухость, а экономия времени и точность мысли).</a:t>
            </a:r>
          </a:p>
          <a:p>
            <a:pPr marL="114300" indent="0">
              <a:buNone/>
            </a:pPr>
            <a:endParaRPr lang="ru-RU" sz="1800" dirty="0"/>
          </a:p>
        </p:txBody>
      </p:sp>
    </p:spTree>
    <p:extLst>
      <p:ext uri="{BB962C8B-B14F-4D97-AF65-F5344CB8AC3E}">
        <p14:creationId xmlns:p14="http://schemas.microsoft.com/office/powerpoint/2010/main" val="3349891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a:solidFill>
                  <a:srgbClr val="002060"/>
                </a:solidFill>
              </a:rPr>
              <a:t>Еще  немного  сленга</a:t>
            </a:r>
          </a:p>
        </p:txBody>
      </p:sp>
      <p:sp>
        <p:nvSpPr>
          <p:cNvPr id="3" name="Объект 2"/>
          <p:cNvSpPr>
            <a:spLocks noGrp="1"/>
          </p:cNvSpPr>
          <p:nvPr>
            <p:ph idx="1"/>
          </p:nvPr>
        </p:nvSpPr>
        <p:spPr/>
        <p:txBody>
          <a:bodyPr>
            <a:normAutofit/>
          </a:bodyPr>
          <a:lstStyle/>
          <a:p>
            <a:pPr marL="114300" indent="0">
              <a:buNone/>
            </a:pPr>
            <a:r>
              <a:rPr lang="ru-RU" sz="1800" b="1" dirty="0" err="1">
                <a:solidFill>
                  <a:srgbClr val="002060"/>
                </a:solidFill>
              </a:rPr>
              <a:t>Зачекиниться</a:t>
            </a:r>
            <a:endParaRPr lang="ru-RU" sz="1800" b="1" dirty="0">
              <a:solidFill>
                <a:srgbClr val="002060"/>
              </a:solidFill>
            </a:endParaRPr>
          </a:p>
          <a:p>
            <a:pPr marL="114300" indent="0">
              <a:buNone/>
            </a:pPr>
            <a:r>
              <a:rPr lang="ru-RU" sz="1800" b="1" dirty="0" err="1">
                <a:solidFill>
                  <a:srgbClr val="002060"/>
                </a:solidFill>
              </a:rPr>
              <a:t>Шеймить</a:t>
            </a:r>
            <a:endParaRPr lang="ru-RU" sz="1800" b="1" dirty="0">
              <a:solidFill>
                <a:srgbClr val="002060"/>
              </a:solidFill>
            </a:endParaRPr>
          </a:p>
          <a:p>
            <a:pPr marL="114300" indent="0">
              <a:buNone/>
            </a:pPr>
            <a:r>
              <a:rPr lang="ru-RU" sz="1800" b="1" dirty="0" err="1">
                <a:solidFill>
                  <a:srgbClr val="002060"/>
                </a:solidFill>
              </a:rPr>
              <a:t>Хайп</a:t>
            </a:r>
            <a:r>
              <a:rPr lang="ru-RU" sz="1800" b="1" dirty="0">
                <a:solidFill>
                  <a:srgbClr val="002060"/>
                </a:solidFill>
              </a:rPr>
              <a:t>, </a:t>
            </a:r>
            <a:r>
              <a:rPr lang="ru-RU" sz="1800" b="1" dirty="0" err="1">
                <a:solidFill>
                  <a:srgbClr val="002060"/>
                </a:solidFill>
              </a:rPr>
              <a:t>хайпить</a:t>
            </a:r>
            <a:endParaRPr lang="ru-RU" sz="1800" b="1" dirty="0">
              <a:solidFill>
                <a:srgbClr val="002060"/>
              </a:solidFill>
            </a:endParaRPr>
          </a:p>
          <a:p>
            <a:pPr marL="114300" indent="0">
              <a:buNone/>
            </a:pPr>
            <a:r>
              <a:rPr lang="ru-RU" sz="1800" b="1" dirty="0" err="1">
                <a:solidFill>
                  <a:srgbClr val="002060"/>
                </a:solidFill>
              </a:rPr>
              <a:t>Хейт</a:t>
            </a:r>
            <a:r>
              <a:rPr lang="ru-RU" sz="1800" b="1" dirty="0">
                <a:solidFill>
                  <a:srgbClr val="002060"/>
                </a:solidFill>
              </a:rPr>
              <a:t>, </a:t>
            </a:r>
            <a:r>
              <a:rPr lang="ru-RU" sz="1800" b="1" dirty="0" err="1">
                <a:solidFill>
                  <a:srgbClr val="002060"/>
                </a:solidFill>
              </a:rPr>
              <a:t>хейтить</a:t>
            </a:r>
            <a:endParaRPr lang="ru-RU" sz="1800" b="1" dirty="0">
              <a:solidFill>
                <a:srgbClr val="002060"/>
              </a:solidFill>
            </a:endParaRPr>
          </a:p>
          <a:p>
            <a:pPr marL="114300" indent="0">
              <a:buNone/>
            </a:pPr>
            <a:r>
              <a:rPr lang="ru-RU" sz="1800" b="1" dirty="0" err="1">
                <a:solidFill>
                  <a:srgbClr val="002060"/>
                </a:solidFill>
              </a:rPr>
              <a:t>Рили</a:t>
            </a:r>
            <a:r>
              <a:rPr lang="ru-RU" sz="1800" b="1" dirty="0">
                <a:solidFill>
                  <a:srgbClr val="002060"/>
                </a:solidFill>
              </a:rPr>
              <a:t> (?)</a:t>
            </a:r>
          </a:p>
          <a:p>
            <a:pPr marL="114300" indent="0">
              <a:buNone/>
            </a:pPr>
            <a:r>
              <a:rPr lang="ru-RU" sz="1800" b="1" dirty="0">
                <a:solidFill>
                  <a:srgbClr val="002060"/>
                </a:solidFill>
              </a:rPr>
              <a:t>Изи</a:t>
            </a:r>
          </a:p>
          <a:p>
            <a:pPr marL="114300" indent="0">
              <a:buNone/>
            </a:pPr>
            <a:endParaRPr lang="en-US" sz="1800" b="1" dirty="0">
              <a:solidFill>
                <a:srgbClr val="002060"/>
              </a:solidFill>
            </a:endParaRPr>
          </a:p>
          <a:p>
            <a:pPr marL="114300" indent="0">
              <a:buNone/>
            </a:pPr>
            <a:endParaRPr lang="ru-RU" sz="1800" b="1" dirty="0">
              <a:solidFill>
                <a:srgbClr val="002060"/>
              </a:solidFill>
            </a:endParaRPr>
          </a:p>
        </p:txBody>
      </p:sp>
    </p:spTree>
    <p:extLst>
      <p:ext uri="{BB962C8B-B14F-4D97-AF65-F5344CB8AC3E}">
        <p14:creationId xmlns:p14="http://schemas.microsoft.com/office/powerpoint/2010/main" val="2451102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408373"/>
            <a:ext cx="8260672" cy="716372"/>
          </a:xfrm>
        </p:spPr>
        <p:txBody>
          <a:bodyPr>
            <a:normAutofit/>
          </a:bodyPr>
          <a:lstStyle/>
          <a:p>
            <a:r>
              <a:rPr lang="ru-RU" sz="2400" b="1" dirty="0">
                <a:solidFill>
                  <a:srgbClr val="C00000"/>
                </a:solidFill>
              </a:rPr>
              <a:t>Заполнение полей  </a:t>
            </a:r>
            <a:r>
              <a:rPr lang="ru-RU" sz="2400" b="1" dirty="0" err="1">
                <a:solidFill>
                  <a:srgbClr val="C00000"/>
                </a:solidFill>
              </a:rPr>
              <a:t>эл.письма</a:t>
            </a:r>
            <a:endParaRPr lang="ru-RU" sz="2400" b="1" dirty="0">
              <a:solidFill>
                <a:srgbClr val="C00000"/>
              </a:solidFill>
            </a:endParaRPr>
          </a:p>
        </p:txBody>
      </p:sp>
      <p:sp>
        <p:nvSpPr>
          <p:cNvPr id="3" name="Объект 2"/>
          <p:cNvSpPr>
            <a:spLocks noGrp="1"/>
          </p:cNvSpPr>
          <p:nvPr>
            <p:ph idx="1"/>
          </p:nvPr>
        </p:nvSpPr>
        <p:spPr>
          <a:xfrm>
            <a:off x="457200" y="1196752"/>
            <a:ext cx="8229600" cy="4929411"/>
          </a:xfrm>
        </p:spPr>
        <p:txBody>
          <a:bodyPr>
            <a:normAutofit lnSpcReduction="10000"/>
          </a:bodyPr>
          <a:lstStyle/>
          <a:p>
            <a:r>
              <a:rPr lang="ru-RU" sz="1500" b="1" u="sng" dirty="0">
                <a:solidFill>
                  <a:srgbClr val="002060"/>
                </a:solidFill>
              </a:rPr>
              <a:t>«Кому</a:t>
            </a:r>
            <a:r>
              <a:rPr lang="ru-RU" sz="1500" b="1" dirty="0">
                <a:solidFill>
                  <a:srgbClr val="002060"/>
                </a:solidFill>
              </a:rPr>
              <a:t>». Если Вы отправляете вопрос, Вы ждете ответ именно от адресата, указанного в поле «Кому». Если Вы получатель, ответить должны именно Вы.              То есть, письмо и содержащиеся в нем сведения или вопросы адресованы непосредственно получателю, указанному в данном поле.                                                 Если в этом поле стоит более двух адресатов…</a:t>
            </a:r>
          </a:p>
          <a:p>
            <a:endParaRPr lang="ru-RU" sz="1500" b="1" dirty="0">
              <a:solidFill>
                <a:srgbClr val="002060"/>
              </a:solidFill>
            </a:endParaRPr>
          </a:p>
          <a:p>
            <a:r>
              <a:rPr lang="ru-RU" sz="1500" b="1" u="sng" dirty="0">
                <a:solidFill>
                  <a:srgbClr val="002060"/>
                </a:solidFill>
              </a:rPr>
              <a:t>«Копия». </a:t>
            </a:r>
            <a:r>
              <a:rPr lang="ru-RU" sz="1500" b="1" dirty="0">
                <a:solidFill>
                  <a:srgbClr val="002060"/>
                </a:solidFill>
              </a:rPr>
              <a:t>Получатели, стоящие в этом поле, получают письмо для информации или являются «приглашенными в свидетели».                           Получатель в копиях не должен в общем случае отвечать на письмо. Более того, вежливым считается при наличии такой необходимости начать с фразы «извините, что вмешиваюсь».</a:t>
            </a:r>
          </a:p>
          <a:p>
            <a:endParaRPr lang="ru-RU" sz="1500" b="1" dirty="0">
              <a:solidFill>
                <a:srgbClr val="002060"/>
              </a:solidFill>
            </a:endParaRPr>
          </a:p>
          <a:p>
            <a:r>
              <a:rPr lang="ru-RU" sz="1500" b="1" u="sng" dirty="0">
                <a:solidFill>
                  <a:srgbClr val="002060"/>
                </a:solidFill>
              </a:rPr>
              <a:t>«Скрытая копия»</a:t>
            </a:r>
            <a:r>
              <a:rPr lang="ru-RU" sz="1500" b="1" dirty="0">
                <a:solidFill>
                  <a:srgbClr val="002060"/>
                </a:solidFill>
              </a:rPr>
              <a:t>. О факте отправки письма человеку, указанному в поле «Скрытая копия» не узнают основной получатель или стоящие в копиях.      Также это поле используется для массовой рассылки, чтобы Вашу адресную книгу не знали все получатели.</a:t>
            </a:r>
          </a:p>
          <a:p>
            <a:endParaRPr lang="ru-RU" sz="1500" b="1" dirty="0">
              <a:solidFill>
                <a:srgbClr val="002060"/>
              </a:solidFill>
            </a:endParaRPr>
          </a:p>
          <a:p>
            <a:r>
              <a:rPr lang="ru-RU" sz="1500" b="1" dirty="0">
                <a:solidFill>
                  <a:srgbClr val="002060"/>
                </a:solidFill>
              </a:rPr>
              <a:t>При ответах не забывайте о кнопке </a:t>
            </a:r>
            <a:r>
              <a:rPr lang="ru-RU" sz="1500" b="1" u="sng" dirty="0">
                <a:solidFill>
                  <a:srgbClr val="002060"/>
                </a:solidFill>
              </a:rPr>
              <a:t>«Ответить всем</a:t>
            </a:r>
            <a:r>
              <a:rPr lang="ru-RU" sz="1500" b="1" dirty="0">
                <a:solidFill>
                  <a:srgbClr val="002060"/>
                </a:solidFill>
              </a:rPr>
              <a:t>» – это сохранит в копиях получателей начального письма и Ваш ответ не пройдет мимо них. Удалить нежелательных получателей или добавить других можно всегда.</a:t>
            </a:r>
          </a:p>
          <a:p>
            <a:pPr marL="114300" indent="0">
              <a:buNone/>
            </a:pPr>
            <a:endParaRPr lang="ru-RU" sz="1600" b="1" dirty="0">
              <a:solidFill>
                <a:srgbClr val="002060"/>
              </a:solidFill>
            </a:endParaRPr>
          </a:p>
        </p:txBody>
      </p:sp>
    </p:spTree>
    <p:extLst>
      <p:ext uri="{BB962C8B-B14F-4D97-AF65-F5344CB8AC3E}">
        <p14:creationId xmlns:p14="http://schemas.microsoft.com/office/powerpoint/2010/main" val="29136179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408373"/>
            <a:ext cx="8260672" cy="716372"/>
          </a:xfrm>
        </p:spPr>
        <p:txBody>
          <a:bodyPr>
            <a:normAutofit/>
          </a:bodyPr>
          <a:lstStyle/>
          <a:p>
            <a:r>
              <a:rPr lang="ru-RU" sz="2800" b="1" dirty="0">
                <a:solidFill>
                  <a:srgbClr val="C00000"/>
                </a:solidFill>
              </a:rPr>
              <a:t>Тема письма</a:t>
            </a:r>
          </a:p>
        </p:txBody>
      </p:sp>
      <p:sp>
        <p:nvSpPr>
          <p:cNvPr id="3" name="Объект 2"/>
          <p:cNvSpPr>
            <a:spLocks noGrp="1"/>
          </p:cNvSpPr>
          <p:nvPr>
            <p:ph idx="1"/>
          </p:nvPr>
        </p:nvSpPr>
        <p:spPr>
          <a:xfrm>
            <a:off x="457200" y="1556792"/>
            <a:ext cx="8229600" cy="4569371"/>
          </a:xfrm>
        </p:spPr>
        <p:txBody>
          <a:bodyPr>
            <a:normAutofit lnSpcReduction="10000"/>
          </a:bodyPr>
          <a:lstStyle/>
          <a:p>
            <a:pPr marL="114300" indent="0">
              <a:buNone/>
            </a:pPr>
            <a:r>
              <a:rPr lang="ru-RU" sz="1800" b="1" dirty="0">
                <a:solidFill>
                  <a:srgbClr val="002060"/>
                </a:solidFill>
              </a:rPr>
              <a:t>Не стоит оставлять это поле пустым.                                                          Люди, с которыми Вы переписываетесь, могут получать сотни писем в день и используют это поле для быстрой оценки важности содержания письма.</a:t>
            </a:r>
          </a:p>
          <a:p>
            <a:pPr marL="114300" indent="0">
              <a:buNone/>
            </a:pPr>
            <a:endParaRPr lang="ru-RU" sz="1800" b="1" dirty="0">
              <a:solidFill>
                <a:srgbClr val="002060"/>
              </a:solidFill>
            </a:endParaRPr>
          </a:p>
          <a:p>
            <a:pPr marL="114300" indent="0">
              <a:buNone/>
            </a:pPr>
            <a:r>
              <a:rPr lang="ru-RU" sz="1800" b="1" i="1" dirty="0">
                <a:solidFill>
                  <a:srgbClr val="002060"/>
                </a:solidFill>
              </a:rPr>
              <a:t>Тема</a:t>
            </a:r>
            <a:r>
              <a:rPr lang="ru-RU" sz="1800" b="1" dirty="0">
                <a:solidFill>
                  <a:srgbClr val="002060"/>
                </a:solidFill>
              </a:rPr>
              <a:t> письма должна кратко отражать  собственно тему послания.                                                                                                        Темы типа «Вопрос», «привет!» или пустое поле выдают в Вас или новичка, или отсутствие элементарных навыков владения деловой перепиской.</a:t>
            </a:r>
          </a:p>
          <a:p>
            <a:pPr marL="114300" indent="0">
              <a:buNone/>
            </a:pPr>
            <a:endParaRPr lang="ru-RU" sz="1800" b="1" dirty="0">
              <a:solidFill>
                <a:srgbClr val="002060"/>
              </a:solidFill>
            </a:endParaRPr>
          </a:p>
          <a:p>
            <a:pPr marL="114300" indent="0">
              <a:buNone/>
            </a:pPr>
            <a:r>
              <a:rPr lang="ru-RU" sz="1800" b="1" dirty="0">
                <a:solidFill>
                  <a:srgbClr val="002060"/>
                </a:solidFill>
              </a:rPr>
              <a:t>                                         </a:t>
            </a:r>
            <a:r>
              <a:rPr lang="ru-RU" sz="2000" b="1" dirty="0">
                <a:solidFill>
                  <a:srgbClr val="002060"/>
                </a:solidFill>
              </a:rPr>
              <a:t>ВАЖНОСТЬ  ПИСЬМА</a:t>
            </a:r>
          </a:p>
          <a:p>
            <a:pPr marL="114300" indent="0">
              <a:buNone/>
            </a:pPr>
            <a:r>
              <a:rPr lang="ru-RU" sz="1800" b="1" dirty="0">
                <a:solidFill>
                  <a:srgbClr val="002060"/>
                </a:solidFill>
              </a:rPr>
              <a:t>Если письмо содержит информацию о срочных изменениях, текст какого-либо договора или другую информацию, на которую надо обратить внимание в первую очередь, используйте важность «высокая», это выделит письмо в папке «Входящие».</a:t>
            </a:r>
          </a:p>
          <a:p>
            <a:pPr marL="114300" indent="0">
              <a:buNone/>
            </a:pPr>
            <a:endParaRPr lang="ru-RU" sz="1800" b="1" dirty="0">
              <a:solidFill>
                <a:srgbClr val="002060"/>
              </a:solidFill>
            </a:endParaRPr>
          </a:p>
        </p:txBody>
      </p:sp>
    </p:spTree>
    <p:extLst>
      <p:ext uri="{BB962C8B-B14F-4D97-AF65-F5344CB8AC3E}">
        <p14:creationId xmlns:p14="http://schemas.microsoft.com/office/powerpoint/2010/main" val="34809169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solidFill>
                  <a:srgbClr val="C00000"/>
                </a:solidFill>
              </a:rPr>
              <a:t>Этическая сторона деловой переписки</a:t>
            </a:r>
          </a:p>
        </p:txBody>
      </p:sp>
      <p:sp>
        <p:nvSpPr>
          <p:cNvPr id="3" name="Объект 2"/>
          <p:cNvSpPr>
            <a:spLocks noGrp="1"/>
          </p:cNvSpPr>
          <p:nvPr>
            <p:ph idx="1"/>
          </p:nvPr>
        </p:nvSpPr>
        <p:spPr/>
        <p:txBody>
          <a:bodyPr>
            <a:normAutofit/>
          </a:bodyPr>
          <a:lstStyle/>
          <a:p>
            <a:pPr marL="114300" indent="0">
              <a:buNone/>
            </a:pPr>
            <a:r>
              <a:rPr lang="ru-RU" sz="1800" b="1" dirty="0">
                <a:solidFill>
                  <a:srgbClr val="002060"/>
                </a:solidFill>
              </a:rPr>
              <a:t>Деловая переписка, как и любая другая форма взаимодействия людей, основана на своде этических правил и норм, главное из которых – «ВЕЖЛИВОСТЬ И УВАЖЕНИЕ К ПАРТНЕРУ». </a:t>
            </a:r>
          </a:p>
          <a:p>
            <a:pPr marL="114300" indent="0">
              <a:buNone/>
            </a:pPr>
            <a:endParaRPr lang="ru-RU" sz="1800" b="1" dirty="0">
              <a:solidFill>
                <a:srgbClr val="002060"/>
              </a:solidFill>
            </a:endParaRPr>
          </a:p>
          <a:p>
            <a:pPr marL="114300" indent="0">
              <a:buNone/>
            </a:pPr>
            <a:r>
              <a:rPr lang="ru-RU" sz="1800" b="1" dirty="0">
                <a:solidFill>
                  <a:srgbClr val="002060"/>
                </a:solidFill>
              </a:rPr>
              <a:t>Даже если целью письма является высказывание претензии, его текст  должен  быть составлен  в умеренной тональности, не  содержать слов и выражений, которые могут быть восприняты вашим контрагентом  как грубые и некорректные, в результате чего ваши деловые отношения могут быть испорчены.</a:t>
            </a:r>
          </a:p>
          <a:p>
            <a:pPr marL="114300" indent="0">
              <a:buNone/>
            </a:pPr>
            <a:endParaRPr lang="ru-RU" sz="1800" b="1" dirty="0">
              <a:solidFill>
                <a:srgbClr val="002060"/>
              </a:solidFill>
            </a:endParaRPr>
          </a:p>
          <a:p>
            <a:pPr marL="114300" indent="0">
              <a:buNone/>
            </a:pPr>
            <a:r>
              <a:rPr lang="ru-RU" sz="1800" b="1" dirty="0">
                <a:solidFill>
                  <a:srgbClr val="002060"/>
                </a:solidFill>
              </a:rPr>
              <a:t> </a:t>
            </a:r>
            <a:r>
              <a:rPr lang="ru-RU" sz="1800" b="1" u="sng" dirty="0">
                <a:solidFill>
                  <a:srgbClr val="002060"/>
                </a:solidFill>
              </a:rPr>
              <a:t>Заботясь о поддержании достоинства своего адресата, вы, таким образом, сохраняете своё собственное</a:t>
            </a:r>
            <a:r>
              <a:rPr lang="ru-RU" sz="1800" b="1" dirty="0">
                <a:solidFill>
                  <a:srgbClr val="002060"/>
                </a:solidFill>
              </a:rPr>
              <a:t>.</a:t>
            </a:r>
          </a:p>
        </p:txBody>
      </p:sp>
    </p:spTree>
    <p:extLst>
      <p:ext uri="{BB962C8B-B14F-4D97-AF65-F5344CB8AC3E}">
        <p14:creationId xmlns:p14="http://schemas.microsoft.com/office/powerpoint/2010/main" val="31278798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a:solidFill>
                  <a:srgbClr val="C00000"/>
                </a:solidFill>
              </a:rPr>
              <a:t>Деловая  корреспонденция </a:t>
            </a:r>
            <a:r>
              <a:rPr lang="ru-RU" sz="2400" b="1" dirty="0">
                <a:solidFill>
                  <a:srgbClr val="C00000"/>
                </a:solidFill>
              </a:rPr>
              <a:t>Написание  ответа</a:t>
            </a:r>
          </a:p>
        </p:txBody>
      </p:sp>
      <p:sp>
        <p:nvSpPr>
          <p:cNvPr id="3" name="Объект 2"/>
          <p:cNvSpPr>
            <a:spLocks noGrp="1"/>
          </p:cNvSpPr>
          <p:nvPr>
            <p:ph idx="1"/>
          </p:nvPr>
        </p:nvSpPr>
        <p:spPr/>
        <p:txBody>
          <a:bodyPr>
            <a:normAutofit/>
          </a:bodyPr>
          <a:lstStyle/>
          <a:p>
            <a:r>
              <a:rPr lang="ru-RU" sz="1600" b="1" dirty="0">
                <a:solidFill>
                  <a:srgbClr val="002060"/>
                </a:solidFill>
              </a:rPr>
              <a:t>Приветствие</a:t>
            </a:r>
          </a:p>
          <a:p>
            <a:endParaRPr lang="ru-RU" sz="1600" b="1" dirty="0">
              <a:solidFill>
                <a:srgbClr val="002060"/>
              </a:solidFill>
            </a:endParaRPr>
          </a:p>
          <a:p>
            <a:r>
              <a:rPr lang="ru-RU" sz="1600" b="1" dirty="0">
                <a:solidFill>
                  <a:srgbClr val="002060"/>
                </a:solidFill>
              </a:rPr>
              <a:t>Понять, какого рода ответ требуется – формальный/неформальный. Неформальный ответ на формальное письмо – неуважение к его отправителю и демонстрация собственной низкой культуры.</a:t>
            </a:r>
          </a:p>
          <a:p>
            <a:endParaRPr lang="ru-RU" sz="1600" b="1" dirty="0">
              <a:solidFill>
                <a:srgbClr val="002060"/>
              </a:solidFill>
            </a:endParaRPr>
          </a:p>
          <a:p>
            <a:r>
              <a:rPr lang="ru-RU" sz="1600" b="1" dirty="0" err="1">
                <a:solidFill>
                  <a:srgbClr val="002060"/>
                </a:solidFill>
              </a:rPr>
              <a:t>Транслит</a:t>
            </a:r>
            <a:r>
              <a:rPr lang="ru-RU" sz="1600" b="1" dirty="0">
                <a:solidFill>
                  <a:srgbClr val="002060"/>
                </a:solidFill>
              </a:rPr>
              <a:t> можно использовать, если ваше устройство или гаджет вашего адресата не поддерживает русский язык либо портит кодировки. Другой вариант - прилагать текст ответа в приложении.</a:t>
            </a:r>
          </a:p>
          <a:p>
            <a:endParaRPr lang="ru-RU" sz="1600" b="1" dirty="0">
              <a:solidFill>
                <a:srgbClr val="002060"/>
              </a:solidFill>
            </a:endParaRPr>
          </a:p>
          <a:p>
            <a:r>
              <a:rPr lang="ru-RU" sz="1600" b="1" dirty="0">
                <a:solidFill>
                  <a:srgbClr val="002060"/>
                </a:solidFill>
              </a:rPr>
              <a:t>Деловое письмо должно быть точным, конкретным и лаконичным. При этом следует стремиться  как можно точнее отвечайте на просьбы, изложенные в письме.                                                                                             </a:t>
            </a:r>
            <a:r>
              <a:rPr lang="ru-RU" sz="1600" dirty="0">
                <a:solidFill>
                  <a:srgbClr val="002060"/>
                </a:solidFill>
              </a:rPr>
              <a:t>(Ответ на просьбу или задачу «Сделаем!» неполон. «Сделаем к такой-то дате», «через столько-то дней», «после такого-то события» — это более определенный и точный ответ).</a:t>
            </a:r>
          </a:p>
          <a:p>
            <a:endParaRPr lang="ru-RU" sz="1600" b="1" dirty="0">
              <a:solidFill>
                <a:srgbClr val="002060"/>
              </a:solidFill>
            </a:endParaRPr>
          </a:p>
          <a:p>
            <a:pPr marL="114300" indent="0">
              <a:buNone/>
            </a:pPr>
            <a:endParaRPr lang="ru-RU" sz="1600" b="1" dirty="0">
              <a:solidFill>
                <a:srgbClr val="002060"/>
              </a:solidFill>
            </a:endParaRPr>
          </a:p>
        </p:txBody>
      </p:sp>
    </p:spTree>
    <p:extLst>
      <p:ext uri="{BB962C8B-B14F-4D97-AF65-F5344CB8AC3E}">
        <p14:creationId xmlns:p14="http://schemas.microsoft.com/office/powerpoint/2010/main" val="29063657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332657"/>
            <a:ext cx="8260672" cy="936104"/>
          </a:xfrm>
        </p:spPr>
        <p:txBody>
          <a:bodyPr>
            <a:normAutofit/>
          </a:bodyPr>
          <a:lstStyle/>
          <a:p>
            <a:r>
              <a:rPr lang="ru-RU" sz="2800" b="1" dirty="0">
                <a:solidFill>
                  <a:srgbClr val="C00000"/>
                </a:solidFill>
              </a:rPr>
              <a:t>Деловая  корреспонденция </a:t>
            </a:r>
            <a:r>
              <a:rPr lang="ru-RU" sz="2400" b="1" dirty="0">
                <a:solidFill>
                  <a:srgbClr val="C00000"/>
                </a:solidFill>
              </a:rPr>
              <a:t>Написание  ответа</a:t>
            </a:r>
            <a:endParaRPr lang="ru-RU" sz="2800" dirty="0">
              <a:solidFill>
                <a:srgbClr val="C00000"/>
              </a:solidFill>
            </a:endParaRPr>
          </a:p>
        </p:txBody>
      </p:sp>
      <p:sp>
        <p:nvSpPr>
          <p:cNvPr id="3" name="Объект 2"/>
          <p:cNvSpPr>
            <a:spLocks noGrp="1"/>
          </p:cNvSpPr>
          <p:nvPr>
            <p:ph idx="1"/>
          </p:nvPr>
        </p:nvSpPr>
        <p:spPr/>
        <p:txBody>
          <a:bodyPr>
            <a:normAutofit lnSpcReduction="10000"/>
          </a:bodyPr>
          <a:lstStyle/>
          <a:p>
            <a:r>
              <a:rPr lang="ru-RU" sz="1600" b="1" dirty="0">
                <a:solidFill>
                  <a:srgbClr val="002060"/>
                </a:solidFill>
              </a:rPr>
              <a:t>Если письмо содержит несколько вопросов, тем или задач, структурируйте их и отделяйте. Сплошной «поток мыли» сложно читать и можно пропустить, собственно, основной вопрос письма.</a:t>
            </a:r>
          </a:p>
          <a:p>
            <a:endParaRPr lang="ru-RU" sz="1600" b="1" dirty="0">
              <a:solidFill>
                <a:srgbClr val="002060"/>
              </a:solidFill>
            </a:endParaRPr>
          </a:p>
          <a:p>
            <a:r>
              <a:rPr lang="ru-RU" sz="1600" b="1" dirty="0">
                <a:solidFill>
                  <a:srgbClr val="002060"/>
                </a:solidFill>
              </a:rPr>
              <a:t>Опечатки не так страшны, как ошибки </a:t>
            </a:r>
            <a:r>
              <a:rPr lang="ru-RU" sz="1600" dirty="0">
                <a:solidFill>
                  <a:srgbClr val="002060"/>
                </a:solidFill>
              </a:rPr>
              <a:t>(Если Вы в каждом письме пишете слова неверно, это быстро становится заметно и неизбежно портит ваш имидж в глазах вашего партнёра).</a:t>
            </a:r>
          </a:p>
          <a:p>
            <a:endParaRPr lang="ru-RU" sz="1600" dirty="0">
              <a:solidFill>
                <a:srgbClr val="002060"/>
              </a:solidFill>
            </a:endParaRPr>
          </a:p>
          <a:p>
            <a:r>
              <a:rPr lang="ru-RU" sz="1600" b="1" dirty="0">
                <a:solidFill>
                  <a:srgbClr val="002060"/>
                </a:solidFill>
              </a:rPr>
              <a:t>Никогда не отправляйте письмо, не прочитав написанное!.. Проверить также все адресаты указаны, правильно ли они расставлены в полях «Кому» и «Копия». </a:t>
            </a:r>
          </a:p>
          <a:p>
            <a:endParaRPr lang="ru-RU" sz="1600" b="1" dirty="0">
              <a:solidFill>
                <a:srgbClr val="002060"/>
              </a:solidFill>
            </a:endParaRPr>
          </a:p>
          <a:p>
            <a:r>
              <a:rPr lang="ru-RU" sz="1600" b="1" dirty="0">
                <a:solidFill>
                  <a:srgbClr val="002060"/>
                </a:solidFill>
              </a:rPr>
              <a:t>Цитируйте текст оригинального письма.</a:t>
            </a:r>
          </a:p>
          <a:p>
            <a:endParaRPr lang="ru-RU" sz="1600" b="1" dirty="0">
              <a:solidFill>
                <a:srgbClr val="002060"/>
              </a:solidFill>
            </a:endParaRPr>
          </a:p>
          <a:p>
            <a:r>
              <a:rPr lang="ru-RU" sz="1600" b="1" dirty="0">
                <a:solidFill>
                  <a:srgbClr val="002060"/>
                </a:solidFill>
              </a:rPr>
              <a:t>Если Ваши ответы следуют по пунктам, то желательно разделять (шрифтом, цветом) цитату и ответ.</a:t>
            </a:r>
          </a:p>
          <a:p>
            <a:endParaRPr lang="ru-RU" sz="1600" dirty="0"/>
          </a:p>
        </p:txBody>
      </p:sp>
    </p:spTree>
    <p:extLst>
      <p:ext uri="{BB962C8B-B14F-4D97-AF65-F5344CB8AC3E}">
        <p14:creationId xmlns:p14="http://schemas.microsoft.com/office/powerpoint/2010/main" val="5891756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260649"/>
            <a:ext cx="8260672" cy="936104"/>
          </a:xfrm>
        </p:spPr>
        <p:txBody>
          <a:bodyPr>
            <a:normAutofit/>
          </a:bodyPr>
          <a:lstStyle/>
          <a:p>
            <a:r>
              <a:rPr lang="ru-RU" sz="2800" b="1" dirty="0">
                <a:solidFill>
                  <a:srgbClr val="C00000"/>
                </a:solidFill>
              </a:rPr>
              <a:t>Деловая  корреспонденция </a:t>
            </a:r>
            <a:r>
              <a:rPr lang="ru-RU" sz="2400" b="1" dirty="0">
                <a:solidFill>
                  <a:srgbClr val="C00000"/>
                </a:solidFill>
              </a:rPr>
              <a:t>Написание  ответа</a:t>
            </a:r>
            <a:endParaRPr lang="ru-RU" sz="2800" dirty="0">
              <a:solidFill>
                <a:srgbClr val="C00000"/>
              </a:solidFill>
            </a:endParaRPr>
          </a:p>
        </p:txBody>
      </p:sp>
      <p:sp>
        <p:nvSpPr>
          <p:cNvPr id="3" name="Объект 2"/>
          <p:cNvSpPr>
            <a:spLocks noGrp="1"/>
          </p:cNvSpPr>
          <p:nvPr>
            <p:ph idx="1"/>
          </p:nvPr>
        </p:nvSpPr>
        <p:spPr/>
        <p:txBody>
          <a:bodyPr>
            <a:normAutofit/>
          </a:bodyPr>
          <a:lstStyle/>
          <a:p>
            <a:r>
              <a:rPr lang="ru-RU" sz="1600" b="1" dirty="0">
                <a:solidFill>
                  <a:srgbClr val="002060"/>
                </a:solidFill>
              </a:rPr>
              <a:t>Не вкладывайте в письма файлы редко употребляемых форматов (</a:t>
            </a:r>
            <a:r>
              <a:rPr lang="ru-RU" sz="1600" dirty="0">
                <a:solidFill>
                  <a:srgbClr val="002060"/>
                </a:solidFill>
              </a:rPr>
              <a:t>EXE, PIF, BAT, COM, CMD, SCR</a:t>
            </a:r>
            <a:r>
              <a:rPr lang="ru-RU" sz="1600" b="1" dirty="0">
                <a:solidFill>
                  <a:srgbClr val="002060"/>
                </a:solidFill>
              </a:rPr>
              <a:t>) – многие почтовые клиенты или сервера намертво блокируют такие вложения, и адресат их никогда не прочтет. Лучше воспользоваться архивирование (</a:t>
            </a:r>
            <a:r>
              <a:rPr lang="ru-RU" sz="1600" b="1" dirty="0" err="1">
                <a:solidFill>
                  <a:srgbClr val="002060"/>
                </a:solidFill>
              </a:rPr>
              <a:t>zip</a:t>
            </a:r>
            <a:r>
              <a:rPr lang="ru-RU" sz="1600" b="1" dirty="0">
                <a:solidFill>
                  <a:srgbClr val="002060"/>
                </a:solidFill>
              </a:rPr>
              <a:t>, </a:t>
            </a:r>
            <a:r>
              <a:rPr lang="ru-RU" sz="1600" b="1" dirty="0" err="1">
                <a:solidFill>
                  <a:srgbClr val="002060"/>
                </a:solidFill>
              </a:rPr>
              <a:t>rar</a:t>
            </a:r>
            <a:r>
              <a:rPr lang="ru-RU" sz="1600" b="1" dirty="0">
                <a:solidFill>
                  <a:srgbClr val="002060"/>
                </a:solidFill>
              </a:rPr>
              <a:t>) .</a:t>
            </a:r>
          </a:p>
          <a:p>
            <a:endParaRPr lang="ru-RU" sz="1600" b="1" dirty="0">
              <a:solidFill>
                <a:srgbClr val="002060"/>
              </a:solidFill>
            </a:endParaRPr>
          </a:p>
          <a:p>
            <a:r>
              <a:rPr lang="ru-RU" sz="1600" b="1" dirty="0">
                <a:solidFill>
                  <a:srgbClr val="002060"/>
                </a:solidFill>
              </a:rPr>
              <a:t>Нормальным считается высылать без предупреждения вложения до 2-3 мегабайт. Если надо выслать вложение большего размера, уточните у корреспондента, пройдет ли такой файл через его сервер или поместится ли в почтовый ящик.</a:t>
            </a:r>
          </a:p>
          <a:p>
            <a:endParaRPr lang="ru-RU" sz="1600" b="1" dirty="0">
              <a:solidFill>
                <a:srgbClr val="002060"/>
              </a:solidFill>
            </a:endParaRPr>
          </a:p>
          <a:p>
            <a:r>
              <a:rPr lang="ru-RU" sz="1600" b="1" dirty="0">
                <a:solidFill>
                  <a:srgbClr val="002060"/>
                </a:solidFill>
              </a:rPr>
              <a:t>Воздержитесь от вложений сомнительного содержания                                (</a:t>
            </a:r>
            <a:r>
              <a:rPr lang="ru-RU" sz="1600" dirty="0">
                <a:solidFill>
                  <a:srgbClr val="002060"/>
                </a:solidFill>
              </a:rPr>
              <a:t>Ваш корреспондент может не разделять ваших вкусов, а во-вторых, Вы можете доставить неприятности человеку, работающему в организации, где применяется перлюстрация почты</a:t>
            </a:r>
            <a:r>
              <a:rPr lang="ru-RU" sz="1600" b="1" dirty="0">
                <a:solidFill>
                  <a:srgbClr val="002060"/>
                </a:solidFill>
              </a:rPr>
              <a:t>).</a:t>
            </a:r>
          </a:p>
          <a:p>
            <a:endParaRPr lang="ru-RU" sz="1600" b="1" dirty="0">
              <a:solidFill>
                <a:srgbClr val="002060"/>
              </a:solidFill>
            </a:endParaRPr>
          </a:p>
          <a:p>
            <a:r>
              <a:rPr lang="ru-RU" sz="1600" b="1" dirty="0">
                <a:solidFill>
                  <a:srgbClr val="002060"/>
                </a:solidFill>
              </a:rPr>
              <a:t>Электронная подпись полезна – демонстрирует ваш профессионализм</a:t>
            </a:r>
          </a:p>
          <a:p>
            <a:pPr marL="114300" indent="0">
              <a:buNone/>
            </a:pPr>
            <a:endParaRPr lang="ru-RU" sz="1600" dirty="0"/>
          </a:p>
        </p:txBody>
      </p:sp>
    </p:spTree>
    <p:extLst>
      <p:ext uri="{BB962C8B-B14F-4D97-AF65-F5344CB8AC3E}">
        <p14:creationId xmlns:p14="http://schemas.microsoft.com/office/powerpoint/2010/main" val="35714988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188641"/>
            <a:ext cx="8260672" cy="1080120"/>
          </a:xfrm>
        </p:spPr>
        <p:txBody>
          <a:bodyPr>
            <a:noAutofit/>
          </a:bodyPr>
          <a:lstStyle/>
          <a:p>
            <a:r>
              <a:rPr lang="ru-RU" sz="2800" b="1" dirty="0">
                <a:solidFill>
                  <a:srgbClr val="C00000"/>
                </a:solidFill>
              </a:rPr>
              <a:t>при составлении деловых писем    </a:t>
            </a:r>
            <a:r>
              <a:rPr lang="ru-RU" sz="2400" b="1" i="1" dirty="0">
                <a:solidFill>
                  <a:srgbClr val="C00000"/>
                </a:solidFill>
              </a:rPr>
              <a:t>не рекомендуется</a:t>
            </a:r>
            <a:r>
              <a:rPr lang="ru-RU" sz="2400" b="1" i="1" dirty="0">
                <a:solidFill>
                  <a:srgbClr val="002060"/>
                </a:solidFill>
              </a:rPr>
              <a:t>:</a:t>
            </a:r>
            <a:br>
              <a:rPr lang="ru-RU" sz="2400" b="1" i="1" dirty="0">
                <a:solidFill>
                  <a:srgbClr val="002060"/>
                </a:solidFill>
              </a:rPr>
            </a:br>
            <a:endParaRPr lang="ru-RU" sz="2400" b="1" i="1" dirty="0">
              <a:solidFill>
                <a:srgbClr val="002060"/>
              </a:solidFill>
            </a:endParaRPr>
          </a:p>
        </p:txBody>
      </p:sp>
      <p:sp>
        <p:nvSpPr>
          <p:cNvPr id="3" name="Объект 2"/>
          <p:cNvSpPr>
            <a:spLocks noGrp="1"/>
          </p:cNvSpPr>
          <p:nvPr>
            <p:ph idx="1"/>
          </p:nvPr>
        </p:nvSpPr>
        <p:spPr>
          <a:xfrm>
            <a:off x="457200" y="1124744"/>
            <a:ext cx="8229600" cy="5001419"/>
          </a:xfrm>
        </p:spPr>
        <p:txBody>
          <a:bodyPr>
            <a:noAutofit/>
          </a:bodyPr>
          <a:lstStyle/>
          <a:p>
            <a:pPr>
              <a:buFont typeface="Wingdings" panose="05000000000000000000" pitchFamily="2" charset="2"/>
              <a:buChar char="Ø"/>
            </a:pPr>
            <a:r>
              <a:rPr lang="ru-RU" sz="1600" b="1" dirty="0">
                <a:solidFill>
                  <a:srgbClr val="002060"/>
                </a:solidFill>
              </a:rPr>
              <a:t>Начинать письмо с констатации отказа. В первую очередь следует изложить мотивацию принятого решения и дать понять, что при определенных обстоятельствах к рассмотрению вопроса можно вернуться;</a:t>
            </a:r>
          </a:p>
          <a:p>
            <a:pPr>
              <a:buFont typeface="Wingdings" panose="05000000000000000000" pitchFamily="2" charset="2"/>
              <a:buChar char="Ø"/>
            </a:pPr>
            <a:endParaRPr lang="ru-RU" sz="1600" b="1" dirty="0">
              <a:solidFill>
                <a:srgbClr val="002060"/>
              </a:solidFill>
            </a:endParaRPr>
          </a:p>
          <a:p>
            <a:pPr>
              <a:buFont typeface="Wingdings" panose="05000000000000000000" pitchFamily="2" charset="2"/>
              <a:buChar char="Ø"/>
            </a:pPr>
            <a:r>
              <a:rPr lang="ru-RU" sz="1600" b="1" dirty="0">
                <a:solidFill>
                  <a:srgbClr val="002060"/>
                </a:solidFill>
              </a:rPr>
              <a:t>Навязывать адресату ожидаемый исход вопроса, например: «</a:t>
            </a:r>
            <a:r>
              <a:rPr lang="ru-RU" sz="1600" b="1" i="1" dirty="0">
                <a:solidFill>
                  <a:srgbClr val="002060"/>
                </a:solidFill>
              </a:rPr>
              <a:t>Прошу изучить и решить вопрос положительно»</a:t>
            </a:r>
            <a:r>
              <a:rPr lang="ru-RU" sz="1600" b="1" dirty="0">
                <a:solidFill>
                  <a:srgbClr val="002060"/>
                </a:solidFill>
              </a:rPr>
              <a:t> или «</a:t>
            </a:r>
            <a:r>
              <a:rPr lang="ru-RU" sz="1600" b="1" i="1" dirty="0">
                <a:solidFill>
                  <a:srgbClr val="002060"/>
                </a:solidFill>
              </a:rPr>
              <a:t>Прошу утвердить эту кандидатуру»</a:t>
            </a:r>
          </a:p>
          <a:p>
            <a:pPr>
              <a:buFont typeface="Wingdings" panose="05000000000000000000" pitchFamily="2" charset="2"/>
              <a:buChar char="Ø"/>
            </a:pPr>
            <a:endParaRPr lang="ru-RU" sz="1600" b="1" i="1" dirty="0">
              <a:solidFill>
                <a:srgbClr val="002060"/>
              </a:solidFill>
            </a:endParaRPr>
          </a:p>
          <a:p>
            <a:pPr>
              <a:buFont typeface="Wingdings" panose="05000000000000000000" pitchFamily="2" charset="2"/>
              <a:buChar char="Ø"/>
            </a:pPr>
            <a:r>
              <a:rPr lang="ru-RU" sz="1600" b="1" dirty="0">
                <a:solidFill>
                  <a:srgbClr val="002060"/>
                </a:solidFill>
              </a:rPr>
              <a:t>Побуждать адресата к спешке при вынесении решения словами </a:t>
            </a:r>
            <a:r>
              <a:rPr lang="ru-RU" sz="1600" b="1" i="1" dirty="0">
                <a:solidFill>
                  <a:srgbClr val="002060"/>
                </a:solidFill>
              </a:rPr>
              <a:t>«срочно», «незамедлительно», «в более короткие сроки».  </a:t>
            </a:r>
            <a:r>
              <a:rPr lang="ru-RU" sz="1600" b="1" dirty="0">
                <a:solidFill>
                  <a:srgbClr val="002060"/>
                </a:solidFill>
              </a:rPr>
              <a:t>Лучше воспользоваться формулами:                                                                                                                                </a:t>
            </a:r>
            <a:r>
              <a:rPr lang="ru-RU" sz="1600" b="1" i="1" dirty="0">
                <a:solidFill>
                  <a:srgbClr val="002060"/>
                </a:solidFill>
              </a:rPr>
              <a:t>«Будем признательны за ваш ответ не позднее такого-то числа»,                                                                   «Убедительно просим Вас сообщить о вашем решении в кратчайшие сроки»      (англ. </a:t>
            </a:r>
            <a:r>
              <a:rPr lang="en-US" sz="1600" b="1" i="1" dirty="0">
                <a:solidFill>
                  <a:srgbClr val="002060"/>
                </a:solidFill>
              </a:rPr>
              <a:t>ASAP…)</a:t>
            </a:r>
            <a:endParaRPr lang="ru-RU" sz="1600" b="1" i="1" dirty="0">
              <a:solidFill>
                <a:srgbClr val="002060"/>
              </a:solidFill>
            </a:endParaRPr>
          </a:p>
          <a:p>
            <a:pPr>
              <a:buFont typeface="Wingdings" panose="05000000000000000000" pitchFamily="2" charset="2"/>
              <a:buChar char="Ø"/>
            </a:pPr>
            <a:endParaRPr lang="ru-RU" sz="1600" b="1" i="1" dirty="0">
              <a:solidFill>
                <a:srgbClr val="002060"/>
              </a:solidFill>
            </a:endParaRPr>
          </a:p>
          <a:p>
            <a:pPr>
              <a:buFont typeface="Wingdings" panose="05000000000000000000" pitchFamily="2" charset="2"/>
              <a:buChar char="Ø"/>
            </a:pPr>
            <a:r>
              <a:rPr lang="ru-RU" sz="1600" b="1" dirty="0">
                <a:solidFill>
                  <a:srgbClr val="002060"/>
                </a:solidFill>
              </a:rPr>
              <a:t>Прямо намекать адресату на его  невнимательность, некомпетентность, вводя в текст письма формулировку типа  </a:t>
            </a:r>
            <a:r>
              <a:rPr lang="ru-RU" sz="1600" b="1" i="1" dirty="0">
                <a:solidFill>
                  <a:srgbClr val="002060"/>
                </a:solidFill>
              </a:rPr>
              <a:t>«Предлагаю внимательно изучить…».</a:t>
            </a:r>
          </a:p>
          <a:p>
            <a:pPr marL="114300" indent="0">
              <a:buNone/>
            </a:pPr>
            <a:endParaRPr lang="ru-RU" sz="1600" b="1" dirty="0">
              <a:solidFill>
                <a:srgbClr val="002060"/>
              </a:solidFill>
            </a:endParaRPr>
          </a:p>
        </p:txBody>
      </p:sp>
    </p:spTree>
    <p:extLst>
      <p:ext uri="{BB962C8B-B14F-4D97-AF65-F5344CB8AC3E}">
        <p14:creationId xmlns:p14="http://schemas.microsoft.com/office/powerpoint/2010/main" val="3160493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a:solidFill>
                  <a:srgbClr val="C00000"/>
                </a:solidFill>
              </a:rPr>
              <a:t>Распространенные  клише в деловой переписке</a:t>
            </a:r>
          </a:p>
        </p:txBody>
      </p:sp>
      <p:sp>
        <p:nvSpPr>
          <p:cNvPr id="3" name="Объект 2"/>
          <p:cNvSpPr>
            <a:spLocks noGrp="1"/>
          </p:cNvSpPr>
          <p:nvPr>
            <p:ph idx="1"/>
          </p:nvPr>
        </p:nvSpPr>
        <p:spPr/>
        <p:txBody>
          <a:bodyPr/>
          <a:lstStyle/>
          <a:p>
            <a:pPr marL="114300" indent="0">
              <a:buNone/>
            </a:pPr>
            <a:r>
              <a:rPr lang="ru-RU" sz="1800" b="1" i="1" u="sng" dirty="0">
                <a:solidFill>
                  <a:srgbClr val="002060"/>
                </a:solidFill>
              </a:rPr>
              <a:t>ИЗВЕЩЕНИЯ</a:t>
            </a:r>
          </a:p>
          <a:p>
            <a:pPr marL="114300" indent="0">
              <a:buNone/>
            </a:pPr>
            <a:endParaRPr lang="ru-RU" sz="1800" b="1" dirty="0">
              <a:solidFill>
                <a:srgbClr val="002060"/>
              </a:solidFill>
            </a:endParaRPr>
          </a:p>
          <a:p>
            <a:r>
              <a:rPr lang="ru-RU" sz="1800" b="1" dirty="0">
                <a:solidFill>
                  <a:srgbClr val="0070C0"/>
                </a:solidFill>
              </a:rPr>
              <a:t>Сообщаем, что задержка в отгрузке… произошла ввиду…</a:t>
            </a:r>
          </a:p>
          <a:p>
            <a:r>
              <a:rPr lang="ru-RU" sz="1800" b="1" dirty="0">
                <a:solidFill>
                  <a:schemeClr val="tx1"/>
                </a:solidFill>
              </a:rPr>
              <a:t>Ставим Вас в известность,</a:t>
            </a:r>
            <a:r>
              <a:rPr lang="ru-RU" sz="1800" b="1" dirty="0">
                <a:solidFill>
                  <a:srgbClr val="002060"/>
                </a:solidFill>
              </a:rPr>
              <a:t> </a:t>
            </a:r>
            <a:r>
              <a:rPr lang="ru-RU" sz="1800" b="1" dirty="0">
                <a:solidFill>
                  <a:schemeClr val="tx1"/>
                </a:solidFill>
              </a:rPr>
              <a:t>что руководство завода приняло решение  задержать  отгрузку  ввиду…</a:t>
            </a:r>
          </a:p>
          <a:p>
            <a:endParaRPr lang="ru-RU" sz="1800" b="1" dirty="0">
              <a:solidFill>
                <a:srgbClr val="0070C0"/>
              </a:solidFill>
            </a:endParaRPr>
          </a:p>
          <a:p>
            <a:r>
              <a:rPr lang="ru-RU" sz="1800" b="1" dirty="0">
                <a:solidFill>
                  <a:schemeClr val="tx1"/>
                </a:solidFill>
              </a:rPr>
              <a:t>Ставим Вас в известность</a:t>
            </a:r>
            <a:r>
              <a:rPr lang="ru-RU" sz="1800" b="1" dirty="0">
                <a:solidFill>
                  <a:srgbClr val="002060"/>
                </a:solidFill>
              </a:rPr>
              <a:t>, </a:t>
            </a:r>
            <a:r>
              <a:rPr lang="ru-RU" sz="1800" b="1" dirty="0">
                <a:solidFill>
                  <a:schemeClr val="tx1"/>
                </a:solidFill>
              </a:rPr>
              <a:t>что Ваше предложение принято</a:t>
            </a:r>
            <a:r>
              <a:rPr lang="ru-RU" sz="1800" b="1" dirty="0">
                <a:solidFill>
                  <a:srgbClr val="002060"/>
                </a:solidFill>
              </a:rPr>
              <a:t>.</a:t>
            </a:r>
          </a:p>
          <a:p>
            <a:r>
              <a:rPr lang="ru-RU" sz="1800" b="1" dirty="0">
                <a:solidFill>
                  <a:srgbClr val="0070C0"/>
                </a:solidFill>
              </a:rPr>
              <a:t>Извещаем, что мы</a:t>
            </a:r>
            <a:r>
              <a:rPr lang="ru-RU" sz="1800" b="1" dirty="0">
                <a:solidFill>
                  <a:srgbClr val="002060"/>
                </a:solidFill>
              </a:rPr>
              <a:t> </a:t>
            </a:r>
            <a:r>
              <a:rPr lang="ru-RU" sz="1800" b="1" dirty="0">
                <a:solidFill>
                  <a:srgbClr val="0070C0"/>
                </a:solidFill>
              </a:rPr>
              <a:t>приняли ваше предложение</a:t>
            </a:r>
          </a:p>
          <a:p>
            <a:endParaRPr lang="ru-RU" sz="1800" b="1" dirty="0">
              <a:solidFill>
                <a:srgbClr val="002060"/>
              </a:solidFill>
            </a:endParaRPr>
          </a:p>
          <a:p>
            <a:r>
              <a:rPr lang="ru-RU" sz="1800" b="1" dirty="0">
                <a:solidFill>
                  <a:schemeClr val="tx1"/>
                </a:solidFill>
              </a:rPr>
              <a:t>Доводим до Вашего сведения</a:t>
            </a:r>
            <a:r>
              <a:rPr lang="ru-RU" sz="1800" b="1" dirty="0">
                <a:solidFill>
                  <a:srgbClr val="002060"/>
                </a:solidFill>
              </a:rPr>
              <a:t>,  </a:t>
            </a:r>
            <a:r>
              <a:rPr lang="ru-RU" sz="1800" b="1" dirty="0">
                <a:solidFill>
                  <a:schemeClr val="tx1"/>
                </a:solidFill>
              </a:rPr>
              <a:t>что…</a:t>
            </a:r>
          </a:p>
          <a:p>
            <a:r>
              <a:rPr lang="ru-RU" sz="1800" b="1" dirty="0">
                <a:solidFill>
                  <a:srgbClr val="0070C0"/>
                </a:solidFill>
              </a:rPr>
              <a:t>Сообщаем, что, к сожалению, не можем…</a:t>
            </a:r>
          </a:p>
          <a:p>
            <a:pPr marL="114300" indent="0">
              <a:buNone/>
            </a:pPr>
            <a:endParaRPr lang="ru-RU" dirty="0">
              <a:solidFill>
                <a:srgbClr val="0070C0"/>
              </a:solidFill>
            </a:endParaRPr>
          </a:p>
        </p:txBody>
      </p:sp>
    </p:spTree>
    <p:extLst>
      <p:ext uri="{BB962C8B-B14F-4D97-AF65-F5344CB8AC3E}">
        <p14:creationId xmlns:p14="http://schemas.microsoft.com/office/powerpoint/2010/main" val="26672837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a:solidFill>
                  <a:srgbClr val="C00000"/>
                </a:solidFill>
              </a:rPr>
              <a:t>Распространенные  клише в деловой переписке</a:t>
            </a:r>
            <a:endParaRPr lang="ru-RU" sz="2000" dirty="0">
              <a:solidFill>
                <a:srgbClr val="C00000"/>
              </a:solidFill>
            </a:endParaRPr>
          </a:p>
        </p:txBody>
      </p:sp>
      <p:sp>
        <p:nvSpPr>
          <p:cNvPr id="3" name="Объект 2"/>
          <p:cNvSpPr>
            <a:spLocks noGrp="1"/>
          </p:cNvSpPr>
          <p:nvPr>
            <p:ph idx="1"/>
          </p:nvPr>
        </p:nvSpPr>
        <p:spPr/>
        <p:txBody>
          <a:bodyPr>
            <a:normAutofit/>
          </a:bodyPr>
          <a:lstStyle/>
          <a:p>
            <a:pPr marL="114300" indent="0">
              <a:buNone/>
            </a:pPr>
            <a:r>
              <a:rPr lang="ru-RU" sz="1800" b="1" i="1" u="sng" dirty="0">
                <a:solidFill>
                  <a:srgbClr val="002060"/>
                </a:solidFill>
              </a:rPr>
              <a:t>ВЫРАЖЕНИЯ,  ОБЪЯСНЯЮЩИЕ МОТИВЫ</a:t>
            </a:r>
          </a:p>
          <a:p>
            <a:pPr marL="114300" indent="0">
              <a:buNone/>
            </a:pPr>
            <a:endParaRPr lang="ru-RU" sz="1800" b="1" i="1" dirty="0">
              <a:solidFill>
                <a:srgbClr val="002060"/>
              </a:solidFill>
            </a:endParaRPr>
          </a:p>
          <a:p>
            <a:r>
              <a:rPr lang="ru-RU" sz="1800" b="1" dirty="0">
                <a:solidFill>
                  <a:srgbClr val="002060"/>
                </a:solidFill>
              </a:rPr>
              <a:t>В целях усиления охраны имущества…</a:t>
            </a:r>
          </a:p>
          <a:p>
            <a:r>
              <a:rPr lang="ru-RU" sz="1800" b="1" dirty="0">
                <a:solidFill>
                  <a:srgbClr val="002060"/>
                </a:solidFill>
              </a:rPr>
              <a:t>В ответ на Вашу просьбу…</a:t>
            </a:r>
          </a:p>
          <a:p>
            <a:r>
              <a:rPr lang="ru-RU" sz="1800" b="1" dirty="0">
                <a:solidFill>
                  <a:srgbClr val="002060"/>
                </a:solidFill>
              </a:rPr>
              <a:t>В подтверждение нашего телефонного разговора…</a:t>
            </a:r>
          </a:p>
          <a:p>
            <a:r>
              <a:rPr lang="ru-RU" sz="1800" b="1" dirty="0">
                <a:solidFill>
                  <a:srgbClr val="002060"/>
                </a:solidFill>
              </a:rPr>
              <a:t>В подтверждение нашей договоренности…</a:t>
            </a:r>
          </a:p>
          <a:p>
            <a:r>
              <a:rPr lang="ru-RU" sz="1800" b="1" dirty="0">
                <a:solidFill>
                  <a:srgbClr val="002060"/>
                </a:solidFill>
              </a:rPr>
              <a:t>В порядке оказания технической помощи…</a:t>
            </a:r>
          </a:p>
          <a:p>
            <a:r>
              <a:rPr lang="ru-RU" sz="1800" b="1" dirty="0">
                <a:solidFill>
                  <a:srgbClr val="002060"/>
                </a:solidFill>
              </a:rPr>
              <a:t>В связи с тяжелым положением…</a:t>
            </a:r>
          </a:p>
          <a:p>
            <a:r>
              <a:rPr lang="ru-RU" sz="1800" b="1" dirty="0">
                <a:solidFill>
                  <a:srgbClr val="002060"/>
                </a:solidFill>
              </a:rPr>
              <a:t>В связи с проведением совместных работ…</a:t>
            </a:r>
          </a:p>
          <a:p>
            <a:r>
              <a:rPr lang="ru-RU" sz="1800" b="1" dirty="0">
                <a:solidFill>
                  <a:srgbClr val="002060"/>
                </a:solidFill>
              </a:rPr>
              <a:t>В соответствии с письмом заказчика…</a:t>
            </a:r>
          </a:p>
          <a:p>
            <a:r>
              <a:rPr lang="ru-RU" sz="1800" b="1" dirty="0">
                <a:solidFill>
                  <a:srgbClr val="002060"/>
                </a:solidFill>
              </a:rPr>
              <a:t>Согласно новым  техническим условиям…</a:t>
            </a:r>
          </a:p>
          <a:p>
            <a:pPr marL="114300" indent="0">
              <a:buNone/>
            </a:pPr>
            <a:endParaRPr lang="ru-RU" sz="1800" dirty="0"/>
          </a:p>
        </p:txBody>
      </p:sp>
    </p:spTree>
    <p:extLst>
      <p:ext uri="{BB962C8B-B14F-4D97-AF65-F5344CB8AC3E}">
        <p14:creationId xmlns:p14="http://schemas.microsoft.com/office/powerpoint/2010/main" val="13350049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a:solidFill>
                  <a:srgbClr val="C00000"/>
                </a:solidFill>
              </a:rPr>
              <a:t>Распространенные  клише в деловой переписке</a:t>
            </a:r>
            <a:endParaRPr lang="ru-RU" sz="2000" dirty="0">
              <a:solidFill>
                <a:srgbClr val="C00000"/>
              </a:solidFill>
            </a:endParaRPr>
          </a:p>
        </p:txBody>
      </p:sp>
      <p:sp>
        <p:nvSpPr>
          <p:cNvPr id="3" name="Объект 2"/>
          <p:cNvSpPr>
            <a:spLocks noGrp="1"/>
          </p:cNvSpPr>
          <p:nvPr>
            <p:ph idx="1"/>
          </p:nvPr>
        </p:nvSpPr>
        <p:spPr>
          <a:xfrm>
            <a:off x="457200" y="1340768"/>
            <a:ext cx="8229600" cy="5040560"/>
          </a:xfrm>
        </p:spPr>
        <p:txBody>
          <a:bodyPr>
            <a:normAutofit/>
          </a:bodyPr>
          <a:lstStyle/>
          <a:p>
            <a:pPr marL="114300" indent="0">
              <a:buNone/>
            </a:pPr>
            <a:r>
              <a:rPr lang="ru-RU" sz="1800" b="1" i="1" u="sng" dirty="0">
                <a:solidFill>
                  <a:srgbClr val="002060"/>
                </a:solidFill>
              </a:rPr>
              <a:t>ЕСЛИ АВТОР — ЮРЛИЦО,  ТО ДЕЙСТВИЯ  ПЕРЕДАЮТСЯ</a:t>
            </a:r>
            <a:r>
              <a:rPr lang="ru-RU" sz="1800" b="1" u="sng" dirty="0">
                <a:solidFill>
                  <a:srgbClr val="002060"/>
                </a:solidFill>
              </a:rPr>
              <a:t>:</a:t>
            </a:r>
          </a:p>
          <a:p>
            <a:pPr marL="114300" indent="0">
              <a:buNone/>
            </a:pPr>
            <a:endParaRPr lang="ru-RU" sz="1700" dirty="0"/>
          </a:p>
          <a:p>
            <a:pPr marL="114300" indent="0">
              <a:buNone/>
            </a:pPr>
            <a:r>
              <a:rPr lang="ru-RU" sz="1700" b="1" u="sng" dirty="0">
                <a:solidFill>
                  <a:srgbClr val="002060"/>
                </a:solidFill>
              </a:rPr>
              <a:t>От третьего лица единственного числа, например</a:t>
            </a:r>
            <a:r>
              <a:rPr lang="ru-RU" sz="1700" b="1" dirty="0">
                <a:solidFill>
                  <a:srgbClr val="002060"/>
                </a:solidFill>
              </a:rPr>
              <a:t>:</a:t>
            </a:r>
          </a:p>
          <a:p>
            <a:pPr lvl="1"/>
            <a:r>
              <a:rPr lang="ru-RU" sz="1700" b="1" dirty="0">
                <a:solidFill>
                  <a:srgbClr val="002060"/>
                </a:solidFill>
              </a:rPr>
              <a:t>Завод «Темп» не возражает…</a:t>
            </a:r>
          </a:p>
          <a:p>
            <a:pPr lvl="1"/>
            <a:r>
              <a:rPr lang="ru-RU" sz="1700" b="1" dirty="0">
                <a:solidFill>
                  <a:srgbClr val="002060"/>
                </a:solidFill>
              </a:rPr>
              <a:t>Совместное российско-британское предприятие «</a:t>
            </a:r>
            <a:r>
              <a:rPr lang="ru-RU" sz="1700" b="1" dirty="0" err="1">
                <a:solidFill>
                  <a:srgbClr val="002060"/>
                </a:solidFill>
              </a:rPr>
              <a:t>ЮнионК</a:t>
            </a:r>
            <a:r>
              <a:rPr lang="ru-RU" sz="1700" b="1" dirty="0">
                <a:solidFill>
                  <a:srgbClr val="002060"/>
                </a:solidFill>
              </a:rPr>
              <a:t>» предлагает…</a:t>
            </a:r>
          </a:p>
          <a:p>
            <a:pPr lvl="1"/>
            <a:r>
              <a:rPr lang="ru-RU" sz="1700" b="1" dirty="0">
                <a:solidFill>
                  <a:srgbClr val="002060"/>
                </a:solidFill>
              </a:rPr>
              <a:t>Кооператив  «Изобретатель» гарантирует…</a:t>
            </a:r>
          </a:p>
          <a:p>
            <a:pPr lvl="1"/>
            <a:endParaRPr lang="ru-RU" sz="1700" b="1" dirty="0">
              <a:solidFill>
                <a:srgbClr val="002060"/>
              </a:solidFill>
            </a:endParaRPr>
          </a:p>
          <a:p>
            <a:pPr marL="114300" indent="0">
              <a:buNone/>
            </a:pPr>
            <a:r>
              <a:rPr lang="ru-RU" sz="1700" b="1" u="sng" dirty="0">
                <a:solidFill>
                  <a:srgbClr val="002060"/>
                </a:solidFill>
              </a:rPr>
              <a:t>От третьего лица множественного числа, например:</a:t>
            </a:r>
          </a:p>
          <a:p>
            <a:r>
              <a:rPr lang="ru-RU" sz="1700" b="1" dirty="0">
                <a:solidFill>
                  <a:srgbClr val="002060"/>
                </a:solidFill>
              </a:rPr>
              <a:t>Дирекция и профсоюзный комитет завода «Темп» убедительно просят…</a:t>
            </a:r>
          </a:p>
          <a:p>
            <a:endParaRPr lang="ru-RU" sz="1700" b="1" dirty="0">
              <a:solidFill>
                <a:srgbClr val="002060"/>
              </a:solidFill>
            </a:endParaRPr>
          </a:p>
          <a:p>
            <a:pPr marL="114300" indent="0">
              <a:buNone/>
            </a:pPr>
            <a:r>
              <a:rPr lang="ru-RU" sz="1700" b="1" u="sng" dirty="0">
                <a:solidFill>
                  <a:srgbClr val="002060"/>
                </a:solidFill>
              </a:rPr>
              <a:t>От первого лица множественного числа:</a:t>
            </a:r>
          </a:p>
          <a:p>
            <a:pPr lvl="1"/>
            <a:r>
              <a:rPr lang="ru-RU" sz="1700" b="1" dirty="0">
                <a:solidFill>
                  <a:srgbClr val="002060"/>
                </a:solidFill>
              </a:rPr>
              <a:t>Просим…</a:t>
            </a:r>
          </a:p>
          <a:p>
            <a:pPr lvl="1"/>
            <a:r>
              <a:rPr lang="ru-RU" sz="1700" b="1" dirty="0">
                <a:solidFill>
                  <a:srgbClr val="002060"/>
                </a:solidFill>
              </a:rPr>
              <a:t>Подтверждаем…</a:t>
            </a:r>
          </a:p>
          <a:p>
            <a:pPr lvl="1"/>
            <a:r>
              <a:rPr lang="ru-RU" sz="1700" b="1" dirty="0">
                <a:solidFill>
                  <a:srgbClr val="002060"/>
                </a:solidFill>
              </a:rPr>
              <a:t>Сообщаем…</a:t>
            </a:r>
          </a:p>
          <a:p>
            <a:pPr marL="114300" indent="0">
              <a:buNone/>
            </a:pPr>
            <a:endParaRPr lang="ru-RU" sz="2000" dirty="0"/>
          </a:p>
        </p:txBody>
      </p:sp>
    </p:spTree>
    <p:extLst>
      <p:ext uri="{BB962C8B-B14F-4D97-AF65-F5344CB8AC3E}">
        <p14:creationId xmlns:p14="http://schemas.microsoft.com/office/powerpoint/2010/main" val="905005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a:solidFill>
                  <a:srgbClr val="C00000"/>
                </a:solidFill>
              </a:rPr>
              <a:t>Роль и место письма</a:t>
            </a:r>
            <a:r>
              <a:rPr lang="ru-RU" sz="2200" b="1" dirty="0">
                <a:solidFill>
                  <a:srgbClr val="C00000"/>
                </a:solidFill>
              </a:rPr>
              <a:t>  </a:t>
            </a:r>
            <a:r>
              <a:rPr lang="ru-RU" sz="2400" b="1" dirty="0">
                <a:solidFill>
                  <a:srgbClr val="C00000"/>
                </a:solidFill>
              </a:rPr>
              <a:t>исторический взгляд</a:t>
            </a:r>
          </a:p>
        </p:txBody>
      </p:sp>
      <p:sp>
        <p:nvSpPr>
          <p:cNvPr id="3" name="Объект 2"/>
          <p:cNvSpPr>
            <a:spLocks noGrp="1"/>
          </p:cNvSpPr>
          <p:nvPr>
            <p:ph idx="1"/>
          </p:nvPr>
        </p:nvSpPr>
        <p:spPr/>
        <p:txBody>
          <a:bodyPr>
            <a:normAutofit/>
          </a:bodyPr>
          <a:lstStyle/>
          <a:p>
            <a:pPr marL="114300" indent="0">
              <a:buNone/>
            </a:pPr>
            <a:endParaRPr lang="en-US" sz="1800" b="1" dirty="0">
              <a:solidFill>
                <a:srgbClr val="002060"/>
              </a:solidFill>
            </a:endParaRPr>
          </a:p>
          <a:p>
            <a:pPr marL="114300" indent="0">
              <a:buNone/>
            </a:pPr>
            <a:r>
              <a:rPr lang="ru-RU" sz="1800" b="1" dirty="0">
                <a:solidFill>
                  <a:srgbClr val="002060"/>
                </a:solidFill>
              </a:rPr>
              <a:t>Роль письма не столь отдаленные времена…</a:t>
            </a:r>
          </a:p>
          <a:p>
            <a:pPr marL="114300" indent="0">
              <a:buNone/>
            </a:pPr>
            <a:r>
              <a:rPr lang="ru-RU" sz="1800" b="1" dirty="0">
                <a:solidFill>
                  <a:srgbClr val="002060"/>
                </a:solidFill>
              </a:rPr>
              <a:t>Письмо как  продолжение  личности, вкуса</a:t>
            </a:r>
          </a:p>
          <a:p>
            <a:pPr marL="114300" indent="0">
              <a:buNone/>
            </a:pPr>
            <a:r>
              <a:rPr lang="ru-RU" sz="1800" b="1" dirty="0">
                <a:solidFill>
                  <a:srgbClr val="002060"/>
                </a:solidFill>
              </a:rPr>
              <a:t>Письмо пробуждало тягу к литературному творчеству…</a:t>
            </a:r>
          </a:p>
          <a:p>
            <a:pPr marL="114300" indent="0">
              <a:buNone/>
            </a:pPr>
            <a:endParaRPr lang="ru-RU" sz="1800" b="1" dirty="0">
              <a:solidFill>
                <a:srgbClr val="002060"/>
              </a:solidFill>
            </a:endParaRPr>
          </a:p>
          <a:p>
            <a:pPr marL="114300" indent="0">
              <a:buNone/>
            </a:pPr>
            <a:endParaRPr lang="ru-RU" sz="1800" b="1" dirty="0">
              <a:solidFill>
                <a:srgbClr val="002060"/>
              </a:solidFill>
            </a:endParaRPr>
          </a:p>
          <a:p>
            <a:pPr marL="114300" indent="0">
              <a:buNone/>
            </a:pPr>
            <a:endParaRPr lang="ru-RU" sz="1800" b="1" dirty="0">
              <a:solidFill>
                <a:srgbClr val="002060"/>
              </a:solidFill>
            </a:endParaRPr>
          </a:p>
        </p:txBody>
      </p:sp>
    </p:spTree>
    <p:extLst>
      <p:ext uri="{BB962C8B-B14F-4D97-AF65-F5344CB8AC3E}">
        <p14:creationId xmlns:p14="http://schemas.microsoft.com/office/powerpoint/2010/main" val="33488010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a:solidFill>
                  <a:srgbClr val="C00000"/>
                </a:solidFill>
              </a:rPr>
              <a:t>Распространенные  клише в деловой перепис</a:t>
            </a:r>
            <a:r>
              <a:rPr lang="ru-RU" sz="2000" b="1" dirty="0">
                <a:solidFill>
                  <a:srgbClr val="002060"/>
                </a:solidFill>
              </a:rPr>
              <a:t>ке</a:t>
            </a:r>
            <a:endParaRPr lang="ru-RU" sz="2000" dirty="0"/>
          </a:p>
        </p:txBody>
      </p:sp>
      <p:sp>
        <p:nvSpPr>
          <p:cNvPr id="3" name="Объект 2"/>
          <p:cNvSpPr>
            <a:spLocks noGrp="1"/>
          </p:cNvSpPr>
          <p:nvPr>
            <p:ph idx="1"/>
          </p:nvPr>
        </p:nvSpPr>
        <p:spPr/>
        <p:txBody>
          <a:bodyPr>
            <a:normAutofit/>
          </a:bodyPr>
          <a:lstStyle/>
          <a:p>
            <a:pPr marL="114300" indent="0">
              <a:buNone/>
            </a:pPr>
            <a:r>
              <a:rPr lang="ru-RU" sz="1900" b="1" i="1" u="sng" dirty="0">
                <a:solidFill>
                  <a:srgbClr val="002060"/>
                </a:solidFill>
              </a:rPr>
              <a:t>ЕСЛИ АВТОР ФИЗИЧЕСКОЕ ЛИЦО, ТО ДЕЙСТВИЯ ПЕРЕДАЮТСЯ</a:t>
            </a:r>
            <a:r>
              <a:rPr lang="ru-RU" sz="1900" b="1" u="sng" dirty="0">
                <a:solidFill>
                  <a:srgbClr val="002060"/>
                </a:solidFill>
              </a:rPr>
              <a:t>:</a:t>
            </a:r>
          </a:p>
          <a:p>
            <a:pPr marL="114300" indent="0">
              <a:buNone/>
            </a:pPr>
            <a:endParaRPr lang="ru-RU" sz="1900" b="1" dirty="0">
              <a:solidFill>
                <a:srgbClr val="002060"/>
              </a:solidFill>
            </a:endParaRPr>
          </a:p>
          <a:p>
            <a:pPr marL="114300" indent="0">
              <a:buNone/>
            </a:pPr>
            <a:r>
              <a:rPr lang="ru-RU" sz="1700" b="1" u="sng" dirty="0">
                <a:solidFill>
                  <a:srgbClr val="002060"/>
                </a:solidFill>
              </a:rPr>
              <a:t>От первого лица единственного числа, например:</a:t>
            </a:r>
          </a:p>
          <a:p>
            <a:pPr lvl="1"/>
            <a:r>
              <a:rPr lang="ru-RU" sz="1700" b="1" dirty="0">
                <a:solidFill>
                  <a:srgbClr val="002060"/>
                </a:solidFill>
              </a:rPr>
              <a:t>Довожу до Вашего сведения…</a:t>
            </a:r>
          </a:p>
          <a:p>
            <a:pPr lvl="1"/>
            <a:r>
              <a:rPr lang="ru-RU" sz="1700" b="1" dirty="0">
                <a:solidFill>
                  <a:srgbClr val="002060"/>
                </a:solidFill>
              </a:rPr>
              <a:t>Прошу…</a:t>
            </a:r>
          </a:p>
          <a:p>
            <a:pPr lvl="1"/>
            <a:r>
              <a:rPr lang="ru-RU" sz="1700" b="1" dirty="0">
                <a:solidFill>
                  <a:srgbClr val="002060"/>
                </a:solidFill>
              </a:rPr>
              <a:t>Ставлю Вас в известность…</a:t>
            </a:r>
          </a:p>
          <a:p>
            <a:pPr marL="411480" lvl="1" indent="0">
              <a:buNone/>
            </a:pPr>
            <a:endParaRPr lang="ru-RU" sz="1700" b="1" dirty="0">
              <a:solidFill>
                <a:srgbClr val="002060"/>
              </a:solidFill>
            </a:endParaRPr>
          </a:p>
          <a:p>
            <a:pPr marL="114300" indent="0">
              <a:buNone/>
            </a:pPr>
            <a:r>
              <a:rPr lang="ru-RU" sz="1700" b="1" u="sng" dirty="0">
                <a:solidFill>
                  <a:srgbClr val="002060"/>
                </a:solidFill>
              </a:rPr>
              <a:t>От первого лица множественного числа, например:</a:t>
            </a:r>
          </a:p>
          <a:p>
            <a:pPr lvl="1"/>
            <a:r>
              <a:rPr lang="ru-RU" sz="1700" b="1" dirty="0">
                <a:solidFill>
                  <a:srgbClr val="002060"/>
                </a:solidFill>
              </a:rPr>
              <a:t>Одобряем…</a:t>
            </a:r>
          </a:p>
          <a:p>
            <a:pPr lvl="1"/>
            <a:r>
              <a:rPr lang="ru-RU" sz="1700" b="1" dirty="0">
                <a:solidFill>
                  <a:srgbClr val="002060"/>
                </a:solidFill>
              </a:rPr>
              <a:t>Мы получили Вашу телеграмму…</a:t>
            </a:r>
          </a:p>
          <a:p>
            <a:pPr lvl="1"/>
            <a:r>
              <a:rPr lang="ru-RU" sz="1700" b="1" dirty="0">
                <a:solidFill>
                  <a:srgbClr val="002060"/>
                </a:solidFill>
              </a:rPr>
              <a:t>Поздравляем…</a:t>
            </a:r>
          </a:p>
          <a:p>
            <a:pPr lvl="1"/>
            <a:r>
              <a:rPr lang="ru-RU" sz="1700" b="1" dirty="0">
                <a:solidFill>
                  <a:srgbClr val="002060"/>
                </a:solidFill>
              </a:rPr>
              <a:t>Поддерживаем…</a:t>
            </a:r>
          </a:p>
          <a:p>
            <a:pPr marL="114300" indent="0">
              <a:buNone/>
            </a:pPr>
            <a:endParaRPr lang="ru-RU" sz="1700" dirty="0"/>
          </a:p>
        </p:txBody>
      </p:sp>
    </p:spTree>
    <p:extLst>
      <p:ext uri="{BB962C8B-B14F-4D97-AF65-F5344CB8AC3E}">
        <p14:creationId xmlns:p14="http://schemas.microsoft.com/office/powerpoint/2010/main" val="40483871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a:solidFill>
                  <a:srgbClr val="C00000"/>
                </a:solidFill>
              </a:rPr>
              <a:t>Распространенные  клише  в деловой переписке</a:t>
            </a:r>
            <a:endParaRPr lang="ru-RU" sz="2000" dirty="0">
              <a:solidFill>
                <a:srgbClr val="C00000"/>
              </a:solidFill>
            </a:endParaRPr>
          </a:p>
        </p:txBody>
      </p:sp>
      <p:sp>
        <p:nvSpPr>
          <p:cNvPr id="3" name="Объект 2"/>
          <p:cNvSpPr>
            <a:spLocks noGrp="1"/>
          </p:cNvSpPr>
          <p:nvPr>
            <p:ph idx="1"/>
          </p:nvPr>
        </p:nvSpPr>
        <p:spPr/>
        <p:txBody>
          <a:bodyPr>
            <a:normAutofit/>
          </a:bodyPr>
          <a:lstStyle/>
          <a:p>
            <a:pPr marL="114300" indent="0">
              <a:buNone/>
            </a:pPr>
            <a:r>
              <a:rPr lang="ru-RU" sz="2000" b="1" i="1" u="sng" dirty="0">
                <a:solidFill>
                  <a:srgbClr val="002060"/>
                </a:solidFill>
              </a:rPr>
              <a:t>ПРОСЬБА</a:t>
            </a:r>
          </a:p>
          <a:p>
            <a:pPr marL="114300" indent="0">
              <a:buNone/>
            </a:pPr>
            <a:endParaRPr lang="ru-RU" sz="2000" b="1" dirty="0">
              <a:solidFill>
                <a:srgbClr val="002060"/>
              </a:solidFill>
            </a:endParaRPr>
          </a:p>
          <a:p>
            <a:r>
              <a:rPr lang="ru-RU" sz="2000" b="1" dirty="0">
                <a:solidFill>
                  <a:srgbClr val="002060"/>
                </a:solidFill>
              </a:rPr>
              <a:t>Просим вас проверить ход выполнения работ…</a:t>
            </a:r>
          </a:p>
          <a:p>
            <a:endParaRPr lang="ru-RU" sz="2000" b="1" dirty="0">
              <a:solidFill>
                <a:srgbClr val="002060"/>
              </a:solidFill>
            </a:endParaRPr>
          </a:p>
          <a:p>
            <a:r>
              <a:rPr lang="ru-RU" sz="2000" b="1" dirty="0">
                <a:solidFill>
                  <a:srgbClr val="002060"/>
                </a:solidFill>
              </a:rPr>
              <a:t>Прошу принять меры…</a:t>
            </a:r>
          </a:p>
          <a:p>
            <a:endParaRPr lang="ru-RU" sz="2000" b="1" dirty="0">
              <a:solidFill>
                <a:srgbClr val="002060"/>
              </a:solidFill>
            </a:endParaRPr>
          </a:p>
          <a:p>
            <a:r>
              <a:rPr lang="ru-RU" sz="2000" b="1" dirty="0">
                <a:solidFill>
                  <a:srgbClr val="002060"/>
                </a:solidFill>
              </a:rPr>
              <a:t>Прошу сообщить данные о производительности…</a:t>
            </a:r>
          </a:p>
          <a:p>
            <a:pPr marL="114300" indent="0">
              <a:buNone/>
            </a:pPr>
            <a:endParaRPr lang="ru-RU" sz="2000" dirty="0"/>
          </a:p>
        </p:txBody>
      </p:sp>
    </p:spTree>
    <p:extLst>
      <p:ext uri="{BB962C8B-B14F-4D97-AF65-F5344CB8AC3E}">
        <p14:creationId xmlns:p14="http://schemas.microsoft.com/office/powerpoint/2010/main" val="39728460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a:solidFill>
                  <a:srgbClr val="C00000"/>
                </a:solidFill>
              </a:rPr>
              <a:t>Распространенные  клише в деловой переписке</a:t>
            </a:r>
            <a:endParaRPr lang="ru-RU" sz="2000" dirty="0">
              <a:solidFill>
                <a:srgbClr val="C00000"/>
              </a:solidFill>
            </a:endParaRPr>
          </a:p>
        </p:txBody>
      </p:sp>
      <p:sp>
        <p:nvSpPr>
          <p:cNvPr id="3" name="Объект 2"/>
          <p:cNvSpPr>
            <a:spLocks noGrp="1"/>
          </p:cNvSpPr>
          <p:nvPr>
            <p:ph idx="1"/>
          </p:nvPr>
        </p:nvSpPr>
        <p:spPr/>
        <p:txBody>
          <a:bodyPr/>
          <a:lstStyle/>
          <a:p>
            <a:pPr marL="114300" indent="0">
              <a:buNone/>
            </a:pPr>
            <a:r>
              <a:rPr lang="ru-RU" sz="2000" b="1" i="1" u="sng" dirty="0">
                <a:solidFill>
                  <a:srgbClr val="002060"/>
                </a:solidFill>
              </a:rPr>
              <a:t>ПОДТВЕРЖДЕНИЕ</a:t>
            </a:r>
          </a:p>
          <a:p>
            <a:pPr marL="114300" indent="0">
              <a:buNone/>
            </a:pPr>
            <a:endParaRPr lang="ru-RU" sz="1800" b="1" dirty="0">
              <a:solidFill>
                <a:srgbClr val="002060"/>
              </a:solidFill>
            </a:endParaRPr>
          </a:p>
          <a:p>
            <a:r>
              <a:rPr lang="ru-RU" sz="1800" b="1" dirty="0">
                <a:solidFill>
                  <a:srgbClr val="002060"/>
                </a:solidFill>
              </a:rPr>
              <a:t>С благодарностью подтверждаем получение Вашего заказа и приступаем к его выполнению…</a:t>
            </a:r>
          </a:p>
          <a:p>
            <a:endParaRPr lang="ru-RU" sz="1800" b="1" dirty="0">
              <a:solidFill>
                <a:srgbClr val="002060"/>
              </a:solidFill>
            </a:endParaRPr>
          </a:p>
          <a:p>
            <a:r>
              <a:rPr lang="ru-RU" sz="1800" b="1" dirty="0">
                <a:solidFill>
                  <a:srgbClr val="002060"/>
                </a:solidFill>
              </a:rPr>
              <a:t>Подтверждаем получение спецификаций на…</a:t>
            </a:r>
          </a:p>
          <a:p>
            <a:endParaRPr lang="ru-RU" sz="1800" b="1" dirty="0">
              <a:solidFill>
                <a:srgbClr val="002060"/>
              </a:solidFill>
            </a:endParaRPr>
          </a:p>
          <a:p>
            <a:r>
              <a:rPr lang="ru-RU" sz="1800" b="1" dirty="0">
                <a:solidFill>
                  <a:srgbClr val="002060"/>
                </a:solidFill>
              </a:rPr>
              <a:t>Завод «Темп» подтверждает условия поставки оборудования</a:t>
            </a:r>
          </a:p>
          <a:p>
            <a:pPr marL="114300" indent="0">
              <a:buNone/>
            </a:pPr>
            <a:endParaRPr lang="ru-RU" sz="1800" dirty="0"/>
          </a:p>
        </p:txBody>
      </p:sp>
    </p:spTree>
    <p:extLst>
      <p:ext uri="{BB962C8B-B14F-4D97-AF65-F5344CB8AC3E}">
        <p14:creationId xmlns:p14="http://schemas.microsoft.com/office/powerpoint/2010/main" val="17528902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a:solidFill>
                  <a:srgbClr val="C00000"/>
                </a:solidFill>
              </a:rPr>
              <a:t>Распространенные  клише в деловой переписке</a:t>
            </a:r>
            <a:endParaRPr lang="ru-RU" sz="2000" dirty="0">
              <a:solidFill>
                <a:srgbClr val="C00000"/>
              </a:solidFill>
            </a:endParaRPr>
          </a:p>
        </p:txBody>
      </p:sp>
      <p:sp>
        <p:nvSpPr>
          <p:cNvPr id="3" name="Объект 2"/>
          <p:cNvSpPr>
            <a:spLocks noGrp="1"/>
          </p:cNvSpPr>
          <p:nvPr>
            <p:ph idx="1"/>
          </p:nvPr>
        </p:nvSpPr>
        <p:spPr/>
        <p:txBody>
          <a:bodyPr>
            <a:normAutofit/>
          </a:bodyPr>
          <a:lstStyle/>
          <a:p>
            <a:pPr marL="114300" indent="0">
              <a:buNone/>
            </a:pPr>
            <a:r>
              <a:rPr lang="ru-RU" sz="1800" b="1" i="1" u="sng" dirty="0">
                <a:solidFill>
                  <a:srgbClr val="002060"/>
                </a:solidFill>
              </a:rPr>
              <a:t>ПРИГЛАШЕНИЕ</a:t>
            </a:r>
          </a:p>
          <a:p>
            <a:pPr marL="114300" indent="0">
              <a:buNone/>
            </a:pPr>
            <a:endParaRPr lang="ru-RU" sz="1800" b="1" dirty="0">
              <a:solidFill>
                <a:srgbClr val="002060"/>
              </a:solidFill>
            </a:endParaRPr>
          </a:p>
          <a:p>
            <a:r>
              <a:rPr lang="ru-RU" sz="1800" b="1" dirty="0">
                <a:solidFill>
                  <a:srgbClr val="002060"/>
                </a:solidFill>
              </a:rPr>
              <a:t>Приглашаем Вас принять участие в обсуждении проекта…</a:t>
            </a:r>
          </a:p>
          <a:p>
            <a:endParaRPr lang="ru-RU" sz="1800" b="1" dirty="0">
              <a:solidFill>
                <a:srgbClr val="002060"/>
              </a:solidFill>
            </a:endParaRPr>
          </a:p>
          <a:p>
            <a:r>
              <a:rPr lang="ru-RU" sz="1800" b="1" dirty="0">
                <a:solidFill>
                  <a:srgbClr val="002060"/>
                </a:solidFill>
              </a:rPr>
              <a:t>Просим принять участие в обсуждении проблемы…</a:t>
            </a:r>
          </a:p>
          <a:p>
            <a:endParaRPr lang="ru-RU" sz="1800" b="1" dirty="0">
              <a:solidFill>
                <a:srgbClr val="002060"/>
              </a:solidFill>
            </a:endParaRPr>
          </a:p>
          <a:p>
            <a:r>
              <a:rPr lang="ru-RU" sz="1800" b="1" dirty="0">
                <a:solidFill>
                  <a:srgbClr val="002060"/>
                </a:solidFill>
              </a:rPr>
              <a:t>Приглашаем представителя Вашего предприятия посетить...</a:t>
            </a:r>
          </a:p>
          <a:p>
            <a:pPr marL="114300" indent="0">
              <a:buNone/>
            </a:pPr>
            <a:endParaRPr lang="ru-RU" sz="2000" dirty="0"/>
          </a:p>
        </p:txBody>
      </p:sp>
    </p:spTree>
    <p:extLst>
      <p:ext uri="{BB962C8B-B14F-4D97-AF65-F5344CB8AC3E}">
        <p14:creationId xmlns:p14="http://schemas.microsoft.com/office/powerpoint/2010/main" val="39493701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a:solidFill>
                  <a:srgbClr val="C00000"/>
                </a:solidFill>
              </a:rPr>
              <a:t>Распространенные  клише в деловой переписк</a:t>
            </a:r>
            <a:r>
              <a:rPr lang="ru-RU" sz="2000" b="1" dirty="0">
                <a:solidFill>
                  <a:srgbClr val="002060"/>
                </a:solidFill>
              </a:rPr>
              <a:t>е</a:t>
            </a:r>
            <a:endParaRPr lang="ru-RU" sz="2000" dirty="0"/>
          </a:p>
        </p:txBody>
      </p:sp>
      <p:sp>
        <p:nvSpPr>
          <p:cNvPr id="3" name="Объект 2"/>
          <p:cNvSpPr>
            <a:spLocks noGrp="1"/>
          </p:cNvSpPr>
          <p:nvPr>
            <p:ph idx="1"/>
          </p:nvPr>
        </p:nvSpPr>
        <p:spPr/>
        <p:txBody>
          <a:bodyPr>
            <a:normAutofit/>
          </a:bodyPr>
          <a:lstStyle/>
          <a:p>
            <a:pPr marL="114300" indent="0">
              <a:buNone/>
            </a:pPr>
            <a:r>
              <a:rPr lang="ru-RU" sz="1800" b="1" i="1" u="sng" dirty="0">
                <a:solidFill>
                  <a:srgbClr val="002060"/>
                </a:solidFill>
              </a:rPr>
              <a:t>ОТКАЗ/ОТКЛОНЕНИЕ  ПРЕДЛОЖЕНИНИЯ/ПРОЕКТА</a:t>
            </a:r>
          </a:p>
          <a:p>
            <a:pPr marL="114300" indent="0">
              <a:buNone/>
            </a:pPr>
            <a:endParaRPr lang="ru-RU" sz="1800" b="1" dirty="0">
              <a:solidFill>
                <a:srgbClr val="002060"/>
              </a:solidFill>
            </a:endParaRPr>
          </a:p>
          <a:p>
            <a:r>
              <a:rPr lang="ru-RU" sz="1800" b="1" dirty="0">
                <a:solidFill>
                  <a:srgbClr val="002060"/>
                </a:solidFill>
              </a:rPr>
              <a:t>Присланный Вами проект титульного списка по объектам строительства на сумму…нами не может быть утвержден по следующим причинам.</a:t>
            </a:r>
          </a:p>
          <a:p>
            <a:pPr marL="114300" indent="0">
              <a:buNone/>
            </a:pPr>
            <a:endParaRPr lang="ru-RU" sz="1800" b="1" dirty="0">
              <a:solidFill>
                <a:srgbClr val="002060"/>
              </a:solidFill>
            </a:endParaRPr>
          </a:p>
          <a:p>
            <a:r>
              <a:rPr lang="ru-RU" sz="1800" b="1" dirty="0">
                <a:solidFill>
                  <a:srgbClr val="0070C0"/>
                </a:solidFill>
              </a:rPr>
              <a:t>Вынуждены сообщить вам</a:t>
            </a:r>
            <a:r>
              <a:rPr lang="ru-RU" sz="1800" b="1" dirty="0">
                <a:solidFill>
                  <a:srgbClr val="002060"/>
                </a:solidFill>
              </a:rPr>
              <a:t>, что ваше предложение (проект) отклонено по следующим причинам…</a:t>
            </a:r>
          </a:p>
          <a:p>
            <a:pPr marL="114300" indent="0">
              <a:buNone/>
            </a:pPr>
            <a:endParaRPr lang="ru-RU" sz="1800" dirty="0"/>
          </a:p>
        </p:txBody>
      </p:sp>
    </p:spTree>
    <p:extLst>
      <p:ext uri="{BB962C8B-B14F-4D97-AF65-F5344CB8AC3E}">
        <p14:creationId xmlns:p14="http://schemas.microsoft.com/office/powerpoint/2010/main" val="39317913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a:solidFill>
                  <a:srgbClr val="C00000"/>
                </a:solidFill>
              </a:rPr>
              <a:t>Распространенные  клише в деловой переписке</a:t>
            </a:r>
            <a:endParaRPr lang="ru-RU" sz="2000" dirty="0">
              <a:solidFill>
                <a:srgbClr val="C00000"/>
              </a:solidFill>
            </a:endParaRPr>
          </a:p>
        </p:txBody>
      </p:sp>
      <p:sp>
        <p:nvSpPr>
          <p:cNvPr id="3" name="Объект 2"/>
          <p:cNvSpPr>
            <a:spLocks noGrp="1"/>
          </p:cNvSpPr>
          <p:nvPr>
            <p:ph idx="1"/>
          </p:nvPr>
        </p:nvSpPr>
        <p:spPr/>
        <p:txBody>
          <a:bodyPr>
            <a:normAutofit/>
          </a:bodyPr>
          <a:lstStyle/>
          <a:p>
            <a:pPr marL="114300" indent="0">
              <a:buNone/>
            </a:pPr>
            <a:r>
              <a:rPr lang="ru-RU" sz="2000" b="1" i="1" u="sng" dirty="0">
                <a:solidFill>
                  <a:srgbClr val="002060"/>
                </a:solidFill>
              </a:rPr>
              <a:t>НАПОМИНАНИЕ</a:t>
            </a:r>
          </a:p>
          <a:p>
            <a:pPr marL="114300" indent="0">
              <a:buNone/>
            </a:pPr>
            <a:endParaRPr lang="ru-RU" sz="2000" b="1" dirty="0">
              <a:solidFill>
                <a:srgbClr val="002060"/>
              </a:solidFill>
            </a:endParaRPr>
          </a:p>
          <a:p>
            <a:r>
              <a:rPr lang="ru-RU" sz="1800" b="1" dirty="0">
                <a:solidFill>
                  <a:srgbClr val="002060"/>
                </a:solidFill>
              </a:rPr>
              <a:t>Напоминаем, что по плану совместных работ Вы (должны) </a:t>
            </a:r>
            <a:r>
              <a:rPr lang="ru-RU" sz="1800" b="1" dirty="0">
                <a:solidFill>
                  <a:srgbClr val="0070C0"/>
                </a:solidFill>
              </a:rPr>
              <a:t>взяли на себя обязательство</a:t>
            </a:r>
            <a:r>
              <a:rPr lang="ru-RU" sz="1800" b="1" dirty="0">
                <a:solidFill>
                  <a:srgbClr val="002060"/>
                </a:solidFill>
              </a:rPr>
              <a:t>…</a:t>
            </a:r>
          </a:p>
          <a:p>
            <a:endParaRPr lang="ru-RU" sz="1800" b="1" dirty="0">
              <a:solidFill>
                <a:srgbClr val="002060"/>
              </a:solidFill>
            </a:endParaRPr>
          </a:p>
          <a:p>
            <a:r>
              <a:rPr lang="ru-RU" sz="1800" b="1" dirty="0">
                <a:solidFill>
                  <a:srgbClr val="002060"/>
                </a:solidFill>
              </a:rPr>
              <a:t>Напоминаем, что в соответствии с… Вы (должны) </a:t>
            </a:r>
            <a:r>
              <a:rPr lang="ru-RU" sz="1800" b="1" dirty="0">
                <a:solidFill>
                  <a:srgbClr val="0070C0"/>
                </a:solidFill>
              </a:rPr>
              <a:t>обязались</a:t>
            </a:r>
            <a:r>
              <a:rPr lang="ru-RU" sz="1800" b="1" dirty="0">
                <a:solidFill>
                  <a:srgbClr val="002060"/>
                </a:solidFill>
              </a:rPr>
              <a:t>…</a:t>
            </a:r>
          </a:p>
          <a:p>
            <a:endParaRPr lang="ru-RU" sz="1800" b="1" dirty="0">
              <a:solidFill>
                <a:srgbClr val="002060"/>
              </a:solidFill>
            </a:endParaRPr>
          </a:p>
          <a:p>
            <a:r>
              <a:rPr lang="ru-RU" sz="1800" b="1" dirty="0">
                <a:solidFill>
                  <a:srgbClr val="002060"/>
                </a:solidFill>
              </a:rPr>
              <a:t>Напоминаем , что Ваша задолженность по оплате составляет…</a:t>
            </a:r>
          </a:p>
          <a:p>
            <a:endParaRPr lang="ru-RU" sz="1800" b="1" dirty="0">
              <a:solidFill>
                <a:srgbClr val="002060"/>
              </a:solidFill>
            </a:endParaRPr>
          </a:p>
          <a:p>
            <a:r>
              <a:rPr lang="ru-RU" sz="1800" b="1" dirty="0">
                <a:solidFill>
                  <a:srgbClr val="002060"/>
                </a:solidFill>
              </a:rPr>
              <a:t>Напоминаем вам, что срок предоставления рукописи истекает…</a:t>
            </a:r>
          </a:p>
          <a:p>
            <a:pPr marL="114300" indent="0">
              <a:buNone/>
            </a:pPr>
            <a:endParaRPr lang="ru-RU" sz="2000" b="1" dirty="0">
              <a:solidFill>
                <a:srgbClr val="002060"/>
              </a:solidFill>
            </a:endParaRPr>
          </a:p>
        </p:txBody>
      </p:sp>
    </p:spTree>
    <p:extLst>
      <p:ext uri="{BB962C8B-B14F-4D97-AF65-F5344CB8AC3E}">
        <p14:creationId xmlns:p14="http://schemas.microsoft.com/office/powerpoint/2010/main" val="16670664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a:solidFill>
                  <a:srgbClr val="C00000"/>
                </a:solidFill>
              </a:rPr>
              <a:t>Распространенные  клише в деловой переписке</a:t>
            </a:r>
            <a:endParaRPr lang="ru-RU" sz="2000" dirty="0">
              <a:solidFill>
                <a:srgbClr val="C00000"/>
              </a:solidFill>
            </a:endParaRPr>
          </a:p>
        </p:txBody>
      </p:sp>
      <p:sp>
        <p:nvSpPr>
          <p:cNvPr id="3" name="Объект 2"/>
          <p:cNvSpPr>
            <a:spLocks noGrp="1"/>
          </p:cNvSpPr>
          <p:nvPr>
            <p:ph idx="1"/>
          </p:nvPr>
        </p:nvSpPr>
        <p:spPr/>
        <p:txBody>
          <a:bodyPr>
            <a:normAutofit/>
          </a:bodyPr>
          <a:lstStyle/>
          <a:p>
            <a:pPr marL="114300" indent="0">
              <a:buNone/>
            </a:pPr>
            <a:r>
              <a:rPr lang="ru-RU" sz="1800" b="1" i="1" u="sng" dirty="0">
                <a:solidFill>
                  <a:srgbClr val="002060"/>
                </a:solidFill>
              </a:rPr>
              <a:t>ОБЪЯСНЕНИЕ СОБСТВЕННОЙ ПОЗИЦИИ</a:t>
            </a:r>
          </a:p>
          <a:p>
            <a:pPr marL="114300" indent="0">
              <a:buNone/>
            </a:pPr>
            <a:endParaRPr lang="ru-RU" sz="1800" b="1" dirty="0">
              <a:solidFill>
                <a:srgbClr val="002060"/>
              </a:solidFill>
            </a:endParaRPr>
          </a:p>
          <a:p>
            <a:r>
              <a:rPr lang="ru-RU" sz="1800" b="1" dirty="0">
                <a:solidFill>
                  <a:srgbClr val="002060"/>
                </a:solidFill>
              </a:rPr>
              <a:t>К сожалению, наши обращения по данному вопросу не привели к положительным результатам.</a:t>
            </a:r>
          </a:p>
          <a:p>
            <a:endParaRPr lang="ru-RU" sz="1800" b="1" dirty="0">
              <a:solidFill>
                <a:srgbClr val="002060"/>
              </a:solidFill>
            </a:endParaRPr>
          </a:p>
          <a:p>
            <a:r>
              <a:rPr lang="ru-RU" sz="1800" b="1" dirty="0">
                <a:solidFill>
                  <a:srgbClr val="002060"/>
                </a:solidFill>
              </a:rPr>
              <a:t>Возражений против конструкции не имеем.</a:t>
            </a:r>
          </a:p>
          <a:p>
            <a:endParaRPr lang="ru-RU" sz="1800" b="1" dirty="0">
              <a:solidFill>
                <a:srgbClr val="002060"/>
              </a:solidFill>
            </a:endParaRPr>
          </a:p>
          <a:p>
            <a:r>
              <a:rPr lang="ru-RU" sz="1800" b="1" dirty="0">
                <a:solidFill>
                  <a:srgbClr val="002060"/>
                </a:solidFill>
              </a:rPr>
              <a:t>К сожалению, мы не имеем возможности  поставить Вам товары… в силу следующих причин</a:t>
            </a:r>
            <a:r>
              <a:rPr lang="ru-RU" sz="1800" dirty="0"/>
              <a:t>:</a:t>
            </a:r>
          </a:p>
          <a:p>
            <a:pPr marL="114300" indent="0">
              <a:buNone/>
            </a:pPr>
            <a:endParaRPr lang="ru-RU" sz="1800" dirty="0"/>
          </a:p>
        </p:txBody>
      </p:sp>
    </p:spTree>
    <p:extLst>
      <p:ext uri="{BB962C8B-B14F-4D97-AF65-F5344CB8AC3E}">
        <p14:creationId xmlns:p14="http://schemas.microsoft.com/office/powerpoint/2010/main" val="6262872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a:solidFill>
                  <a:srgbClr val="C00000"/>
                </a:solidFill>
              </a:rPr>
              <a:t>Распространенные  клише в деловой переписке</a:t>
            </a:r>
            <a:endParaRPr lang="ru-RU" sz="2000" dirty="0">
              <a:solidFill>
                <a:srgbClr val="C00000"/>
              </a:solidFill>
            </a:endParaRPr>
          </a:p>
        </p:txBody>
      </p:sp>
      <p:sp>
        <p:nvSpPr>
          <p:cNvPr id="3" name="Объект 2"/>
          <p:cNvSpPr>
            <a:spLocks noGrp="1"/>
          </p:cNvSpPr>
          <p:nvPr>
            <p:ph idx="1"/>
          </p:nvPr>
        </p:nvSpPr>
        <p:spPr/>
        <p:txBody>
          <a:bodyPr>
            <a:normAutofit/>
          </a:bodyPr>
          <a:lstStyle/>
          <a:p>
            <a:pPr marL="114300" indent="0">
              <a:buNone/>
            </a:pPr>
            <a:r>
              <a:rPr lang="ru-RU" sz="1800" b="1" i="1" u="sng" dirty="0">
                <a:solidFill>
                  <a:srgbClr val="002060"/>
                </a:solidFill>
              </a:rPr>
              <a:t>РЕАКЦИЯ НА  НЕГАТИВНЫЕ  ДЕЙСТВИЯ  ДРУГОЙ  СТОРОНЫ</a:t>
            </a:r>
          </a:p>
          <a:p>
            <a:pPr marL="114300" indent="0">
              <a:buNone/>
            </a:pPr>
            <a:endParaRPr lang="ru-RU" sz="1800" b="1" dirty="0">
              <a:solidFill>
                <a:srgbClr val="002060"/>
              </a:solidFill>
            </a:endParaRPr>
          </a:p>
          <a:p>
            <a:r>
              <a:rPr lang="ru-RU" sz="1800" b="1" dirty="0">
                <a:solidFill>
                  <a:srgbClr val="002060"/>
                </a:solidFill>
              </a:rPr>
              <a:t>Допущенная  задержка может привести…</a:t>
            </a:r>
          </a:p>
          <a:p>
            <a:endParaRPr lang="ru-RU" sz="1800" b="1" dirty="0">
              <a:solidFill>
                <a:srgbClr val="002060"/>
              </a:solidFill>
            </a:endParaRPr>
          </a:p>
          <a:p>
            <a:r>
              <a:rPr lang="ru-RU" sz="1800" b="1" dirty="0">
                <a:solidFill>
                  <a:srgbClr val="002060"/>
                </a:solidFill>
              </a:rPr>
              <a:t>Мы не видим причин, по которым Ваш завод задерживает высылку комплектующих…</a:t>
            </a:r>
          </a:p>
          <a:p>
            <a:endParaRPr lang="ru-RU" sz="1800" b="1" dirty="0">
              <a:solidFill>
                <a:srgbClr val="002060"/>
              </a:solidFill>
            </a:endParaRPr>
          </a:p>
          <a:p>
            <a:r>
              <a:rPr lang="ru-RU" sz="1800" b="1" dirty="0">
                <a:solidFill>
                  <a:srgbClr val="002060"/>
                </a:solidFill>
              </a:rPr>
              <a:t>Данные Вами обещания  по срокам поставок на данный момент не выполняются</a:t>
            </a:r>
          </a:p>
          <a:p>
            <a:pPr marL="114300" indent="0">
              <a:buNone/>
            </a:pPr>
            <a:endParaRPr lang="ru-RU" sz="1800" dirty="0"/>
          </a:p>
        </p:txBody>
      </p:sp>
    </p:spTree>
    <p:extLst>
      <p:ext uri="{BB962C8B-B14F-4D97-AF65-F5344CB8AC3E}">
        <p14:creationId xmlns:p14="http://schemas.microsoft.com/office/powerpoint/2010/main" val="20763444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a:solidFill>
                  <a:srgbClr val="C00000"/>
                </a:solidFill>
              </a:rPr>
              <a:t>Распространенные  клише в деловой переписке</a:t>
            </a:r>
            <a:endParaRPr lang="ru-RU" sz="2000" dirty="0">
              <a:solidFill>
                <a:srgbClr val="C00000"/>
              </a:solidFill>
            </a:endParaRPr>
          </a:p>
        </p:txBody>
      </p:sp>
      <p:sp>
        <p:nvSpPr>
          <p:cNvPr id="3" name="Объект 2"/>
          <p:cNvSpPr>
            <a:spLocks noGrp="1"/>
          </p:cNvSpPr>
          <p:nvPr>
            <p:ph idx="1"/>
          </p:nvPr>
        </p:nvSpPr>
        <p:spPr/>
        <p:txBody>
          <a:bodyPr>
            <a:normAutofit/>
          </a:bodyPr>
          <a:lstStyle/>
          <a:p>
            <a:pPr marL="114300" indent="0">
              <a:buNone/>
            </a:pPr>
            <a:r>
              <a:rPr lang="ru-RU" sz="1800" b="1" i="1" u="sng" dirty="0">
                <a:solidFill>
                  <a:srgbClr val="002060"/>
                </a:solidFill>
              </a:rPr>
              <a:t>ЗАКЛЮЧИТЕЛЬНЫЕ  СЛОВА</a:t>
            </a:r>
          </a:p>
          <a:p>
            <a:pPr marL="114300" indent="0">
              <a:buNone/>
            </a:pPr>
            <a:endParaRPr lang="ru-RU" sz="1800" b="1" dirty="0">
              <a:solidFill>
                <a:srgbClr val="002060"/>
              </a:solidFill>
            </a:endParaRPr>
          </a:p>
          <a:p>
            <a:r>
              <a:rPr lang="ru-RU" sz="1800" b="1" dirty="0">
                <a:solidFill>
                  <a:srgbClr val="002060"/>
                </a:solidFill>
              </a:rPr>
              <a:t>Хотели бы надеяться, что наша просьба будет выполнена.</a:t>
            </a:r>
          </a:p>
          <a:p>
            <a:endParaRPr lang="ru-RU" sz="1800" b="1" dirty="0">
              <a:solidFill>
                <a:srgbClr val="002060"/>
              </a:solidFill>
            </a:endParaRPr>
          </a:p>
          <a:p>
            <a:r>
              <a:rPr lang="ru-RU" sz="1800" b="1" dirty="0">
                <a:solidFill>
                  <a:srgbClr val="002060"/>
                </a:solidFill>
              </a:rPr>
              <a:t>Надеемся на дальнейшее сотрудничество.</a:t>
            </a:r>
          </a:p>
          <a:p>
            <a:endParaRPr lang="ru-RU" sz="1800" b="1" dirty="0">
              <a:solidFill>
                <a:srgbClr val="002060"/>
              </a:solidFill>
            </a:endParaRPr>
          </a:p>
          <a:p>
            <a:r>
              <a:rPr lang="ru-RU" sz="1800" b="1" dirty="0">
                <a:solidFill>
                  <a:srgbClr val="002060"/>
                </a:solidFill>
              </a:rPr>
              <a:t>С пожеланиями успехов,</a:t>
            </a:r>
          </a:p>
          <a:p>
            <a:endParaRPr lang="ru-RU" sz="1800" b="1" dirty="0">
              <a:solidFill>
                <a:srgbClr val="002060"/>
              </a:solidFill>
            </a:endParaRPr>
          </a:p>
          <a:p>
            <a:r>
              <a:rPr lang="ru-RU" sz="1800" b="1" dirty="0">
                <a:solidFill>
                  <a:srgbClr val="002060"/>
                </a:solidFill>
              </a:rPr>
              <a:t>Убедительно просим Вас не задерживать ответ.</a:t>
            </a:r>
          </a:p>
          <a:p>
            <a:endParaRPr lang="ru-RU" sz="1800" b="1" dirty="0">
              <a:solidFill>
                <a:srgbClr val="002060"/>
              </a:solidFill>
            </a:endParaRPr>
          </a:p>
          <a:p>
            <a:r>
              <a:rPr lang="ru-RU" sz="1800" b="1" dirty="0">
                <a:solidFill>
                  <a:srgbClr val="002060"/>
                </a:solidFill>
              </a:rPr>
              <a:t>Просим извинить нас за задержку с ответом (за допущенную ошибку).</a:t>
            </a:r>
          </a:p>
          <a:p>
            <a:pPr marL="114300" indent="0">
              <a:buNone/>
            </a:pPr>
            <a:endParaRPr lang="ru-RU" sz="1800" dirty="0"/>
          </a:p>
        </p:txBody>
      </p:sp>
    </p:spTree>
    <p:extLst>
      <p:ext uri="{BB962C8B-B14F-4D97-AF65-F5344CB8AC3E}">
        <p14:creationId xmlns:p14="http://schemas.microsoft.com/office/powerpoint/2010/main" val="17572950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endParaRPr lang="ru-RU" sz="2800" dirty="0"/>
          </a:p>
        </p:txBody>
      </p:sp>
      <p:sp>
        <p:nvSpPr>
          <p:cNvPr id="3" name="Объект 2"/>
          <p:cNvSpPr>
            <a:spLocks noGrp="1"/>
          </p:cNvSpPr>
          <p:nvPr>
            <p:ph idx="1"/>
          </p:nvPr>
        </p:nvSpPr>
        <p:spPr/>
        <p:txBody>
          <a:bodyPr/>
          <a:lstStyle/>
          <a:p>
            <a:pPr marL="114300" indent="0">
              <a:buNone/>
            </a:pPr>
            <a:endParaRPr lang="ru-RU" dirty="0"/>
          </a:p>
          <a:p>
            <a:pPr marL="114300" indent="0">
              <a:buNone/>
            </a:pPr>
            <a:endParaRPr lang="ru-RU" dirty="0"/>
          </a:p>
          <a:p>
            <a:pPr marL="114300" indent="0">
              <a:buNone/>
            </a:pPr>
            <a:r>
              <a:rPr lang="ru-RU" sz="4000" b="1" dirty="0">
                <a:solidFill>
                  <a:srgbClr val="C00000"/>
                </a:solidFill>
              </a:rPr>
              <a:t>Примеры  различных писем</a:t>
            </a:r>
          </a:p>
        </p:txBody>
      </p:sp>
    </p:spTree>
    <p:extLst>
      <p:ext uri="{BB962C8B-B14F-4D97-AF65-F5344CB8AC3E}">
        <p14:creationId xmlns:p14="http://schemas.microsoft.com/office/powerpoint/2010/main" val="1591351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116632"/>
            <a:ext cx="8260672" cy="1152128"/>
          </a:xfrm>
        </p:spPr>
        <p:txBody>
          <a:bodyPr>
            <a:normAutofit fontScale="90000"/>
          </a:bodyPr>
          <a:lstStyle/>
          <a:p>
            <a:br>
              <a:rPr lang="ru-RU" sz="2400" b="1" dirty="0">
                <a:solidFill>
                  <a:srgbClr val="002060"/>
                </a:solidFill>
              </a:rPr>
            </a:br>
            <a:r>
              <a:rPr lang="ru-RU" sz="2400" b="1" dirty="0">
                <a:solidFill>
                  <a:srgbClr val="C00000"/>
                </a:solidFill>
              </a:rPr>
              <a:t>Иван Грозный -  князь Андрей Курбский</a:t>
            </a:r>
            <a:br>
              <a:rPr lang="ru-RU" sz="2400" b="1" dirty="0">
                <a:solidFill>
                  <a:srgbClr val="C00000"/>
                </a:solidFill>
              </a:rPr>
            </a:br>
            <a:r>
              <a:rPr lang="ru-RU" sz="1800" b="1" dirty="0">
                <a:solidFill>
                  <a:srgbClr val="002060"/>
                </a:solidFill>
              </a:rPr>
              <a:t>переписка принадлежит к числу самых известных памятников древнерусской литературы</a:t>
            </a:r>
            <a:r>
              <a:rPr lang="ru-RU" sz="1800" dirty="0"/>
              <a:t>.</a:t>
            </a:r>
          </a:p>
        </p:txBody>
      </p:sp>
      <p:sp>
        <p:nvSpPr>
          <p:cNvPr id="3" name="Объект 2"/>
          <p:cNvSpPr>
            <a:spLocks noGrp="1"/>
          </p:cNvSpPr>
          <p:nvPr>
            <p:ph idx="1"/>
          </p:nvPr>
        </p:nvSpPr>
        <p:spPr>
          <a:xfrm>
            <a:off x="457200" y="1268760"/>
            <a:ext cx="8229600" cy="5184576"/>
          </a:xfrm>
        </p:spPr>
        <p:txBody>
          <a:bodyPr>
            <a:normAutofit fontScale="92500" lnSpcReduction="10000"/>
          </a:bodyPr>
          <a:lstStyle/>
          <a:p>
            <a:pPr marL="114300" indent="0">
              <a:buNone/>
            </a:pPr>
            <a:r>
              <a:rPr lang="ru-RU" sz="1600" b="1" dirty="0">
                <a:solidFill>
                  <a:srgbClr val="002060"/>
                </a:solidFill>
              </a:rPr>
              <a:t>Затронут широкий круг социально-политических проблем, Грозный и  Курбский расходились в оценке проблем и путей развития государства. </a:t>
            </a:r>
          </a:p>
          <a:p>
            <a:pPr marL="114300" indent="0">
              <a:buNone/>
            </a:pPr>
            <a:endParaRPr lang="ru-RU" sz="1600" b="1" dirty="0">
              <a:solidFill>
                <a:srgbClr val="002060"/>
              </a:solidFill>
            </a:endParaRPr>
          </a:p>
          <a:p>
            <a:pPr marL="114300" indent="0">
              <a:buNone/>
            </a:pPr>
            <a:r>
              <a:rPr lang="ru-RU" sz="1600" b="1" dirty="0">
                <a:solidFill>
                  <a:srgbClr val="002060"/>
                </a:solidFill>
              </a:rPr>
              <a:t>Так, считается, что Иван Грозный высказывался за неограниченную власть царя (самодержавия), а Андрей Курбский — за повышение роли знати в управлении государством («ограниченной монархии»). </a:t>
            </a:r>
          </a:p>
          <a:p>
            <a:pPr marL="114300" indent="0">
              <a:buNone/>
            </a:pPr>
            <a:r>
              <a:rPr lang="ru-RU" sz="1600" b="1" dirty="0">
                <a:solidFill>
                  <a:srgbClr val="002060"/>
                </a:solidFill>
              </a:rPr>
              <a:t>Значительное место в этой переписке занимали вопросы церковно-политического характера.</a:t>
            </a:r>
          </a:p>
          <a:p>
            <a:pPr marL="114300" indent="0">
              <a:buNone/>
            </a:pPr>
            <a:endParaRPr lang="ru-RU" sz="1600" b="1" dirty="0">
              <a:solidFill>
                <a:srgbClr val="002060"/>
              </a:solidFill>
            </a:endParaRPr>
          </a:p>
          <a:p>
            <a:pPr marL="114300" indent="0">
              <a:buNone/>
            </a:pPr>
            <a:r>
              <a:rPr lang="ru-RU" sz="1600" b="1" dirty="0">
                <a:solidFill>
                  <a:srgbClr val="002060"/>
                </a:solidFill>
              </a:rPr>
              <a:t>А, Курбский обвиняет Ивана в уничтожении без вины или изгнании многих Рюриковичей и профессиональных воевод, попытках заменить этих воевод </a:t>
            </a:r>
            <a:r>
              <a:rPr lang="ru-RU" sz="1600" b="1" i="1" dirty="0">
                <a:solidFill>
                  <a:srgbClr val="002060"/>
                </a:solidFill>
              </a:rPr>
              <a:t>прихлебателями и маньяками</a:t>
            </a:r>
            <a:r>
              <a:rPr lang="ru-RU" sz="1600" b="1" dirty="0">
                <a:solidFill>
                  <a:srgbClr val="002060"/>
                </a:solidFill>
              </a:rPr>
              <a:t>, в результате чего </a:t>
            </a:r>
            <a:r>
              <a:rPr lang="ru-RU" sz="1600" b="1" i="1" dirty="0">
                <a:solidFill>
                  <a:srgbClr val="002060"/>
                </a:solidFill>
              </a:rPr>
              <a:t>великая армия христианская</a:t>
            </a:r>
            <a:r>
              <a:rPr lang="ru-RU" sz="1600" b="1" dirty="0">
                <a:solidFill>
                  <a:srgbClr val="002060"/>
                </a:solidFill>
              </a:rPr>
              <a:t> превращается в </a:t>
            </a:r>
            <a:r>
              <a:rPr lang="ru-RU" sz="1600" b="1" i="1" dirty="0">
                <a:solidFill>
                  <a:srgbClr val="002060"/>
                </a:solidFill>
              </a:rPr>
              <a:t>овец и зайцев, страшащихся гонимого ветром листика</a:t>
            </a:r>
            <a:r>
              <a:rPr lang="ru-RU" sz="1600" b="1" dirty="0">
                <a:solidFill>
                  <a:srgbClr val="002060"/>
                </a:solidFill>
              </a:rPr>
              <a:t>, имея ввиду поражения на исходе Ливонской войны.</a:t>
            </a:r>
          </a:p>
          <a:p>
            <a:pPr marL="114300" indent="0">
              <a:buNone/>
            </a:pPr>
            <a:endParaRPr lang="ru-RU" sz="1600" b="1" dirty="0">
              <a:solidFill>
                <a:srgbClr val="002060"/>
              </a:solidFill>
            </a:endParaRPr>
          </a:p>
          <a:p>
            <a:pPr marL="114300" indent="0">
              <a:buNone/>
            </a:pPr>
            <a:r>
              <a:rPr lang="ru-RU" sz="1600" b="1" dirty="0">
                <a:solidFill>
                  <a:srgbClr val="002060"/>
                </a:solidFill>
              </a:rPr>
              <a:t>Грозный: «</a:t>
            </a:r>
            <a:r>
              <a:rPr lang="ru-RU" sz="1600" b="1" dirty="0" err="1">
                <a:solidFill>
                  <a:srgbClr val="002060"/>
                </a:solidFill>
              </a:rPr>
              <a:t>самодержавство</a:t>
            </a:r>
            <a:r>
              <a:rPr lang="ru-RU" sz="1600" b="1" dirty="0">
                <a:solidFill>
                  <a:srgbClr val="002060"/>
                </a:solidFill>
              </a:rPr>
              <a:t>» имеет божественное происхождение. </a:t>
            </a:r>
          </a:p>
          <a:p>
            <a:pPr marL="114300" indent="0">
              <a:buNone/>
            </a:pPr>
            <a:r>
              <a:rPr lang="ru-RU" sz="1600" b="1" dirty="0">
                <a:solidFill>
                  <a:srgbClr val="002060"/>
                </a:solidFill>
              </a:rPr>
              <a:t>На Русь оно привнесено князем Владимиром святым через крещение, утверждено Владимиром Мономахом, а также Александром Невским и Дмитрием Донским. Россию он именует «Российским царствием». Иван Грозный цитирует апостола Павла, что всякий противящийся власти противится Богу</a:t>
            </a:r>
            <a:r>
              <a:rPr lang="en-US" sz="1600" b="1" dirty="0">
                <a:solidFill>
                  <a:srgbClr val="002060"/>
                </a:solidFill>
              </a:rPr>
              <a:t>.</a:t>
            </a:r>
            <a:endParaRPr lang="ru-RU" sz="1600" b="1" dirty="0">
              <a:solidFill>
                <a:srgbClr val="002060"/>
              </a:solidFill>
            </a:endParaRPr>
          </a:p>
          <a:p>
            <a:pPr marL="114300" indent="0">
              <a:buNone/>
            </a:pPr>
            <a:endParaRPr lang="ru-RU" sz="1600" b="1" dirty="0">
              <a:solidFill>
                <a:srgbClr val="002060"/>
              </a:solidFill>
            </a:endParaRPr>
          </a:p>
        </p:txBody>
      </p:sp>
    </p:spTree>
    <p:extLst>
      <p:ext uri="{BB962C8B-B14F-4D97-AF65-F5344CB8AC3E}">
        <p14:creationId xmlns:p14="http://schemas.microsoft.com/office/powerpoint/2010/main" val="16987931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408373"/>
            <a:ext cx="8260672" cy="860388"/>
          </a:xfrm>
        </p:spPr>
        <p:txBody>
          <a:bodyPr>
            <a:normAutofit/>
          </a:bodyPr>
          <a:lstStyle/>
          <a:p>
            <a:r>
              <a:rPr lang="ru-RU" sz="2800" b="1" dirty="0">
                <a:solidFill>
                  <a:srgbClr val="C00000"/>
                </a:solidFill>
              </a:rPr>
              <a:t>Деловая  корреспонденция   </a:t>
            </a:r>
            <a:br>
              <a:rPr lang="ru-RU" sz="2800" b="1" dirty="0">
                <a:solidFill>
                  <a:srgbClr val="C00000"/>
                </a:solidFill>
              </a:rPr>
            </a:br>
            <a:r>
              <a:rPr lang="ru-RU" sz="2000" b="1" dirty="0">
                <a:solidFill>
                  <a:srgbClr val="C00000"/>
                </a:solidFill>
              </a:rPr>
              <a:t>благодарность  за  сотрудничество</a:t>
            </a:r>
            <a:endParaRPr lang="ru-RU" sz="2000" dirty="0">
              <a:solidFill>
                <a:srgbClr val="C00000"/>
              </a:solidFill>
            </a:endParaRPr>
          </a:p>
        </p:txBody>
      </p:sp>
      <p:sp>
        <p:nvSpPr>
          <p:cNvPr id="3" name="Объект 2"/>
          <p:cNvSpPr>
            <a:spLocks noGrp="1"/>
          </p:cNvSpPr>
          <p:nvPr>
            <p:ph idx="1"/>
          </p:nvPr>
        </p:nvSpPr>
        <p:spPr/>
        <p:txBody>
          <a:bodyPr>
            <a:normAutofit/>
          </a:bodyPr>
          <a:lstStyle/>
          <a:p>
            <a:pPr marL="114300" indent="0">
              <a:buNone/>
            </a:pPr>
            <a:r>
              <a:rPr lang="ru-RU" sz="1800" b="1" dirty="0">
                <a:solidFill>
                  <a:srgbClr val="002060"/>
                </a:solidFill>
              </a:rPr>
              <a:t>Уважаемый Петр Павлович,</a:t>
            </a:r>
          </a:p>
          <a:p>
            <a:pPr marL="114300" indent="0">
              <a:buNone/>
            </a:pPr>
            <a:endParaRPr lang="ru-RU" sz="1800" b="1" dirty="0">
              <a:solidFill>
                <a:srgbClr val="002060"/>
              </a:solidFill>
            </a:endParaRPr>
          </a:p>
          <a:p>
            <a:pPr marL="114300" indent="0">
              <a:buNone/>
            </a:pPr>
            <a:r>
              <a:rPr lang="ru-RU" sz="1800" b="1" dirty="0">
                <a:solidFill>
                  <a:srgbClr val="002060"/>
                </a:solidFill>
              </a:rPr>
              <a:t>От имени ООО  «Зенит» выражаю глубокую признательность и искреннюю благодарность за своевременную поставку комплектующих в 2016 году.</a:t>
            </a:r>
          </a:p>
          <a:p>
            <a:pPr marL="114300" indent="0">
              <a:buNone/>
            </a:pPr>
            <a:endParaRPr lang="ru-RU" sz="1800" b="1" dirty="0">
              <a:solidFill>
                <a:srgbClr val="002060"/>
              </a:solidFill>
            </a:endParaRPr>
          </a:p>
          <a:p>
            <a:pPr marL="114300" indent="0">
              <a:buNone/>
            </a:pPr>
            <a:r>
              <a:rPr lang="ru-RU" sz="1800" b="1" dirty="0">
                <a:solidFill>
                  <a:srgbClr val="002060"/>
                </a:solidFill>
              </a:rPr>
              <a:t>Ваши поставки позволили нам полностью выполнить  крупный заказ иностранной компании и укрепить наши позиции на рынке электромоторов средней мощности.</a:t>
            </a:r>
          </a:p>
          <a:p>
            <a:pPr marL="114300" indent="0">
              <a:buNone/>
            </a:pPr>
            <a:endParaRPr lang="ru-RU" sz="1800" b="1" dirty="0">
              <a:solidFill>
                <a:srgbClr val="002060"/>
              </a:solidFill>
            </a:endParaRPr>
          </a:p>
          <a:p>
            <a:pPr marL="114300" indent="0">
              <a:buNone/>
            </a:pPr>
            <a:r>
              <a:rPr lang="ru-RU" sz="1800" b="1" dirty="0">
                <a:solidFill>
                  <a:srgbClr val="002060"/>
                </a:solidFill>
              </a:rPr>
              <a:t>Надеемся на сохранение сложившихся деловых отношений и на дальнейшее взаимовыгодное сотрудничество</a:t>
            </a:r>
          </a:p>
          <a:p>
            <a:pPr marL="114300" indent="0">
              <a:buNone/>
            </a:pPr>
            <a:endParaRPr lang="ru-RU" sz="1800" b="1" dirty="0">
              <a:solidFill>
                <a:srgbClr val="002060"/>
              </a:solidFill>
            </a:endParaRPr>
          </a:p>
          <a:p>
            <a:pPr marL="114300" indent="0">
              <a:buNone/>
            </a:pPr>
            <a:r>
              <a:rPr lang="ru-RU" sz="1800" b="1" dirty="0">
                <a:solidFill>
                  <a:srgbClr val="002060"/>
                </a:solidFill>
              </a:rPr>
              <a:t>Генеральный директор -        _________________           /                        /</a:t>
            </a:r>
          </a:p>
        </p:txBody>
      </p:sp>
    </p:spTree>
    <p:extLst>
      <p:ext uri="{BB962C8B-B14F-4D97-AF65-F5344CB8AC3E}">
        <p14:creationId xmlns:p14="http://schemas.microsoft.com/office/powerpoint/2010/main" val="22526591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solidFill>
                  <a:srgbClr val="C00000"/>
                </a:solidFill>
              </a:rPr>
              <a:t>Деловая  корреспонденция</a:t>
            </a:r>
            <a:br>
              <a:rPr lang="ru-RU" sz="2400" b="1" dirty="0">
                <a:solidFill>
                  <a:srgbClr val="C00000"/>
                </a:solidFill>
              </a:rPr>
            </a:br>
            <a:r>
              <a:rPr lang="ru-RU" sz="2000" b="1" dirty="0">
                <a:solidFill>
                  <a:srgbClr val="C00000"/>
                </a:solidFill>
              </a:rPr>
              <a:t>рекомендательное   письмо  (бухгалтеру)  </a:t>
            </a:r>
            <a:endParaRPr lang="ru-RU" sz="2400" dirty="0">
              <a:solidFill>
                <a:srgbClr val="C00000"/>
              </a:solidFill>
            </a:endParaRPr>
          </a:p>
        </p:txBody>
      </p:sp>
      <p:sp>
        <p:nvSpPr>
          <p:cNvPr id="3" name="Объект 2"/>
          <p:cNvSpPr>
            <a:spLocks noGrp="1"/>
          </p:cNvSpPr>
          <p:nvPr>
            <p:ph idx="1"/>
          </p:nvPr>
        </p:nvSpPr>
        <p:spPr>
          <a:xfrm>
            <a:off x="467544" y="1628800"/>
            <a:ext cx="8229600" cy="4608512"/>
          </a:xfrm>
        </p:spPr>
        <p:txBody>
          <a:bodyPr>
            <a:normAutofit/>
          </a:bodyPr>
          <a:lstStyle/>
          <a:p>
            <a:pPr marL="114300" indent="0">
              <a:buNone/>
            </a:pPr>
            <a:r>
              <a:rPr lang="ru-RU" sz="1600" b="1" dirty="0">
                <a:solidFill>
                  <a:srgbClr val="002060"/>
                </a:solidFill>
              </a:rPr>
              <a:t>                               РЕКОМЕНДАТЕЛЬНОЕ ПИСЬМО</a:t>
            </a:r>
          </a:p>
          <a:p>
            <a:pPr marL="114300" indent="0">
              <a:buNone/>
            </a:pPr>
            <a:endParaRPr lang="ru-RU" sz="1600" b="1" dirty="0">
              <a:solidFill>
                <a:srgbClr val="002060"/>
              </a:solidFill>
            </a:endParaRPr>
          </a:p>
          <a:p>
            <a:pPr marL="114300" indent="0">
              <a:buNone/>
            </a:pPr>
            <a:r>
              <a:rPr lang="ru-RU" sz="1400" b="1" dirty="0">
                <a:solidFill>
                  <a:srgbClr val="002060"/>
                </a:solidFill>
              </a:rPr>
              <a:t>Сомова Светлана Семеновна работала в ЗАО «Галактика» под моим руководством в должности бухгалтера с 10 июля 2011 г. по 02 сентября 2013 г.</a:t>
            </a:r>
          </a:p>
          <a:p>
            <a:pPr marL="114300" indent="0">
              <a:buNone/>
            </a:pPr>
            <a:r>
              <a:rPr lang="ru-RU" sz="1400" b="1" dirty="0">
                <a:solidFill>
                  <a:srgbClr val="002060"/>
                </a:solidFill>
              </a:rPr>
              <a:t>Сомова С. С. отвечала за ведение бухгалтерского и налогового учета, организовывала работу с первичной документацией, проводила контроль взаиморасчетов с покупателями и поставщиками, занималась подготовкой и сдачей отчетности в налоговые органы. За время работы в ЗАО «Галактика» она отлично справлялась с задачей по минимизации налогов и затрат.</a:t>
            </a:r>
          </a:p>
          <a:p>
            <a:pPr marL="114300" indent="0">
              <a:buNone/>
            </a:pPr>
            <a:r>
              <a:rPr lang="ru-RU" sz="1400" b="1" dirty="0">
                <a:solidFill>
                  <a:srgbClr val="002060"/>
                </a:solidFill>
              </a:rPr>
              <a:t>Сомова С. С. является неконфликтным человеком, имеет стремление к повышению своего профессионального уровня, высокий уровень исполнительности, ответственности и внимательности, хорошо развитые математические и аналитические способности.</a:t>
            </a:r>
          </a:p>
          <a:p>
            <a:pPr marL="114300" indent="0">
              <a:buNone/>
            </a:pPr>
            <a:r>
              <a:rPr lang="ru-RU" sz="1400" b="1" dirty="0">
                <a:solidFill>
                  <a:srgbClr val="002060"/>
                </a:solidFill>
              </a:rPr>
              <a:t>Профессиональные навыки и личные качества Сомовой С. С. позволяют рекомендовать ее для работы на аналогичной должности либо должности главного бухгалтера в другой компании.</a:t>
            </a:r>
          </a:p>
          <a:p>
            <a:pPr marL="114300" indent="0">
              <a:buNone/>
            </a:pPr>
            <a:endParaRPr lang="ru-RU" sz="1400" b="1" dirty="0">
              <a:solidFill>
                <a:srgbClr val="002060"/>
              </a:solidFill>
            </a:endParaRPr>
          </a:p>
          <a:p>
            <a:pPr marL="114300" indent="0">
              <a:buNone/>
            </a:pPr>
            <a:r>
              <a:rPr lang="ru-RU" sz="1400" b="1" dirty="0">
                <a:solidFill>
                  <a:srgbClr val="002060"/>
                </a:solidFill>
              </a:rPr>
              <a:t>Главный бухгалтер ______________________/                                       /</a:t>
            </a:r>
          </a:p>
          <a:p>
            <a:pPr marL="114300" indent="0">
              <a:buNone/>
            </a:pPr>
            <a:endParaRPr lang="ru-RU" sz="1600" b="1" dirty="0">
              <a:solidFill>
                <a:srgbClr val="002060"/>
              </a:solidFill>
            </a:endParaRPr>
          </a:p>
        </p:txBody>
      </p:sp>
    </p:spTree>
    <p:extLst>
      <p:ext uri="{BB962C8B-B14F-4D97-AF65-F5344CB8AC3E}">
        <p14:creationId xmlns:p14="http://schemas.microsoft.com/office/powerpoint/2010/main" val="24016942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9"/>
            <a:ext cx="8260672" cy="1080120"/>
          </a:xfrm>
        </p:spPr>
        <p:txBody>
          <a:bodyPr>
            <a:normAutofit/>
          </a:bodyPr>
          <a:lstStyle/>
          <a:p>
            <a:r>
              <a:rPr lang="ru-RU" sz="2800" b="1" dirty="0">
                <a:solidFill>
                  <a:srgbClr val="C00000"/>
                </a:solidFill>
              </a:rPr>
              <a:t>Деловая  корреспонденция </a:t>
            </a:r>
            <a:r>
              <a:rPr lang="ru-RU" sz="2400" b="1" dirty="0">
                <a:solidFill>
                  <a:srgbClr val="C00000"/>
                </a:solidFill>
              </a:rPr>
              <a:t>  </a:t>
            </a:r>
            <a:br>
              <a:rPr lang="ru-RU" sz="2400" b="1" dirty="0">
                <a:solidFill>
                  <a:srgbClr val="C00000"/>
                </a:solidFill>
              </a:rPr>
            </a:br>
            <a:r>
              <a:rPr lang="ru-RU" sz="2400" b="1" dirty="0">
                <a:solidFill>
                  <a:srgbClr val="C00000"/>
                </a:solidFill>
              </a:rPr>
              <a:t>информационное письмо </a:t>
            </a:r>
            <a:r>
              <a:rPr lang="ru-RU" sz="1600" b="1" dirty="0">
                <a:solidFill>
                  <a:srgbClr val="C00000"/>
                </a:solidFill>
              </a:rPr>
              <a:t>(о выставке</a:t>
            </a:r>
            <a:r>
              <a:rPr lang="ru-RU" sz="1600" b="1" dirty="0">
                <a:solidFill>
                  <a:srgbClr val="002060"/>
                </a:solidFill>
              </a:rPr>
              <a:t>)</a:t>
            </a:r>
            <a:endParaRPr lang="ru-RU" sz="1600" dirty="0"/>
          </a:p>
        </p:txBody>
      </p:sp>
      <p:sp>
        <p:nvSpPr>
          <p:cNvPr id="3" name="Объект 2"/>
          <p:cNvSpPr>
            <a:spLocks noGrp="1"/>
          </p:cNvSpPr>
          <p:nvPr>
            <p:ph idx="1"/>
          </p:nvPr>
        </p:nvSpPr>
        <p:spPr>
          <a:xfrm>
            <a:off x="457200" y="1628800"/>
            <a:ext cx="8229600" cy="4968552"/>
          </a:xfrm>
        </p:spPr>
        <p:txBody>
          <a:bodyPr>
            <a:normAutofit/>
          </a:bodyPr>
          <a:lstStyle/>
          <a:p>
            <a:pPr marL="114300" indent="0">
              <a:buNone/>
            </a:pPr>
            <a:r>
              <a:rPr lang="ru-RU" sz="1400" b="1" dirty="0">
                <a:solidFill>
                  <a:srgbClr val="002060"/>
                </a:solidFill>
              </a:rPr>
              <a:t>                                         Уважаемые участники!</a:t>
            </a:r>
          </a:p>
          <a:p>
            <a:pPr marL="114300" indent="0">
              <a:buNone/>
            </a:pPr>
            <a:endParaRPr lang="ru-RU" sz="1400" b="1" dirty="0">
              <a:solidFill>
                <a:srgbClr val="002060"/>
              </a:solidFill>
            </a:endParaRPr>
          </a:p>
          <a:p>
            <a:pPr marL="114300" indent="0">
              <a:buNone/>
            </a:pPr>
            <a:r>
              <a:rPr lang="ru-RU" sz="1400" b="1" dirty="0">
                <a:solidFill>
                  <a:srgbClr val="002060"/>
                </a:solidFill>
              </a:rPr>
              <a:t>Просим вас ознакомиться с условиями участия в фотовыставке «Город  для горожан» и подтвердить ваше  участие в течение 5-ти дней – до  __ _____ 2020 г.</a:t>
            </a:r>
          </a:p>
          <a:p>
            <a:r>
              <a:rPr lang="ru-RU" sz="1400" b="1" dirty="0">
                <a:solidFill>
                  <a:srgbClr val="002060"/>
                </a:solidFill>
              </a:rPr>
              <a:t>Выставка состоится 10 февраля 2020 года с 9.00 до 19.00 по адресу Гоголевский бульвар, д. ___  в здании «Фотоцентра»  Союза журналистов России.</a:t>
            </a:r>
          </a:p>
          <a:p>
            <a:r>
              <a:rPr lang="ru-RU" sz="1400" b="1" dirty="0">
                <a:solidFill>
                  <a:srgbClr val="002060"/>
                </a:solidFill>
              </a:rPr>
              <a:t>Минимальный размер изображения по короткой стороне - 20см (напр. отпечаток 20х30), максимальный по длинной стороне – 45см (напр. отпечаток 30х45).</a:t>
            </a:r>
          </a:p>
          <a:p>
            <a:r>
              <a:rPr lang="ru-RU" sz="1400" b="1" dirty="0">
                <a:solidFill>
                  <a:srgbClr val="002060"/>
                </a:solidFill>
              </a:rPr>
              <a:t>Фотографии будут размещаться на стендах, на ватмане.</a:t>
            </a:r>
          </a:p>
          <a:p>
            <a:r>
              <a:rPr lang="ru-RU" sz="1400" b="1" dirty="0">
                <a:solidFill>
                  <a:srgbClr val="002060"/>
                </a:solidFill>
              </a:rPr>
              <a:t>Каждый участник  может разместить до 10 работ. Просьба сообщить о количестве фотографий заранее.</a:t>
            </a:r>
          </a:p>
          <a:p>
            <a:r>
              <a:rPr lang="ru-RU" sz="1400" b="1" dirty="0">
                <a:solidFill>
                  <a:srgbClr val="002060"/>
                </a:solidFill>
              </a:rPr>
              <a:t>Просим выслать на эл. адрес </a:t>
            </a:r>
            <a:r>
              <a:rPr lang="ru-RU" sz="1400" b="1" i="1" dirty="0">
                <a:solidFill>
                  <a:srgbClr val="002060"/>
                </a:solidFill>
              </a:rPr>
              <a:t>exhibition@mail.r</a:t>
            </a:r>
            <a:r>
              <a:rPr lang="ru-RU" sz="1400" b="1" dirty="0">
                <a:solidFill>
                  <a:srgbClr val="002060"/>
                </a:solidFill>
              </a:rPr>
              <a:t>u   электронные версии фотографий для предварительного ознакомления их  (</a:t>
            </a:r>
            <a:r>
              <a:rPr lang="ru-RU" sz="1400" b="1" dirty="0" err="1">
                <a:solidFill>
                  <a:srgbClr val="002060"/>
                </a:solidFill>
              </a:rPr>
              <a:t>preview</a:t>
            </a:r>
            <a:r>
              <a:rPr lang="ru-RU" sz="1400" b="1" dirty="0">
                <a:solidFill>
                  <a:srgbClr val="002060"/>
                </a:solidFill>
              </a:rPr>
              <a:t> 800х600 точек) с названием и фамилией автора не позднее 01 февраля 2020 г..</a:t>
            </a:r>
          </a:p>
          <a:p>
            <a:r>
              <a:rPr lang="ru-RU" sz="1400" b="1" dirty="0">
                <a:solidFill>
                  <a:srgbClr val="002060"/>
                </a:solidFill>
              </a:rPr>
              <a:t>Готовые и принятые  работы можно будет доставить  07.02.20.</a:t>
            </a:r>
          </a:p>
          <a:p>
            <a:pPr marL="114300" indent="0">
              <a:buNone/>
            </a:pPr>
            <a:endParaRPr lang="ru-RU" sz="1400" b="1" dirty="0">
              <a:solidFill>
                <a:srgbClr val="002060"/>
              </a:solidFill>
            </a:endParaRPr>
          </a:p>
          <a:p>
            <a:pPr marL="114300" indent="0">
              <a:buNone/>
            </a:pPr>
            <a:r>
              <a:rPr lang="ru-RU" sz="1400" b="1" dirty="0">
                <a:solidFill>
                  <a:srgbClr val="002060"/>
                </a:solidFill>
              </a:rPr>
              <a:t>     C уважением,                                                                                                                        </a:t>
            </a:r>
          </a:p>
          <a:p>
            <a:pPr marL="114300" indent="0">
              <a:buNone/>
            </a:pPr>
            <a:r>
              <a:rPr lang="ru-RU" sz="1400" b="1" dirty="0">
                <a:solidFill>
                  <a:srgbClr val="002060"/>
                </a:solidFill>
              </a:rPr>
              <a:t>      Оргкомитет</a:t>
            </a:r>
          </a:p>
          <a:p>
            <a:pPr marL="114300" indent="0">
              <a:buNone/>
            </a:pPr>
            <a:endParaRPr lang="ru-RU" sz="1400" b="1" dirty="0">
              <a:solidFill>
                <a:srgbClr val="002060"/>
              </a:solidFill>
            </a:endParaRPr>
          </a:p>
          <a:p>
            <a:pPr marL="114300" indent="0">
              <a:buNone/>
            </a:pPr>
            <a:r>
              <a:rPr lang="ru-RU" sz="1400" b="1" dirty="0">
                <a:solidFill>
                  <a:srgbClr val="002060"/>
                </a:solidFill>
              </a:rPr>
              <a:t>     </a:t>
            </a:r>
            <a:r>
              <a:rPr lang="ru-RU" sz="1400" b="1" i="1" dirty="0">
                <a:solidFill>
                  <a:srgbClr val="002060"/>
                </a:solidFill>
              </a:rPr>
              <a:t>Приложение</a:t>
            </a:r>
            <a:r>
              <a:rPr lang="ru-RU" sz="1400" b="1" dirty="0">
                <a:solidFill>
                  <a:srgbClr val="002060"/>
                </a:solidFill>
              </a:rPr>
              <a:t>. Информация  о фотовыставке (жюри, партнеры).</a:t>
            </a:r>
          </a:p>
          <a:p>
            <a:pPr marL="114300" indent="0">
              <a:buNone/>
            </a:pPr>
            <a:endParaRPr lang="ru-RU" sz="1400" b="1" dirty="0">
              <a:solidFill>
                <a:srgbClr val="002060"/>
              </a:solidFill>
            </a:endParaRPr>
          </a:p>
        </p:txBody>
      </p:sp>
    </p:spTree>
    <p:extLst>
      <p:ext uri="{BB962C8B-B14F-4D97-AF65-F5344CB8AC3E}">
        <p14:creationId xmlns:p14="http://schemas.microsoft.com/office/powerpoint/2010/main" val="4861709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a:solidFill>
                  <a:srgbClr val="C00000"/>
                </a:solidFill>
              </a:rPr>
              <a:t>Деловая  корреспонденция </a:t>
            </a:r>
            <a:r>
              <a:rPr lang="ru-RU" sz="2400" b="1" dirty="0">
                <a:solidFill>
                  <a:srgbClr val="C00000"/>
                </a:solidFill>
              </a:rPr>
              <a:t>  </a:t>
            </a:r>
            <a:br>
              <a:rPr lang="ru-RU" sz="2400" b="1" dirty="0">
                <a:solidFill>
                  <a:srgbClr val="C00000"/>
                </a:solidFill>
              </a:rPr>
            </a:br>
            <a:r>
              <a:rPr lang="ru-RU" sz="2400" b="1" dirty="0">
                <a:solidFill>
                  <a:srgbClr val="C00000"/>
                </a:solidFill>
              </a:rPr>
              <a:t>информационное письмо </a:t>
            </a:r>
            <a:r>
              <a:rPr lang="ru-RU" sz="1600" b="1" dirty="0">
                <a:solidFill>
                  <a:srgbClr val="C00000"/>
                </a:solidFill>
              </a:rPr>
              <a:t>(о смене директора)</a:t>
            </a:r>
            <a:endParaRPr lang="ru-RU" sz="2800" dirty="0">
              <a:solidFill>
                <a:srgbClr val="C00000"/>
              </a:solidFill>
            </a:endParaRPr>
          </a:p>
        </p:txBody>
      </p:sp>
      <p:sp>
        <p:nvSpPr>
          <p:cNvPr id="3" name="Объект 2"/>
          <p:cNvSpPr>
            <a:spLocks noGrp="1"/>
          </p:cNvSpPr>
          <p:nvPr>
            <p:ph idx="1"/>
          </p:nvPr>
        </p:nvSpPr>
        <p:spPr/>
        <p:txBody>
          <a:bodyPr>
            <a:normAutofit/>
          </a:bodyPr>
          <a:lstStyle/>
          <a:p>
            <a:pPr marL="114300" indent="0">
              <a:buNone/>
            </a:pPr>
            <a:r>
              <a:rPr lang="ru-RU" sz="1600" b="1" dirty="0">
                <a:solidFill>
                  <a:srgbClr val="002060"/>
                </a:solidFill>
              </a:rPr>
              <a:t>Исх. № 201112-1                                      Президенту издательского дома «Луч»</a:t>
            </a:r>
            <a:br>
              <a:rPr lang="ru-RU" sz="1600" b="1" dirty="0">
                <a:solidFill>
                  <a:srgbClr val="002060"/>
                </a:solidFill>
              </a:rPr>
            </a:br>
            <a:r>
              <a:rPr lang="ru-RU" sz="1600" b="1" dirty="0">
                <a:solidFill>
                  <a:srgbClr val="002060"/>
                </a:solidFill>
              </a:rPr>
              <a:t>от «___»  марта 2018 г                                 Г-ну  Березину А.В. </a:t>
            </a:r>
          </a:p>
          <a:p>
            <a:pPr marL="114300" indent="0">
              <a:buNone/>
            </a:pPr>
            <a:endParaRPr lang="ru-RU" sz="1600" b="1" dirty="0">
              <a:solidFill>
                <a:srgbClr val="002060"/>
              </a:solidFill>
            </a:endParaRPr>
          </a:p>
          <a:p>
            <a:pPr marL="114300" indent="0">
              <a:buNone/>
            </a:pPr>
            <a:endParaRPr lang="ru-RU" sz="1600" b="1" dirty="0">
              <a:solidFill>
                <a:srgbClr val="002060"/>
              </a:solidFill>
            </a:endParaRPr>
          </a:p>
          <a:p>
            <a:pPr marL="114300" indent="0">
              <a:buNone/>
            </a:pPr>
            <a:r>
              <a:rPr lang="ru-RU" sz="1600" b="1" dirty="0">
                <a:solidFill>
                  <a:srgbClr val="002060"/>
                </a:solidFill>
              </a:rPr>
              <a:t>О смене директора</a:t>
            </a:r>
          </a:p>
          <a:p>
            <a:pPr marL="114300" indent="0">
              <a:buNone/>
            </a:pPr>
            <a:endParaRPr lang="ru-RU" sz="1600" b="1" dirty="0">
              <a:solidFill>
                <a:srgbClr val="002060"/>
              </a:solidFill>
            </a:endParaRPr>
          </a:p>
          <a:p>
            <a:pPr marL="114300" indent="0">
              <a:buNone/>
            </a:pPr>
            <a:r>
              <a:rPr lang="ru-RU" sz="1600" b="1" dirty="0">
                <a:solidFill>
                  <a:srgbClr val="002060"/>
                </a:solidFill>
              </a:rPr>
              <a:t>Настоящим письмом уведомляем Вас о смене директора нашей организации на основании протокола № 11/B от 20.01.2018 г. С 23.01.2018 г. директором ООО «Ангара» назначена   </a:t>
            </a:r>
            <a:r>
              <a:rPr lang="ru-RU" sz="1600" b="1" dirty="0" err="1">
                <a:solidFill>
                  <a:srgbClr val="002060"/>
                </a:solidFill>
              </a:rPr>
              <a:t>Летунова</a:t>
            </a:r>
            <a:r>
              <a:rPr lang="ru-RU" sz="1600" b="1" dirty="0">
                <a:solidFill>
                  <a:srgbClr val="002060"/>
                </a:solidFill>
              </a:rPr>
              <a:t>  Елена Васильевна.</a:t>
            </a:r>
          </a:p>
          <a:p>
            <a:pPr marL="114300" indent="0">
              <a:buNone/>
            </a:pPr>
            <a:r>
              <a:rPr lang="ru-RU" sz="1600" b="1" dirty="0">
                <a:solidFill>
                  <a:srgbClr val="002060"/>
                </a:solidFill>
              </a:rPr>
              <a:t>Копия протокола № 11/B от __ ___ 2018 г. прилагается.</a:t>
            </a:r>
          </a:p>
          <a:p>
            <a:pPr marL="114300" indent="0">
              <a:buNone/>
            </a:pPr>
            <a:endParaRPr lang="ru-RU" sz="1600" b="1" dirty="0">
              <a:solidFill>
                <a:srgbClr val="002060"/>
              </a:solidFill>
            </a:endParaRPr>
          </a:p>
          <a:p>
            <a:pPr marL="114300" indent="0">
              <a:buNone/>
            </a:pPr>
            <a:r>
              <a:rPr lang="ru-RU" sz="1600" b="1" dirty="0">
                <a:solidFill>
                  <a:srgbClr val="002060"/>
                </a:solidFill>
              </a:rPr>
              <a:t>С уважением,</a:t>
            </a:r>
            <a:br>
              <a:rPr lang="ru-RU" sz="1600" b="1" dirty="0">
                <a:solidFill>
                  <a:srgbClr val="002060"/>
                </a:solidFill>
              </a:rPr>
            </a:br>
            <a:r>
              <a:rPr lang="ru-RU" sz="1600" b="1" dirty="0">
                <a:solidFill>
                  <a:srgbClr val="002060"/>
                </a:solidFill>
              </a:rPr>
              <a:t>Зам. директора ООО «Ангара»                                                </a:t>
            </a:r>
            <a:r>
              <a:rPr lang="ru-RU" sz="1600" b="1" dirty="0" err="1">
                <a:solidFill>
                  <a:srgbClr val="002060"/>
                </a:solidFill>
              </a:rPr>
              <a:t>В.Н.Власов</a:t>
            </a:r>
            <a:endParaRPr lang="ru-RU" sz="1600" b="1" dirty="0">
              <a:solidFill>
                <a:srgbClr val="002060"/>
              </a:solidFill>
            </a:endParaRPr>
          </a:p>
        </p:txBody>
      </p:sp>
    </p:spTree>
    <p:extLst>
      <p:ext uri="{BB962C8B-B14F-4D97-AF65-F5344CB8AC3E}">
        <p14:creationId xmlns:p14="http://schemas.microsoft.com/office/powerpoint/2010/main" val="14650502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a:solidFill>
                  <a:srgbClr val="C00000"/>
                </a:solidFill>
              </a:rPr>
              <a:t>Деловая  корреспонденция   </a:t>
            </a:r>
            <a:br>
              <a:rPr lang="ru-RU" sz="2800" b="1" dirty="0">
                <a:solidFill>
                  <a:srgbClr val="C00000"/>
                </a:solidFill>
              </a:rPr>
            </a:br>
            <a:r>
              <a:rPr lang="ru-RU" sz="2000" b="1" dirty="0">
                <a:solidFill>
                  <a:srgbClr val="C00000"/>
                </a:solidFill>
              </a:rPr>
              <a:t>гарантийное   письмо </a:t>
            </a:r>
            <a:r>
              <a:rPr lang="ru-RU" sz="1600" b="1" dirty="0">
                <a:solidFill>
                  <a:srgbClr val="C00000"/>
                </a:solidFill>
              </a:rPr>
              <a:t> (об оплате)</a:t>
            </a:r>
            <a:endParaRPr lang="ru-RU" sz="2800" dirty="0">
              <a:solidFill>
                <a:srgbClr val="C00000"/>
              </a:solidFill>
            </a:endParaRPr>
          </a:p>
        </p:txBody>
      </p:sp>
      <p:sp>
        <p:nvSpPr>
          <p:cNvPr id="3" name="Объект 2"/>
          <p:cNvSpPr>
            <a:spLocks noGrp="1"/>
          </p:cNvSpPr>
          <p:nvPr>
            <p:ph idx="1"/>
          </p:nvPr>
        </p:nvSpPr>
        <p:spPr/>
        <p:txBody>
          <a:bodyPr>
            <a:normAutofit fontScale="92500" lnSpcReduction="20000"/>
          </a:bodyPr>
          <a:lstStyle/>
          <a:p>
            <a:pPr marL="114300" indent="0">
              <a:buNone/>
            </a:pPr>
            <a:r>
              <a:rPr lang="ru-RU" sz="1600" b="1" dirty="0">
                <a:solidFill>
                  <a:srgbClr val="002060"/>
                </a:solidFill>
              </a:rPr>
              <a:t>Исх. №___                                                                                                     Директору</a:t>
            </a:r>
          </a:p>
          <a:p>
            <a:pPr marL="114300" indent="0">
              <a:buNone/>
            </a:pPr>
            <a:r>
              <a:rPr lang="ru-RU" sz="1600" b="1" dirty="0">
                <a:solidFill>
                  <a:srgbClr val="002060"/>
                </a:solidFill>
              </a:rPr>
              <a:t>От «___» октября 2019г.                                                                           ООО  «Урал»</a:t>
            </a:r>
          </a:p>
          <a:p>
            <a:pPr marL="114300" indent="0">
              <a:buNone/>
            </a:pPr>
            <a:r>
              <a:rPr lang="ru-RU" sz="1600" b="1" dirty="0">
                <a:solidFill>
                  <a:srgbClr val="002060"/>
                </a:solidFill>
              </a:rPr>
              <a:t>                                                                                                                     С.Н. Игнатову</a:t>
            </a:r>
          </a:p>
          <a:p>
            <a:pPr marL="114300" indent="0">
              <a:buNone/>
            </a:pPr>
            <a:endParaRPr lang="ru-RU" sz="1600" dirty="0"/>
          </a:p>
          <a:p>
            <a:pPr marL="114300" indent="0">
              <a:buNone/>
            </a:pPr>
            <a:r>
              <a:rPr lang="ru-RU" sz="1600" b="1" dirty="0">
                <a:solidFill>
                  <a:srgbClr val="002060"/>
                </a:solidFill>
              </a:rPr>
              <a:t>«О поставке продукции»</a:t>
            </a:r>
          </a:p>
          <a:p>
            <a:pPr marL="114300" indent="0">
              <a:buNone/>
            </a:pPr>
            <a:endParaRPr lang="ru-RU" sz="1600" dirty="0"/>
          </a:p>
          <a:p>
            <a:pPr marL="114300" indent="0">
              <a:buNone/>
            </a:pPr>
            <a:r>
              <a:rPr lang="ru-RU" sz="1600" b="1" dirty="0">
                <a:solidFill>
                  <a:srgbClr val="002060"/>
                </a:solidFill>
              </a:rPr>
              <a:t>Просим Вас поставить партию продукции, согласно заявке  № 1510  от 15 октября 2019г.</a:t>
            </a:r>
          </a:p>
          <a:p>
            <a:pPr marL="114300" indent="0">
              <a:buNone/>
            </a:pPr>
            <a:endParaRPr lang="ru-RU" sz="1600" b="1" dirty="0">
              <a:solidFill>
                <a:srgbClr val="002060"/>
              </a:solidFill>
            </a:endParaRPr>
          </a:p>
          <a:p>
            <a:pPr marL="114300" indent="0">
              <a:buNone/>
            </a:pPr>
            <a:r>
              <a:rPr lang="ru-RU" sz="1600" b="1" dirty="0">
                <a:solidFill>
                  <a:srgbClr val="002060"/>
                </a:solidFill>
              </a:rPr>
              <a:t>Оплату гарантируем произвести в срок до 14 ноября 2019 г.</a:t>
            </a:r>
          </a:p>
          <a:p>
            <a:pPr marL="114300" indent="0">
              <a:buNone/>
            </a:pPr>
            <a:r>
              <a:rPr lang="ru-RU" sz="1600" b="1" dirty="0">
                <a:solidFill>
                  <a:srgbClr val="002060"/>
                </a:solidFill>
              </a:rPr>
              <a:t>В случае неуплаты в установленный срок будет осуществлена выплата процентов из расчета 1 % от суммы просроченных обязательств, за каждый день просрочки.</a:t>
            </a:r>
          </a:p>
          <a:p>
            <a:pPr marL="114300" indent="0">
              <a:buNone/>
            </a:pPr>
            <a:endParaRPr lang="ru-RU" sz="1600" b="1" dirty="0">
              <a:solidFill>
                <a:srgbClr val="002060"/>
              </a:solidFill>
            </a:endParaRPr>
          </a:p>
          <a:p>
            <a:pPr marL="114300" indent="0">
              <a:buNone/>
            </a:pPr>
            <a:r>
              <a:rPr lang="ru-RU" sz="1600" b="1" dirty="0">
                <a:solidFill>
                  <a:srgbClr val="002060"/>
                </a:solidFill>
              </a:rPr>
              <a:t>Наши банковские реквизиты:</a:t>
            </a:r>
          </a:p>
          <a:p>
            <a:pPr marL="114300" indent="0">
              <a:buNone/>
            </a:pPr>
            <a:r>
              <a:rPr lang="ru-RU" sz="1600" b="1" dirty="0">
                <a:solidFill>
                  <a:srgbClr val="002060"/>
                </a:solidFill>
              </a:rPr>
              <a:t>………………………………………</a:t>
            </a:r>
          </a:p>
          <a:p>
            <a:pPr marL="114300" indent="0">
              <a:buNone/>
            </a:pPr>
            <a:endParaRPr lang="ru-RU" sz="1600" b="1" dirty="0">
              <a:solidFill>
                <a:srgbClr val="002060"/>
              </a:solidFill>
            </a:endParaRPr>
          </a:p>
          <a:p>
            <a:pPr marL="114300" indent="0">
              <a:buNone/>
            </a:pPr>
            <a:r>
              <a:rPr lang="ru-RU" sz="1600" b="1" dirty="0">
                <a:solidFill>
                  <a:srgbClr val="002060"/>
                </a:solidFill>
              </a:rPr>
              <a:t>Директор ООО «Кварц»                                                               Н.Н. Щукин</a:t>
            </a:r>
          </a:p>
          <a:p>
            <a:pPr marL="114300" indent="0">
              <a:buNone/>
            </a:pPr>
            <a:r>
              <a:rPr lang="ru-RU" sz="1600" b="1" dirty="0">
                <a:solidFill>
                  <a:srgbClr val="002060"/>
                </a:solidFill>
              </a:rPr>
              <a:t>Главный бухгалтер                                                                        А.К. Петрова                                        </a:t>
            </a:r>
          </a:p>
        </p:txBody>
      </p:sp>
    </p:spTree>
    <p:extLst>
      <p:ext uri="{BB962C8B-B14F-4D97-AF65-F5344CB8AC3E}">
        <p14:creationId xmlns:p14="http://schemas.microsoft.com/office/powerpoint/2010/main" val="31206209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a:solidFill>
                  <a:srgbClr val="C00000"/>
                </a:solidFill>
              </a:rPr>
              <a:t>Деловая  корреспонденция   </a:t>
            </a:r>
            <a:br>
              <a:rPr lang="ru-RU" sz="2800" b="1" dirty="0">
                <a:solidFill>
                  <a:srgbClr val="C00000"/>
                </a:solidFill>
              </a:rPr>
            </a:br>
            <a:r>
              <a:rPr lang="ru-RU" sz="2000" b="1" dirty="0">
                <a:solidFill>
                  <a:srgbClr val="C00000"/>
                </a:solidFill>
              </a:rPr>
              <a:t>гарантийное   письмо </a:t>
            </a:r>
            <a:r>
              <a:rPr lang="ru-RU" sz="1600" b="1" dirty="0">
                <a:solidFill>
                  <a:srgbClr val="C00000"/>
                </a:solidFill>
              </a:rPr>
              <a:t> (о завершении работ)</a:t>
            </a:r>
            <a:endParaRPr lang="ru-RU" sz="2800" dirty="0">
              <a:solidFill>
                <a:srgbClr val="C00000"/>
              </a:solidFill>
            </a:endParaRPr>
          </a:p>
        </p:txBody>
      </p:sp>
      <p:sp>
        <p:nvSpPr>
          <p:cNvPr id="3" name="Объект 2"/>
          <p:cNvSpPr>
            <a:spLocks noGrp="1"/>
          </p:cNvSpPr>
          <p:nvPr>
            <p:ph idx="1"/>
          </p:nvPr>
        </p:nvSpPr>
        <p:spPr/>
        <p:txBody>
          <a:bodyPr>
            <a:normAutofit/>
          </a:bodyPr>
          <a:lstStyle/>
          <a:p>
            <a:pPr marL="114300" indent="0">
              <a:buNone/>
            </a:pPr>
            <a:r>
              <a:rPr lang="ru-RU" sz="1800" b="1" dirty="0">
                <a:solidFill>
                  <a:srgbClr val="002060"/>
                </a:solidFill>
              </a:rPr>
              <a:t>Исх. №_____                                                                Директору</a:t>
            </a:r>
          </a:p>
          <a:p>
            <a:pPr marL="114300" indent="0">
              <a:buNone/>
            </a:pPr>
            <a:r>
              <a:rPr lang="ru-RU" sz="1800" b="1" dirty="0">
                <a:solidFill>
                  <a:srgbClr val="002060"/>
                </a:solidFill>
              </a:rPr>
              <a:t>От «___»  сентября 2018 г.                                        ООО «</a:t>
            </a:r>
            <a:r>
              <a:rPr lang="ru-RU" sz="1800" b="1" dirty="0" err="1">
                <a:solidFill>
                  <a:srgbClr val="002060"/>
                </a:solidFill>
              </a:rPr>
              <a:t>Транстрой</a:t>
            </a:r>
            <a:r>
              <a:rPr lang="ru-RU" sz="1800" b="1" dirty="0">
                <a:solidFill>
                  <a:srgbClr val="002060"/>
                </a:solidFill>
              </a:rPr>
              <a:t>»</a:t>
            </a:r>
          </a:p>
          <a:p>
            <a:pPr marL="114300" indent="0">
              <a:buNone/>
            </a:pPr>
            <a:r>
              <a:rPr lang="ru-RU" sz="1800" b="1" dirty="0">
                <a:solidFill>
                  <a:srgbClr val="002060"/>
                </a:solidFill>
              </a:rPr>
              <a:t>                                                                                       А.А. Андрееву </a:t>
            </a:r>
          </a:p>
          <a:p>
            <a:pPr marL="114300" indent="0">
              <a:buNone/>
            </a:pPr>
            <a:endParaRPr lang="ru-RU" sz="1600" b="1" dirty="0">
              <a:solidFill>
                <a:srgbClr val="002060"/>
              </a:solidFill>
            </a:endParaRPr>
          </a:p>
          <a:p>
            <a:pPr marL="114300" indent="0">
              <a:buNone/>
            </a:pPr>
            <a:endParaRPr lang="ru-RU" sz="1600" b="1" dirty="0">
              <a:solidFill>
                <a:srgbClr val="002060"/>
              </a:solidFill>
            </a:endParaRPr>
          </a:p>
          <a:p>
            <a:pPr marL="114300" indent="0">
              <a:buNone/>
            </a:pPr>
            <a:r>
              <a:rPr lang="ru-RU" sz="1600" b="1" dirty="0">
                <a:solidFill>
                  <a:srgbClr val="002060"/>
                </a:solidFill>
              </a:rPr>
              <a:t>ООО «Созидатель", ОГРН ___________, как исполнитель работ на объекте, расположенному по адресу: г. Москва, ул. Беломорская, 20, на основании Договора исполнения работ № 35/2013 от 21 августа 2018 года (далее - Договор), заключенного с ООО "</a:t>
            </a:r>
            <a:r>
              <a:rPr lang="ru-RU" sz="1600" b="1" dirty="0" err="1">
                <a:solidFill>
                  <a:srgbClr val="002060"/>
                </a:solidFill>
              </a:rPr>
              <a:t>Транстрой</a:t>
            </a:r>
            <a:r>
              <a:rPr lang="ru-RU" sz="1600" b="1" dirty="0">
                <a:solidFill>
                  <a:srgbClr val="002060"/>
                </a:solidFill>
              </a:rPr>
              <a:t>", настоящим письмом гарантирует завершение строительных работ, в соответствии со Спецификацией к Договору в срок до 30 декабря 2018 г.</a:t>
            </a:r>
          </a:p>
          <a:p>
            <a:pPr marL="114300" indent="0">
              <a:buNone/>
            </a:pPr>
            <a:endParaRPr lang="ru-RU" sz="1600" b="1" dirty="0">
              <a:solidFill>
                <a:srgbClr val="002060"/>
              </a:solidFill>
            </a:endParaRPr>
          </a:p>
          <a:p>
            <a:pPr marL="114300" indent="0">
              <a:buNone/>
            </a:pPr>
            <a:r>
              <a:rPr lang="ru-RU" sz="1600" b="1" dirty="0">
                <a:solidFill>
                  <a:srgbClr val="002060"/>
                </a:solidFill>
              </a:rPr>
              <a:t>Директор ООО «Созидатель»                                                  О.Д. Егоров</a:t>
            </a:r>
          </a:p>
        </p:txBody>
      </p:sp>
    </p:spTree>
    <p:extLst>
      <p:ext uri="{BB962C8B-B14F-4D97-AF65-F5344CB8AC3E}">
        <p14:creationId xmlns:p14="http://schemas.microsoft.com/office/powerpoint/2010/main" val="4886626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a:solidFill>
                  <a:srgbClr val="C00000"/>
                </a:solidFill>
              </a:rPr>
              <a:t>Деловая  корреспонденция   </a:t>
            </a:r>
            <a:br>
              <a:rPr lang="ru-RU" sz="2800" b="1" dirty="0">
                <a:solidFill>
                  <a:srgbClr val="C00000"/>
                </a:solidFill>
              </a:rPr>
            </a:br>
            <a:r>
              <a:rPr lang="ru-RU" sz="2000" b="1" dirty="0">
                <a:solidFill>
                  <a:srgbClr val="C00000"/>
                </a:solidFill>
              </a:rPr>
              <a:t>гарантийное   письмо </a:t>
            </a:r>
            <a:r>
              <a:rPr lang="ru-RU" sz="1600" b="1" dirty="0">
                <a:solidFill>
                  <a:srgbClr val="C00000"/>
                </a:solidFill>
              </a:rPr>
              <a:t> (о приеме на  работу)</a:t>
            </a:r>
            <a:endParaRPr lang="ru-RU" sz="2800" dirty="0">
              <a:solidFill>
                <a:srgbClr val="C00000"/>
              </a:solidFill>
            </a:endParaRPr>
          </a:p>
        </p:txBody>
      </p:sp>
      <p:sp>
        <p:nvSpPr>
          <p:cNvPr id="3" name="Объект 2"/>
          <p:cNvSpPr>
            <a:spLocks noGrp="1"/>
          </p:cNvSpPr>
          <p:nvPr>
            <p:ph idx="1"/>
          </p:nvPr>
        </p:nvSpPr>
        <p:spPr>
          <a:xfrm>
            <a:off x="457200" y="1484784"/>
            <a:ext cx="8229600" cy="5040560"/>
          </a:xfrm>
        </p:spPr>
        <p:txBody>
          <a:bodyPr>
            <a:normAutofit/>
          </a:bodyPr>
          <a:lstStyle/>
          <a:p>
            <a:pPr marL="114300" indent="0">
              <a:buNone/>
            </a:pPr>
            <a:r>
              <a:rPr lang="ru-RU" sz="1600" b="1" dirty="0">
                <a:solidFill>
                  <a:srgbClr val="002060"/>
                </a:solidFill>
              </a:rPr>
              <a:t>Исх. № ____                                                                  По месту требования</a:t>
            </a:r>
          </a:p>
          <a:p>
            <a:pPr marL="114300" indent="0">
              <a:buNone/>
            </a:pPr>
            <a:r>
              <a:rPr lang="ru-RU" sz="1600" b="1" dirty="0">
                <a:solidFill>
                  <a:srgbClr val="002060"/>
                </a:solidFill>
              </a:rPr>
              <a:t>От «___» января 2019 г.</a:t>
            </a:r>
          </a:p>
          <a:p>
            <a:pPr marL="114300" indent="0">
              <a:buNone/>
            </a:pPr>
            <a:endParaRPr lang="ru-RU" sz="1600" b="1" dirty="0">
              <a:solidFill>
                <a:srgbClr val="002060"/>
              </a:solidFill>
            </a:endParaRPr>
          </a:p>
          <a:p>
            <a:pPr marL="114300" indent="0">
              <a:buNone/>
            </a:pPr>
            <a:endParaRPr lang="ru-RU" sz="1600" b="1" dirty="0">
              <a:solidFill>
                <a:srgbClr val="002060"/>
              </a:solidFill>
            </a:endParaRPr>
          </a:p>
          <a:p>
            <a:pPr marL="114300" indent="0">
              <a:buNone/>
            </a:pPr>
            <a:r>
              <a:rPr lang="ru-RU" sz="1600" b="1" dirty="0">
                <a:solidFill>
                  <a:srgbClr val="002060"/>
                </a:solidFill>
              </a:rPr>
              <a:t>Гарантийное письмо</a:t>
            </a:r>
          </a:p>
          <a:p>
            <a:pPr marL="114300" indent="0">
              <a:buNone/>
            </a:pPr>
            <a:endParaRPr lang="ru-RU" sz="1600" b="1" dirty="0">
              <a:solidFill>
                <a:srgbClr val="002060"/>
              </a:solidFill>
            </a:endParaRPr>
          </a:p>
          <a:p>
            <a:pPr marL="114300" indent="0">
              <a:buNone/>
            </a:pPr>
            <a:r>
              <a:rPr lang="ru-RU" sz="1600" b="1" dirty="0">
                <a:solidFill>
                  <a:srgbClr val="002060"/>
                </a:solidFill>
              </a:rPr>
              <a:t>Настоящим письмом ООО «Сфера»  подтверждает свое согласие и готовность заключить трудовой договор с Царевым  Валерием Ивановичем, принять его на работу в нашу организацию на должность менеджера  по доставке грузов  с 10 марта 2019 года.</a:t>
            </a:r>
          </a:p>
          <a:p>
            <a:pPr marL="114300" indent="0">
              <a:buNone/>
            </a:pPr>
            <a:endParaRPr lang="ru-RU" sz="1600" b="1" dirty="0">
              <a:solidFill>
                <a:srgbClr val="002060"/>
              </a:solidFill>
            </a:endParaRPr>
          </a:p>
          <a:p>
            <a:pPr marL="114300" indent="0">
              <a:buNone/>
            </a:pPr>
            <a:r>
              <a:rPr lang="ru-RU" sz="1600" b="1" dirty="0">
                <a:solidFill>
                  <a:srgbClr val="002060"/>
                </a:solidFill>
              </a:rPr>
              <a:t>Гарантируем предоставить ему ежемесячный оклад в размере 35 тыс. руб.,  плюс ежеквартальную  премию, плюс социальный пакет (страхование от НС, оплата больничных листов, ежегодный оплачиваемый  отпуск  24 </a:t>
            </a:r>
            <a:r>
              <a:rPr lang="ru-RU" sz="1600" b="1" dirty="0" err="1">
                <a:solidFill>
                  <a:srgbClr val="002060"/>
                </a:solidFill>
              </a:rPr>
              <a:t>раб.дня</a:t>
            </a:r>
            <a:r>
              <a:rPr lang="ru-RU" sz="1600" b="1" dirty="0">
                <a:solidFill>
                  <a:srgbClr val="002060"/>
                </a:solidFill>
              </a:rPr>
              <a:t>).</a:t>
            </a:r>
          </a:p>
          <a:p>
            <a:pPr marL="114300" indent="0">
              <a:buNone/>
            </a:pPr>
            <a:endParaRPr lang="ru-RU" sz="1600" b="1" dirty="0">
              <a:solidFill>
                <a:srgbClr val="002060"/>
              </a:solidFill>
            </a:endParaRPr>
          </a:p>
          <a:p>
            <a:pPr marL="114300" indent="0">
              <a:buNone/>
            </a:pPr>
            <a:r>
              <a:rPr lang="ru-RU" sz="1600" b="1" dirty="0">
                <a:solidFill>
                  <a:srgbClr val="002060"/>
                </a:solidFill>
              </a:rPr>
              <a:t>Директор  ООО «Сфера»                                                            П.П. Ивонов</a:t>
            </a:r>
          </a:p>
          <a:p>
            <a:pPr marL="114300" indent="0">
              <a:buNone/>
            </a:pPr>
            <a:r>
              <a:rPr lang="ru-RU" sz="1600" b="1" dirty="0">
                <a:solidFill>
                  <a:srgbClr val="002060"/>
                </a:solidFill>
              </a:rPr>
              <a:t>Главный бухгалтер                                                                         </a:t>
            </a:r>
            <a:r>
              <a:rPr lang="ru-RU" sz="1600" b="1" dirty="0" err="1">
                <a:solidFill>
                  <a:srgbClr val="002060"/>
                </a:solidFill>
              </a:rPr>
              <a:t>Н.А.Федорова</a:t>
            </a:r>
            <a:endParaRPr lang="ru-RU" sz="1600" b="1" dirty="0">
              <a:solidFill>
                <a:srgbClr val="002060"/>
              </a:solidFill>
            </a:endParaRPr>
          </a:p>
        </p:txBody>
      </p:sp>
    </p:spTree>
    <p:extLst>
      <p:ext uri="{BB962C8B-B14F-4D97-AF65-F5344CB8AC3E}">
        <p14:creationId xmlns:p14="http://schemas.microsoft.com/office/powerpoint/2010/main" val="33116536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114300" indent="0">
              <a:buNone/>
            </a:pPr>
            <a:endParaRPr lang="ru-RU" dirty="0"/>
          </a:p>
          <a:p>
            <a:pPr marL="114300" indent="0">
              <a:buNone/>
            </a:pPr>
            <a:endParaRPr lang="ru-RU" dirty="0"/>
          </a:p>
          <a:p>
            <a:pPr marL="114300" indent="0">
              <a:buNone/>
            </a:pPr>
            <a:r>
              <a:rPr lang="ru-RU" sz="3600" b="1" dirty="0">
                <a:solidFill>
                  <a:srgbClr val="C00000"/>
                </a:solidFill>
              </a:rPr>
              <a:t>Деловая/дружеская переписка между коллегами, участниками одного события</a:t>
            </a:r>
            <a:endParaRPr lang="ru-RU" sz="3600" dirty="0">
              <a:solidFill>
                <a:srgbClr val="C00000"/>
              </a:solidFill>
            </a:endParaRPr>
          </a:p>
        </p:txBody>
      </p:sp>
    </p:spTree>
    <p:extLst>
      <p:ext uri="{BB962C8B-B14F-4D97-AF65-F5344CB8AC3E}">
        <p14:creationId xmlns:p14="http://schemas.microsoft.com/office/powerpoint/2010/main" val="7063093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dirty="0">
                <a:solidFill>
                  <a:srgbClr val="C00000"/>
                </a:solidFill>
              </a:rPr>
              <a:t>Деловая/дружеская переписка между коллегами, участниками одного события</a:t>
            </a:r>
          </a:p>
        </p:txBody>
      </p:sp>
      <p:sp>
        <p:nvSpPr>
          <p:cNvPr id="3" name="Объект 2"/>
          <p:cNvSpPr>
            <a:spLocks noGrp="1"/>
          </p:cNvSpPr>
          <p:nvPr>
            <p:ph idx="1"/>
          </p:nvPr>
        </p:nvSpPr>
        <p:spPr/>
        <p:txBody>
          <a:bodyPr>
            <a:normAutofit lnSpcReduction="10000"/>
          </a:bodyPr>
          <a:lstStyle/>
          <a:p>
            <a:pPr marL="114300" indent="0">
              <a:buNone/>
            </a:pPr>
            <a:r>
              <a:rPr lang="en-US" sz="1600" b="1" dirty="0">
                <a:solidFill>
                  <a:srgbClr val="002060"/>
                </a:solidFill>
              </a:rPr>
              <a:t>Dear David, </a:t>
            </a:r>
          </a:p>
          <a:p>
            <a:pPr marL="114300" indent="0">
              <a:buNone/>
            </a:pPr>
            <a:endParaRPr lang="en-US" sz="1600" b="1" dirty="0">
              <a:solidFill>
                <a:srgbClr val="002060"/>
              </a:solidFill>
            </a:endParaRPr>
          </a:p>
          <a:p>
            <a:pPr marL="114300" indent="0">
              <a:buNone/>
            </a:pPr>
            <a:r>
              <a:rPr lang="en-US" sz="1600" b="1" dirty="0">
                <a:solidFill>
                  <a:srgbClr val="002060"/>
                </a:solidFill>
              </a:rPr>
              <a:t>It was a pleasure to meet you within  Gaidar Forum – 20</a:t>
            </a:r>
            <a:r>
              <a:rPr lang="ru-RU" sz="1600" b="1" dirty="0">
                <a:solidFill>
                  <a:srgbClr val="002060"/>
                </a:solidFill>
              </a:rPr>
              <a:t>20</a:t>
            </a:r>
            <a:r>
              <a:rPr lang="en-US" sz="1600" b="1" dirty="0">
                <a:solidFill>
                  <a:srgbClr val="002060"/>
                </a:solidFill>
              </a:rPr>
              <a:t>  last January in Moscow.</a:t>
            </a:r>
          </a:p>
          <a:p>
            <a:pPr marL="114300" indent="0">
              <a:buNone/>
            </a:pPr>
            <a:endParaRPr lang="en-US" sz="1600" b="1" dirty="0">
              <a:solidFill>
                <a:srgbClr val="002060"/>
              </a:solidFill>
            </a:endParaRPr>
          </a:p>
          <a:p>
            <a:pPr marL="114300" indent="0">
              <a:buNone/>
            </a:pPr>
            <a:r>
              <a:rPr lang="en-US" sz="1600" b="1" dirty="0">
                <a:solidFill>
                  <a:srgbClr val="002060"/>
                </a:solidFill>
              </a:rPr>
              <a:t>I appreciated </a:t>
            </a:r>
            <a:r>
              <a:rPr lang="ru-RU" sz="1600" b="1" dirty="0">
                <a:solidFill>
                  <a:srgbClr val="002060"/>
                </a:solidFill>
              </a:rPr>
              <a:t> </a:t>
            </a:r>
            <a:r>
              <a:rPr lang="en-US" sz="1600" b="1" dirty="0">
                <a:solidFill>
                  <a:srgbClr val="002060"/>
                </a:solidFill>
              </a:rPr>
              <a:t>that you attended my presentation at the panel on Russian Trade Policy. </a:t>
            </a:r>
          </a:p>
          <a:p>
            <a:pPr marL="114300" indent="0">
              <a:buNone/>
            </a:pPr>
            <a:r>
              <a:rPr lang="en-US" sz="1600" b="1" dirty="0">
                <a:solidFill>
                  <a:srgbClr val="002060"/>
                </a:solidFill>
              </a:rPr>
              <a:t>Unfortunately I missed your panel on Friday 13, due to other engagement  I made earlier. My apologies.  </a:t>
            </a:r>
          </a:p>
          <a:p>
            <a:pPr marL="114300" indent="0">
              <a:buNone/>
            </a:pPr>
            <a:r>
              <a:rPr lang="en-US" sz="1600" b="1" dirty="0">
                <a:solidFill>
                  <a:srgbClr val="002060"/>
                </a:solidFill>
              </a:rPr>
              <a:t>Nevertheless, I am very interested  in the matter of your intervention at your panel and  I'm asking you to send me your Ppt. presentation, if possible.</a:t>
            </a:r>
          </a:p>
          <a:p>
            <a:pPr marL="114300" indent="0">
              <a:buNone/>
            </a:pPr>
            <a:endParaRPr lang="en-US" sz="1600" b="1" dirty="0">
              <a:solidFill>
                <a:srgbClr val="002060"/>
              </a:solidFill>
            </a:endParaRPr>
          </a:p>
          <a:p>
            <a:pPr marL="114300" indent="0">
              <a:buNone/>
            </a:pPr>
            <a:r>
              <a:rPr lang="en-US" sz="1600" b="1" dirty="0">
                <a:solidFill>
                  <a:srgbClr val="002060"/>
                </a:solidFill>
              </a:rPr>
              <a:t>I hope you can travel to Moscow this year. I’d like we to discuss together several new trends in post-soviet area integration.</a:t>
            </a:r>
          </a:p>
          <a:p>
            <a:pPr marL="114300" indent="0">
              <a:buNone/>
            </a:pPr>
            <a:endParaRPr lang="en-US" sz="1600" b="1" dirty="0">
              <a:solidFill>
                <a:srgbClr val="002060"/>
              </a:solidFill>
            </a:endParaRPr>
          </a:p>
          <a:p>
            <a:pPr marL="114300" indent="0">
              <a:buNone/>
            </a:pPr>
            <a:r>
              <a:rPr lang="en-US" sz="1600" b="1" dirty="0">
                <a:solidFill>
                  <a:srgbClr val="002060"/>
                </a:solidFill>
              </a:rPr>
              <a:t>With best regards,</a:t>
            </a:r>
          </a:p>
          <a:p>
            <a:pPr marL="114300" indent="0">
              <a:buNone/>
            </a:pPr>
            <a:r>
              <a:rPr lang="en-US" sz="1600" b="1" dirty="0">
                <a:solidFill>
                  <a:srgbClr val="002060"/>
                </a:solidFill>
              </a:rPr>
              <a:t>Alexey </a:t>
            </a:r>
            <a:endParaRPr lang="ru-RU" sz="1600" b="1" dirty="0">
              <a:solidFill>
                <a:srgbClr val="002060"/>
              </a:solidFill>
            </a:endParaRPr>
          </a:p>
        </p:txBody>
      </p:sp>
    </p:spTree>
    <p:extLst>
      <p:ext uri="{BB962C8B-B14F-4D97-AF65-F5344CB8AC3E}">
        <p14:creationId xmlns:p14="http://schemas.microsoft.com/office/powerpoint/2010/main" val="27697105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dirty="0">
                <a:solidFill>
                  <a:srgbClr val="C00000"/>
                </a:solidFill>
              </a:rPr>
              <a:t>Деловая/дружеская переписка между коллегами, участниками одного события</a:t>
            </a:r>
            <a:endParaRPr lang="ru-RU" sz="2400" dirty="0">
              <a:solidFill>
                <a:srgbClr val="C00000"/>
              </a:solidFill>
            </a:endParaRPr>
          </a:p>
        </p:txBody>
      </p:sp>
      <p:sp>
        <p:nvSpPr>
          <p:cNvPr id="3" name="Объект 2"/>
          <p:cNvSpPr>
            <a:spLocks noGrp="1"/>
          </p:cNvSpPr>
          <p:nvPr>
            <p:ph idx="1"/>
          </p:nvPr>
        </p:nvSpPr>
        <p:spPr>
          <a:xfrm>
            <a:off x="457200" y="1700808"/>
            <a:ext cx="8229600" cy="4425355"/>
          </a:xfrm>
        </p:spPr>
        <p:txBody>
          <a:bodyPr>
            <a:normAutofit lnSpcReduction="10000"/>
          </a:bodyPr>
          <a:lstStyle/>
          <a:p>
            <a:pPr marL="114300" indent="0">
              <a:buNone/>
            </a:pPr>
            <a:r>
              <a:rPr lang="en-US" sz="1600" b="1" dirty="0">
                <a:solidFill>
                  <a:srgbClr val="002060"/>
                </a:solidFill>
              </a:rPr>
              <a:t>Dear Mr. Trevor,</a:t>
            </a:r>
          </a:p>
          <a:p>
            <a:pPr marL="114300" indent="0">
              <a:buNone/>
            </a:pPr>
            <a:endParaRPr lang="en-US" sz="1600" b="1" dirty="0">
              <a:solidFill>
                <a:srgbClr val="002060"/>
              </a:solidFill>
            </a:endParaRPr>
          </a:p>
          <a:p>
            <a:pPr marL="114300" indent="0">
              <a:buNone/>
            </a:pPr>
            <a:r>
              <a:rPr lang="en-US" sz="1600" b="1" dirty="0">
                <a:solidFill>
                  <a:srgbClr val="002060"/>
                </a:solidFill>
              </a:rPr>
              <a:t>I was glad  to make contact with you during  our panel discussion “The Future of Transatlantic Community after Trump victory in US presidential election”.</a:t>
            </a:r>
          </a:p>
          <a:p>
            <a:pPr marL="114300" indent="0">
              <a:buNone/>
            </a:pPr>
            <a:endParaRPr lang="en-US" sz="1600" b="1" dirty="0">
              <a:solidFill>
                <a:srgbClr val="002060"/>
              </a:solidFill>
            </a:endParaRPr>
          </a:p>
          <a:p>
            <a:pPr marL="114300" indent="0">
              <a:buNone/>
            </a:pPr>
            <a:r>
              <a:rPr lang="en-US" sz="1600" b="1" dirty="0">
                <a:solidFill>
                  <a:srgbClr val="002060"/>
                </a:solidFill>
              </a:rPr>
              <a:t>In my opinion, our panel was one of the most interesting  in the last day of the Geneva  forum – 2018. And well we both contributed to the success of the discussion.</a:t>
            </a:r>
          </a:p>
          <a:p>
            <a:pPr marL="114300" indent="0">
              <a:buNone/>
            </a:pPr>
            <a:endParaRPr lang="en-US" sz="1600" b="1" dirty="0">
              <a:solidFill>
                <a:srgbClr val="002060"/>
              </a:solidFill>
            </a:endParaRPr>
          </a:p>
          <a:p>
            <a:pPr marL="114300" indent="0">
              <a:buNone/>
            </a:pPr>
            <a:r>
              <a:rPr lang="en-US" sz="1600" b="1" dirty="0">
                <a:solidFill>
                  <a:srgbClr val="002060"/>
                </a:solidFill>
              </a:rPr>
              <a:t>If you do not mind  I’d like you to take part in our annual conference in </a:t>
            </a:r>
            <a:r>
              <a:rPr lang="en-US" sz="1600" b="1" dirty="0" err="1">
                <a:solidFill>
                  <a:srgbClr val="002060"/>
                </a:solidFill>
              </a:rPr>
              <a:t>St.Petersburg</a:t>
            </a:r>
            <a:r>
              <a:rPr lang="en-US" sz="1600" b="1" dirty="0">
                <a:solidFill>
                  <a:srgbClr val="002060"/>
                </a:solidFill>
              </a:rPr>
              <a:t> on International Trade organized  in the fall. If you accept the idea in principle,  I could suggest my colleagues in  </a:t>
            </a:r>
            <a:r>
              <a:rPr lang="en-US" sz="1600" b="1" dirty="0" err="1">
                <a:solidFill>
                  <a:srgbClr val="002060"/>
                </a:solidFill>
              </a:rPr>
              <a:t>St.Pet</a:t>
            </a:r>
            <a:r>
              <a:rPr lang="en-US" sz="1600" b="1" dirty="0">
                <a:solidFill>
                  <a:srgbClr val="002060"/>
                </a:solidFill>
              </a:rPr>
              <a:t>. University to add your name to the list of foreign participant.</a:t>
            </a:r>
          </a:p>
          <a:p>
            <a:pPr marL="114300" indent="0">
              <a:buNone/>
            </a:pPr>
            <a:endParaRPr lang="en-US" sz="1600" b="1" dirty="0">
              <a:solidFill>
                <a:srgbClr val="002060"/>
              </a:solidFill>
            </a:endParaRPr>
          </a:p>
          <a:p>
            <a:pPr marL="114300" indent="0">
              <a:buNone/>
            </a:pPr>
            <a:r>
              <a:rPr lang="en-US" sz="1600" b="1" dirty="0">
                <a:solidFill>
                  <a:srgbClr val="002060"/>
                </a:solidFill>
              </a:rPr>
              <a:t>Kind regards,</a:t>
            </a:r>
          </a:p>
          <a:p>
            <a:pPr marL="114300" indent="0">
              <a:buNone/>
            </a:pPr>
            <a:r>
              <a:rPr lang="en-US" sz="1600" b="1" dirty="0">
                <a:solidFill>
                  <a:srgbClr val="002060"/>
                </a:solidFill>
              </a:rPr>
              <a:t>Prof. Alexey Petrov, HSE, Moscow</a:t>
            </a:r>
            <a:endParaRPr lang="ru-RU" sz="1600" b="1" dirty="0">
              <a:solidFill>
                <a:srgbClr val="002060"/>
              </a:solidFill>
            </a:endParaRPr>
          </a:p>
        </p:txBody>
      </p:sp>
    </p:spTree>
    <p:extLst>
      <p:ext uri="{BB962C8B-B14F-4D97-AF65-F5344CB8AC3E}">
        <p14:creationId xmlns:p14="http://schemas.microsoft.com/office/powerpoint/2010/main" val="50075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188641"/>
            <a:ext cx="8260672" cy="432048"/>
          </a:xfrm>
        </p:spPr>
        <p:txBody>
          <a:bodyPr>
            <a:noAutofit/>
          </a:bodyPr>
          <a:lstStyle/>
          <a:p>
            <a:r>
              <a:rPr lang="ru-RU" sz="2800" dirty="0">
                <a:solidFill>
                  <a:srgbClr val="C00000"/>
                </a:solidFill>
              </a:rPr>
              <a:t>Екатерина </a:t>
            </a:r>
            <a:r>
              <a:rPr lang="en-US" sz="2800" dirty="0">
                <a:solidFill>
                  <a:srgbClr val="C00000"/>
                </a:solidFill>
              </a:rPr>
              <a:t>ii - </a:t>
            </a:r>
            <a:r>
              <a:rPr lang="ru-RU" sz="2800" dirty="0" err="1">
                <a:solidFill>
                  <a:srgbClr val="C00000"/>
                </a:solidFill>
              </a:rPr>
              <a:t>вольтер</a:t>
            </a:r>
            <a:endParaRPr lang="ru-RU" sz="2800" dirty="0">
              <a:solidFill>
                <a:srgbClr val="C00000"/>
              </a:solidFill>
            </a:endParaRPr>
          </a:p>
        </p:txBody>
      </p:sp>
      <p:sp>
        <p:nvSpPr>
          <p:cNvPr id="3" name="Объект 2"/>
          <p:cNvSpPr>
            <a:spLocks noGrp="1"/>
          </p:cNvSpPr>
          <p:nvPr>
            <p:ph idx="1"/>
          </p:nvPr>
        </p:nvSpPr>
        <p:spPr>
          <a:xfrm>
            <a:off x="0" y="620688"/>
            <a:ext cx="9036496" cy="6237312"/>
          </a:xfrm>
        </p:spPr>
        <p:txBody>
          <a:bodyPr>
            <a:normAutofit lnSpcReduction="10000"/>
          </a:bodyPr>
          <a:lstStyle/>
          <a:p>
            <a:pPr marL="114300" indent="0">
              <a:buNone/>
            </a:pPr>
            <a:r>
              <a:rPr lang="ru-RU" sz="1400" b="1" dirty="0">
                <a:solidFill>
                  <a:srgbClr val="002060"/>
                </a:solidFill>
              </a:rPr>
              <a:t>«Милостивый государь, чтобы отвечать но порядку на ваши письма, нужно прежде всего сказать вам, что если вы остались довольны князем Юсуповым, то я должна засвидетельствовать вам, что он в восторге и от приема, который вам угодно было ему оказать, и от всего того, что он от вас слышал во время свидания с вами. Во-вторых, я не могу прислать вам собрание моих законов, потому что его еще не существует. В 1775 году я издала "учреждение о губерниях"; оно переведено только на немецкий язык. Во вступлении излагаются причины, вызвавшие необходимость такого устройства: эта часть замечательна по точности и ясности помещенного в ней описания исторических событий различных времен. </a:t>
            </a:r>
            <a:r>
              <a:rPr lang="en-US" sz="1400" b="1" dirty="0">
                <a:solidFill>
                  <a:srgbClr val="002060"/>
                </a:solidFill>
              </a:rPr>
              <a:t>..</a:t>
            </a:r>
            <a:r>
              <a:rPr lang="ru-RU" sz="1400" b="1" dirty="0">
                <a:solidFill>
                  <a:srgbClr val="002060"/>
                </a:solidFill>
              </a:rPr>
              <a:t>. »  </a:t>
            </a:r>
          </a:p>
          <a:p>
            <a:pPr marL="114300" indent="0">
              <a:buNone/>
            </a:pPr>
            <a:endParaRPr lang="ru-RU" sz="1400" b="1" dirty="0">
              <a:solidFill>
                <a:srgbClr val="002060"/>
              </a:solidFill>
            </a:endParaRPr>
          </a:p>
          <a:p>
            <a:pPr marL="114300" indent="0">
              <a:buNone/>
            </a:pPr>
            <a:r>
              <a:rPr lang="ru-RU" sz="1400" b="1" dirty="0">
                <a:solidFill>
                  <a:srgbClr val="002060"/>
                </a:solidFill>
              </a:rPr>
              <a:t>«Наше законодательное здание мало-помалу воздвигается; основанием ему служит наказ для составления уложения, посланный вам мною десять лет тому назад; вы увидите, что это учреждение не противоречит духу его, а прямо из него истекает; двухлетний опыт показал, что совестные суды, введенные им, способствуют искоренению ябедничества. За этим учреждением будут следовать другие: о финансах, торговле, полиции и проч., составлением которых занимаются уже два года, а затем и издание уложения будет уже делом легким и скорым. Вот что я предполагала бы в нем сделать: по части уголовной (распределение преступлений по категориям не может быть велико) важно соразмерить наказания с преступлениями. Я полагаю, что это должно составлять отдельный труд. Мне кажется, что определение свойства и силы доказательств и подозрений могло бы быть подчинено систематичной и весьма простой форме -- посредством допросов, которые разъяснили бы дело. Я убеждена и уже признала это в своем учреждении, что лучший и более верный способ уголовного судопроизводства есть тот, когда дела подобного рода рассматриваются, через известные сроки, тремя инстанциями, без чего личная безопасность могла бы быть во власти страстей, невежества, невольных промахов или вспыльчивости. Вот предосторожности, которые могли бы не понравиться инквизиции, но разум имеет свои законы, рано или поздно одерживающие верх над безрассудством. Не сомневаюсь, что Бернское общество одобрит мой взгляд, так как вы один из членов его. Будьте уверены, милостивый государь, что мое о вас мнение не подлежит никакому изменению».</a:t>
            </a:r>
          </a:p>
        </p:txBody>
      </p:sp>
    </p:spTree>
    <p:extLst>
      <p:ext uri="{BB962C8B-B14F-4D97-AF65-F5344CB8AC3E}">
        <p14:creationId xmlns:p14="http://schemas.microsoft.com/office/powerpoint/2010/main" val="302465239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188641"/>
            <a:ext cx="8260672" cy="648071"/>
          </a:xfrm>
        </p:spPr>
        <p:txBody>
          <a:bodyPr>
            <a:normAutofit/>
          </a:bodyPr>
          <a:lstStyle/>
          <a:p>
            <a:r>
              <a:rPr lang="ru-RU" sz="2400" dirty="0">
                <a:solidFill>
                  <a:srgbClr val="C00000"/>
                </a:solidFill>
              </a:rPr>
              <a:t>Как можно назначить встречу в </a:t>
            </a:r>
            <a:r>
              <a:rPr lang="ru-RU" sz="2400" dirty="0" err="1">
                <a:solidFill>
                  <a:srgbClr val="C00000"/>
                </a:solidFill>
              </a:rPr>
              <a:t>н.вр</a:t>
            </a:r>
            <a:r>
              <a:rPr lang="ru-RU" sz="2400" dirty="0">
                <a:solidFill>
                  <a:srgbClr val="C00000"/>
                </a:solidFill>
              </a:rPr>
              <a:t>.</a:t>
            </a:r>
          </a:p>
        </p:txBody>
      </p:sp>
      <p:sp>
        <p:nvSpPr>
          <p:cNvPr id="3" name="Объект 2"/>
          <p:cNvSpPr>
            <a:spLocks noGrp="1"/>
          </p:cNvSpPr>
          <p:nvPr>
            <p:ph idx="1"/>
          </p:nvPr>
        </p:nvSpPr>
        <p:spPr>
          <a:xfrm>
            <a:off x="457200" y="836712"/>
            <a:ext cx="8229600" cy="5289451"/>
          </a:xfrm>
        </p:spPr>
        <p:txBody>
          <a:bodyPr>
            <a:normAutofit/>
          </a:bodyPr>
          <a:lstStyle/>
          <a:p>
            <a:pPr marL="114300" indent="0">
              <a:buNone/>
            </a:pPr>
            <a:r>
              <a:rPr lang="en-US" sz="1600" b="1" dirty="0">
                <a:solidFill>
                  <a:srgbClr val="002060"/>
                </a:solidFill>
              </a:rPr>
              <a:t>/</a:t>
            </a:r>
            <a:r>
              <a:rPr lang="ru-RU" sz="1600" b="1" i="1" dirty="0">
                <a:solidFill>
                  <a:srgbClr val="002060"/>
                </a:solidFill>
              </a:rPr>
              <a:t>Россиянин, находящийся в командировке в США</a:t>
            </a:r>
            <a:r>
              <a:rPr lang="ru-RU" sz="1600" b="1" dirty="0">
                <a:solidFill>
                  <a:srgbClr val="002060"/>
                </a:solidFill>
              </a:rPr>
              <a:t>/</a:t>
            </a:r>
            <a:endParaRPr lang="en-US" sz="1600" b="1" dirty="0">
              <a:solidFill>
                <a:srgbClr val="002060"/>
              </a:solidFill>
            </a:endParaRPr>
          </a:p>
          <a:p>
            <a:endParaRPr lang="en-US" sz="1600" b="1" dirty="0">
              <a:solidFill>
                <a:srgbClr val="002060"/>
              </a:solidFill>
            </a:endParaRPr>
          </a:p>
          <a:p>
            <a:r>
              <a:rPr lang="ru-RU" sz="1600" b="1" dirty="0">
                <a:solidFill>
                  <a:srgbClr val="002060"/>
                </a:solidFill>
              </a:rPr>
              <a:t>Договариваюсь о встрече с одним из гарвардских исследователей. </a:t>
            </a:r>
            <a:endParaRPr lang="en-US" sz="1600" b="1" dirty="0">
              <a:solidFill>
                <a:srgbClr val="002060"/>
              </a:solidFill>
            </a:endParaRPr>
          </a:p>
          <a:p>
            <a:endParaRPr lang="en-US" sz="1600" b="1" dirty="0">
              <a:solidFill>
                <a:srgbClr val="002060"/>
              </a:solidFill>
            </a:endParaRPr>
          </a:p>
          <a:p>
            <a:r>
              <a:rPr lang="ru-RU" sz="1600" b="1" dirty="0">
                <a:solidFill>
                  <a:srgbClr val="002060"/>
                </a:solidFill>
              </a:rPr>
              <a:t>Пишу ему письмо с предложением о встрече, он мне отвечает, что готов, ставя в копию своего секретаря. </a:t>
            </a:r>
            <a:endParaRPr lang="en-US" sz="1600" b="1" dirty="0">
              <a:solidFill>
                <a:srgbClr val="002060"/>
              </a:solidFill>
            </a:endParaRPr>
          </a:p>
          <a:p>
            <a:endParaRPr lang="en-US" sz="1600" b="1" dirty="0">
              <a:solidFill>
                <a:srgbClr val="002060"/>
              </a:solidFill>
            </a:endParaRPr>
          </a:p>
          <a:p>
            <a:r>
              <a:rPr lang="ru-RU" sz="1600" b="1" dirty="0">
                <a:solidFill>
                  <a:srgbClr val="002060"/>
                </a:solidFill>
              </a:rPr>
              <a:t>Секретаря зовут Эндрю </a:t>
            </a:r>
            <a:r>
              <a:rPr lang="ru-RU" sz="1600" b="1" dirty="0" err="1">
                <a:solidFill>
                  <a:srgbClr val="002060"/>
                </a:solidFill>
              </a:rPr>
              <a:t>Инграм</a:t>
            </a:r>
            <a:r>
              <a:rPr lang="ru-RU" sz="1600" b="1" dirty="0">
                <a:solidFill>
                  <a:srgbClr val="002060"/>
                </a:solidFill>
              </a:rPr>
              <a:t>, он пишет мне вежливое письмо с возможными временными интервалами. </a:t>
            </a:r>
            <a:r>
              <a:rPr lang="en-US" sz="1600" b="1" dirty="0">
                <a:solidFill>
                  <a:srgbClr val="002060"/>
                </a:solidFill>
              </a:rPr>
              <a:t> </a:t>
            </a:r>
            <a:r>
              <a:rPr lang="ru-RU" sz="1600" b="1" dirty="0">
                <a:solidFill>
                  <a:srgbClr val="002060"/>
                </a:solidFill>
              </a:rPr>
              <a:t>Уточняет у меня, какой из них мне удобен. </a:t>
            </a:r>
            <a:endParaRPr lang="en-US" sz="1600" b="1" dirty="0">
              <a:solidFill>
                <a:srgbClr val="002060"/>
              </a:solidFill>
            </a:endParaRPr>
          </a:p>
          <a:p>
            <a:endParaRPr lang="en-US" sz="1600" b="1" dirty="0">
              <a:solidFill>
                <a:srgbClr val="002060"/>
              </a:solidFill>
            </a:endParaRPr>
          </a:p>
          <a:p>
            <a:r>
              <a:rPr lang="ru-RU" sz="1600" b="1" dirty="0">
                <a:solidFill>
                  <a:srgbClr val="002060"/>
                </a:solidFill>
              </a:rPr>
              <a:t>Получает от меня подтверждение и высылает приглашение мне и своему начальнику, после чего встреча автоматически заносится в наши календари. </a:t>
            </a:r>
            <a:endParaRPr lang="en-US" sz="1600" b="1" dirty="0">
              <a:solidFill>
                <a:srgbClr val="002060"/>
              </a:solidFill>
            </a:endParaRPr>
          </a:p>
          <a:p>
            <a:pPr marL="114300" indent="0">
              <a:buNone/>
            </a:pPr>
            <a:endParaRPr lang="en-US" sz="1600" b="1" dirty="0">
              <a:solidFill>
                <a:srgbClr val="002060"/>
              </a:solidFill>
            </a:endParaRPr>
          </a:p>
          <a:p>
            <a:pPr marL="114300" indent="0">
              <a:buNone/>
            </a:pPr>
            <a:endParaRPr lang="en-US" sz="1400" b="1" dirty="0">
              <a:solidFill>
                <a:srgbClr val="002060"/>
              </a:solidFill>
            </a:endParaRPr>
          </a:p>
          <a:p>
            <a:pPr marL="114300" indent="0">
              <a:buNone/>
            </a:pPr>
            <a:r>
              <a:rPr lang="ru-RU" sz="1400" b="1" dirty="0">
                <a:solidFill>
                  <a:srgbClr val="002060"/>
                </a:solidFill>
              </a:rPr>
              <a:t>Ничего необычного, кроме того, что никакого Эндрю в реальности не существует, он - искусственный интеллект. Каждый может завести себе такого на сайте https://x.ai/ Кстати, вместо Эндрю можете нанять себе Эми</a:t>
            </a:r>
            <a:r>
              <a:rPr lang="ru-RU" sz="1600" b="1" dirty="0">
                <a:solidFill>
                  <a:srgbClr val="002060"/>
                </a:solidFill>
              </a:rPr>
              <a:t>. </a:t>
            </a:r>
            <a:endParaRPr lang="ru-RU" sz="1600" dirty="0"/>
          </a:p>
        </p:txBody>
      </p:sp>
    </p:spTree>
    <p:extLst>
      <p:ext uri="{BB962C8B-B14F-4D97-AF65-F5344CB8AC3E}">
        <p14:creationId xmlns:p14="http://schemas.microsoft.com/office/powerpoint/2010/main" val="10875171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260649"/>
            <a:ext cx="8260672" cy="576064"/>
          </a:xfrm>
        </p:spPr>
        <p:txBody>
          <a:bodyPr>
            <a:normAutofit/>
          </a:bodyPr>
          <a:lstStyle/>
          <a:p>
            <a:r>
              <a:rPr lang="ru-RU" sz="2400" dirty="0"/>
              <a:t> </a:t>
            </a:r>
            <a:r>
              <a:rPr lang="ru-RU" sz="2400" dirty="0">
                <a:solidFill>
                  <a:srgbClr val="C00000"/>
                </a:solidFill>
              </a:rPr>
              <a:t>о  столовом этикете</a:t>
            </a:r>
          </a:p>
        </p:txBody>
      </p:sp>
      <p:sp>
        <p:nvSpPr>
          <p:cNvPr id="3" name="Объект 2"/>
          <p:cNvSpPr>
            <a:spLocks noGrp="1"/>
          </p:cNvSpPr>
          <p:nvPr>
            <p:ph idx="1"/>
          </p:nvPr>
        </p:nvSpPr>
        <p:spPr/>
        <p:txBody>
          <a:bodyPr/>
          <a:lstStyle/>
          <a:p>
            <a:pPr marL="114300" indent="0">
              <a:buNone/>
            </a:pPr>
            <a:endParaRPr lang="ru-RU" dirty="0"/>
          </a:p>
        </p:txBody>
      </p:sp>
      <p:pic>
        <p:nvPicPr>
          <p:cNvPr id="2050" name="Picture 2" descr="C:\Users\алексей\Desktop\ОУФ\ОУФ Этикет\Приборы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855762"/>
            <a:ext cx="8333432" cy="6002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411072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a:solidFill>
                  <a:srgbClr val="C00000"/>
                </a:solidFill>
              </a:rPr>
              <a:t>О столовом этикете</a:t>
            </a:r>
          </a:p>
        </p:txBody>
      </p:sp>
      <p:sp>
        <p:nvSpPr>
          <p:cNvPr id="3" name="Объект 2"/>
          <p:cNvSpPr>
            <a:spLocks noGrp="1"/>
          </p:cNvSpPr>
          <p:nvPr>
            <p:ph idx="1"/>
          </p:nvPr>
        </p:nvSpPr>
        <p:spPr/>
        <p:txBody>
          <a:bodyPr>
            <a:normAutofit/>
          </a:bodyPr>
          <a:lstStyle/>
          <a:p>
            <a:pPr marL="114300" indent="0">
              <a:buNone/>
            </a:pPr>
            <a:r>
              <a:rPr lang="ru-RU" sz="1800" b="1" dirty="0">
                <a:solidFill>
                  <a:srgbClr val="002060"/>
                </a:solidFill>
              </a:rPr>
              <a:t>«Однажды Ольга Борисовна (жена Столыпина) устроила у себя званый обед. Приглашены были разные сановники, статские и военные. Был обычай, что в таких случаях снимали оружие…При оружии обедали только у царя. На этот раз у Столыпиной военные не сняли оружия, а обедали при шашках и кортиках. Это нарушение этикета дошло до сведения Царицы. А.Ф. очень болезненно отнеслась к тому, что супруга премьер-министра дерзала вести себя «как императрица». И Николай П вынужден был услышать от жены новый поток аргументов о необходимости смещения Столыпина».</a:t>
            </a:r>
          </a:p>
          <a:p>
            <a:pPr marL="114300" indent="0">
              <a:buNone/>
            </a:pPr>
            <a:endParaRPr lang="ru-RU" sz="1800" b="1" dirty="0">
              <a:solidFill>
                <a:srgbClr val="002060"/>
              </a:solidFill>
            </a:endParaRPr>
          </a:p>
          <a:p>
            <a:pPr marL="114300" indent="0">
              <a:buNone/>
            </a:pPr>
            <a:r>
              <a:rPr lang="ru-RU" sz="1800" b="1" dirty="0">
                <a:solidFill>
                  <a:srgbClr val="002060"/>
                </a:solidFill>
              </a:rPr>
              <a:t>                                                                                   </a:t>
            </a:r>
            <a:r>
              <a:rPr lang="ru-RU" sz="1800" b="1" i="1" dirty="0">
                <a:solidFill>
                  <a:srgbClr val="002060"/>
                </a:solidFill>
              </a:rPr>
              <a:t>Василий Шульгин</a:t>
            </a:r>
          </a:p>
          <a:p>
            <a:pPr marL="114300" indent="0">
              <a:buNone/>
            </a:pPr>
            <a:endParaRPr lang="ru-RU" dirty="0"/>
          </a:p>
        </p:txBody>
      </p:sp>
    </p:spTree>
    <p:extLst>
      <p:ext uri="{BB962C8B-B14F-4D97-AF65-F5344CB8AC3E}">
        <p14:creationId xmlns:p14="http://schemas.microsoft.com/office/powerpoint/2010/main" val="670130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408373"/>
            <a:ext cx="8260672" cy="500348"/>
          </a:xfrm>
        </p:spPr>
        <p:txBody>
          <a:bodyPr>
            <a:noAutofit/>
          </a:bodyPr>
          <a:lstStyle/>
          <a:p>
            <a:r>
              <a:rPr lang="ru-RU" sz="2800" dirty="0">
                <a:solidFill>
                  <a:srgbClr val="C00000"/>
                </a:solidFill>
              </a:rPr>
              <a:t>Наполеон </a:t>
            </a:r>
            <a:r>
              <a:rPr lang="ru-RU" sz="2800" dirty="0" err="1">
                <a:solidFill>
                  <a:srgbClr val="C00000"/>
                </a:solidFill>
              </a:rPr>
              <a:t>бонапарт</a:t>
            </a:r>
            <a:r>
              <a:rPr lang="ru-RU" sz="2800" dirty="0">
                <a:solidFill>
                  <a:srgbClr val="C00000"/>
                </a:solidFill>
              </a:rPr>
              <a:t> - </a:t>
            </a:r>
            <a:r>
              <a:rPr lang="ru-RU" sz="2800" dirty="0" err="1">
                <a:solidFill>
                  <a:srgbClr val="C00000"/>
                </a:solidFill>
              </a:rPr>
              <a:t>жозефина</a:t>
            </a:r>
            <a:endParaRPr lang="ru-RU" sz="2800" dirty="0"/>
          </a:p>
        </p:txBody>
      </p:sp>
      <p:sp>
        <p:nvSpPr>
          <p:cNvPr id="3" name="Объект 2"/>
          <p:cNvSpPr>
            <a:spLocks noGrp="1"/>
          </p:cNvSpPr>
          <p:nvPr>
            <p:ph idx="1"/>
          </p:nvPr>
        </p:nvSpPr>
        <p:spPr>
          <a:xfrm>
            <a:off x="457200" y="1052736"/>
            <a:ext cx="8229600" cy="5805264"/>
          </a:xfrm>
        </p:spPr>
        <p:txBody>
          <a:bodyPr>
            <a:normAutofit/>
          </a:bodyPr>
          <a:lstStyle/>
          <a:p>
            <a:pPr marL="114300" indent="0">
              <a:buNone/>
            </a:pPr>
            <a:r>
              <a:rPr lang="ru-RU" sz="1600" b="1" i="1" dirty="0">
                <a:solidFill>
                  <a:srgbClr val="002060"/>
                </a:solidFill>
              </a:rPr>
              <a:t>«Моя единственная Жозефина - вдали от тебя весь мир кажется мне пустыней, в которой я один... Ты овладела больше чем всей моей душой. Ты - един­ственный мой помысел; когда мне опостылевают докучные существа, называемые людьми, когда я готов проклясть жизнь, - тогда опускаю я руку на сердце: там покоится твое изображение; я смотрю на него, любовь для меня абсолютное счастье... Какими чарами сумела ты подчинить все мои способности и свести всю мою душевную жизнь к тебе одной? Жить для Жозефины! Вот история моей жизни...»</a:t>
            </a:r>
            <a:endParaRPr lang="ru-RU" sz="1600" b="1" dirty="0">
              <a:solidFill>
                <a:srgbClr val="002060"/>
              </a:solidFill>
            </a:endParaRPr>
          </a:p>
          <a:p>
            <a:pPr marL="114300" indent="0">
              <a:buNone/>
            </a:pPr>
            <a:endParaRPr lang="ru-RU" sz="1600" b="1" dirty="0">
              <a:solidFill>
                <a:srgbClr val="002060"/>
              </a:solidFill>
            </a:endParaRPr>
          </a:p>
          <a:p>
            <a:pPr marL="114300" indent="0">
              <a:buNone/>
            </a:pPr>
            <a:r>
              <a:rPr lang="ru-RU" sz="1600" b="1" dirty="0">
                <a:solidFill>
                  <a:srgbClr val="002060"/>
                </a:solidFill>
              </a:rPr>
              <a:t>Бонапарт же­нился на Жозефине в 1796 году. Ему было 26, ей – 32. </a:t>
            </a:r>
          </a:p>
          <a:p>
            <a:pPr marL="114300" indent="0">
              <a:buNone/>
            </a:pPr>
            <a:r>
              <a:rPr lang="ru-RU" sz="1600" b="1" dirty="0">
                <a:solidFill>
                  <a:srgbClr val="002060"/>
                </a:solidFill>
              </a:rPr>
              <a:t>Первые письма были написаны  сразу после свадьбы, часть – из Италии, где он командовал французскими войсками, какие-то – с поля боя австрийской войны 1805 года. Да, Наполеон развелся с Жозефиной из-за ее (и своих собственных) измен и бесплодия, но хорошие отношения вкупе с доверительной перепиской бывшие супруги смогли сохранить. </a:t>
            </a:r>
          </a:p>
          <a:p>
            <a:pPr marL="114300" indent="0">
              <a:buNone/>
            </a:pPr>
            <a:endParaRPr lang="ru-RU" sz="1600" b="1" dirty="0">
              <a:solidFill>
                <a:srgbClr val="002060"/>
              </a:solidFill>
            </a:endParaRPr>
          </a:p>
          <a:p>
            <a:pPr marL="114300" indent="0">
              <a:buNone/>
            </a:pPr>
            <a:r>
              <a:rPr lang="ru-RU" sz="1600" b="1" dirty="0">
                <a:solidFill>
                  <a:srgbClr val="002060"/>
                </a:solidFill>
              </a:rPr>
              <a:t>16 апреля 1814 года Наполеон написал Жозефине последнее письмо: «Падение мое бездонно. Прощайте, моя дорогая Жозефина. Смиритесь, как смирился я. Никогда не забывайте того, кто не забывал Вас. Никогда Вас не забуду»</a:t>
            </a:r>
          </a:p>
          <a:p>
            <a:pPr marL="114300" indent="0">
              <a:buNone/>
            </a:pPr>
            <a:r>
              <a:rPr lang="ru-RU" sz="1600" b="1" dirty="0">
                <a:solidFill>
                  <a:srgbClr val="002060"/>
                </a:solidFill>
              </a:rPr>
              <a:t>...И отправился в ссылку на остров Эльба.</a:t>
            </a:r>
          </a:p>
        </p:txBody>
      </p:sp>
    </p:spTree>
    <p:extLst>
      <p:ext uri="{BB962C8B-B14F-4D97-AF65-F5344CB8AC3E}">
        <p14:creationId xmlns:p14="http://schemas.microsoft.com/office/powerpoint/2010/main" val="930815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188640"/>
            <a:ext cx="8260672" cy="864097"/>
          </a:xfrm>
        </p:spPr>
        <p:txBody>
          <a:bodyPr>
            <a:normAutofit/>
          </a:bodyPr>
          <a:lstStyle/>
          <a:p>
            <a:r>
              <a:rPr lang="ru-RU" sz="2800" dirty="0" err="1">
                <a:solidFill>
                  <a:srgbClr val="C00000"/>
                </a:solidFill>
              </a:rPr>
              <a:t>А.с</a:t>
            </a:r>
            <a:r>
              <a:rPr lang="ru-RU" sz="2800" dirty="0">
                <a:solidFill>
                  <a:srgbClr val="C00000"/>
                </a:solidFill>
              </a:rPr>
              <a:t>. </a:t>
            </a:r>
            <a:r>
              <a:rPr lang="ru-RU" sz="2800" dirty="0" err="1">
                <a:solidFill>
                  <a:srgbClr val="C00000"/>
                </a:solidFill>
              </a:rPr>
              <a:t>пушкин</a:t>
            </a:r>
            <a:r>
              <a:rPr lang="ru-RU" sz="2800" dirty="0">
                <a:solidFill>
                  <a:srgbClr val="C00000"/>
                </a:solidFill>
              </a:rPr>
              <a:t> – </a:t>
            </a:r>
            <a:r>
              <a:rPr lang="ru-RU" sz="2800" dirty="0" err="1">
                <a:solidFill>
                  <a:srgbClr val="C00000"/>
                </a:solidFill>
              </a:rPr>
              <a:t>наталье</a:t>
            </a:r>
            <a:r>
              <a:rPr lang="ru-RU" sz="2800" dirty="0">
                <a:solidFill>
                  <a:srgbClr val="C00000"/>
                </a:solidFill>
              </a:rPr>
              <a:t> </a:t>
            </a:r>
            <a:r>
              <a:rPr lang="ru-RU" sz="2800" dirty="0" err="1">
                <a:solidFill>
                  <a:srgbClr val="C00000"/>
                </a:solidFill>
              </a:rPr>
              <a:t>гончаровой</a:t>
            </a:r>
            <a:endParaRPr lang="ru-RU" sz="2800" dirty="0">
              <a:solidFill>
                <a:srgbClr val="C00000"/>
              </a:solidFill>
            </a:endParaRPr>
          </a:p>
        </p:txBody>
      </p:sp>
      <p:sp>
        <p:nvSpPr>
          <p:cNvPr id="3" name="Объект 2"/>
          <p:cNvSpPr>
            <a:spLocks noGrp="1"/>
          </p:cNvSpPr>
          <p:nvPr>
            <p:ph idx="1"/>
          </p:nvPr>
        </p:nvSpPr>
        <p:spPr>
          <a:xfrm>
            <a:off x="457200" y="980728"/>
            <a:ext cx="8229600" cy="5544616"/>
          </a:xfrm>
        </p:spPr>
        <p:txBody>
          <a:bodyPr/>
          <a:lstStyle/>
          <a:p>
            <a:pPr marL="114300" indent="0">
              <a:buNone/>
            </a:pPr>
            <a:endParaRPr lang="ru-RU" dirty="0"/>
          </a:p>
          <a:p>
            <a:pPr marL="114300" indent="0" fontAlgn="base">
              <a:buNone/>
            </a:pPr>
            <a:r>
              <a:rPr lang="ru-RU" sz="1800" b="1" dirty="0">
                <a:solidFill>
                  <a:srgbClr val="002060"/>
                </a:solidFill>
              </a:rPr>
              <a:t>«Я отправляюсь в Нижний, без уверенности в сво­ей судьбе. Если ваша мать решилась расторгнуть нашу свадьбу, и вы согласны повиноваться ей, я подпишусь подо всеми мотивами, какое ей будет угодно привести мне, даже и в том случае, если они будут настолько основательны, как сцена, сделанная ею мне вчера, и оскорбления, которыми ей угодно было меня осыпать. Может быть, она права, и я был неправ, думая одну минуту, что я был создан для счастья. Во всяком случай, вы совершенно свободны; что же до меня, то я даю вам честное слово принадлежать только вам, или никогда не жениться».</a:t>
            </a:r>
          </a:p>
          <a:p>
            <a:br>
              <a:rPr lang="ru-RU" sz="1800" dirty="0"/>
            </a:br>
            <a:endParaRPr lang="ru-RU" sz="1800" dirty="0"/>
          </a:p>
        </p:txBody>
      </p:sp>
    </p:spTree>
    <p:extLst>
      <p:ext uri="{BB962C8B-B14F-4D97-AF65-F5344CB8AC3E}">
        <p14:creationId xmlns:p14="http://schemas.microsoft.com/office/powerpoint/2010/main" val="2408882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a:solidFill>
                  <a:srgbClr val="C00000"/>
                </a:solidFill>
              </a:rPr>
              <a:t>Иван </a:t>
            </a:r>
            <a:r>
              <a:rPr lang="ru-RU" sz="2800" b="1" dirty="0" err="1">
                <a:solidFill>
                  <a:srgbClr val="C00000"/>
                </a:solidFill>
              </a:rPr>
              <a:t>тургенев</a:t>
            </a:r>
            <a:r>
              <a:rPr lang="ru-RU" sz="2800" b="1" dirty="0">
                <a:solidFill>
                  <a:srgbClr val="C00000"/>
                </a:solidFill>
              </a:rPr>
              <a:t> – </a:t>
            </a:r>
            <a:r>
              <a:rPr lang="ru-RU" sz="2800" b="1" dirty="0" err="1">
                <a:solidFill>
                  <a:srgbClr val="C00000"/>
                </a:solidFill>
              </a:rPr>
              <a:t>полине</a:t>
            </a:r>
            <a:r>
              <a:rPr lang="ru-RU" sz="2800" b="1" dirty="0">
                <a:solidFill>
                  <a:srgbClr val="C00000"/>
                </a:solidFill>
              </a:rPr>
              <a:t> </a:t>
            </a:r>
            <a:r>
              <a:rPr lang="ru-RU" sz="2800" b="1" dirty="0" err="1">
                <a:solidFill>
                  <a:srgbClr val="C00000"/>
                </a:solidFill>
              </a:rPr>
              <a:t>виардо</a:t>
            </a:r>
            <a:endParaRPr lang="ru-RU" sz="2800" b="1" dirty="0">
              <a:solidFill>
                <a:srgbClr val="C00000"/>
              </a:solidFill>
            </a:endParaRPr>
          </a:p>
        </p:txBody>
      </p:sp>
      <p:sp>
        <p:nvSpPr>
          <p:cNvPr id="3" name="Объект 2"/>
          <p:cNvSpPr>
            <a:spLocks noGrp="1"/>
          </p:cNvSpPr>
          <p:nvPr>
            <p:ph idx="1"/>
          </p:nvPr>
        </p:nvSpPr>
        <p:spPr>
          <a:xfrm>
            <a:off x="457200" y="1268760"/>
            <a:ext cx="8229600" cy="4857403"/>
          </a:xfrm>
        </p:spPr>
        <p:txBody>
          <a:bodyPr>
            <a:normAutofit/>
          </a:bodyPr>
          <a:lstStyle/>
          <a:p>
            <a:pPr marL="114300" indent="0">
              <a:buNone/>
            </a:pPr>
            <a:endParaRPr lang="ru-RU" sz="1800" dirty="0"/>
          </a:p>
          <a:p>
            <a:pPr marL="114300" indent="0">
              <a:buNone/>
            </a:pPr>
            <a:r>
              <a:rPr lang="ru-RU" sz="1800" b="1" dirty="0">
                <a:solidFill>
                  <a:srgbClr val="002060"/>
                </a:solidFill>
              </a:rPr>
              <a:t>«Доброй ночи ─ надо ложиться. Прежде чем заснуть, буду читать дневник моей матери, который только случайно избежал огня. Если б я мог увидеть вас во сне... Это случилось со мною четыре или пять дней тому назад. Мне казалось, будто я возвращаюсь в </a:t>
            </a:r>
            <a:r>
              <a:rPr lang="ru-RU" sz="1800" b="1" dirty="0" err="1">
                <a:solidFill>
                  <a:srgbClr val="002060"/>
                </a:solidFill>
              </a:rPr>
              <a:t>Куртавнель</a:t>
            </a:r>
            <a:r>
              <a:rPr lang="ru-RU" sz="1800" b="1" dirty="0">
                <a:solidFill>
                  <a:srgbClr val="002060"/>
                </a:solidFill>
              </a:rPr>
              <a:t> во время наводнения: во дворе, поверх травы, залитой водою, плавали огромные рыбы. Вхожу в переднюю, вижу вас, протягиваю вам руку; вы начинаете смеяться. От этого смеха мне стало больно... не знаю, зачем я вам рассказываю этот сон. Доброй ночи. Да хранит вас бог... Кстати, по поводу смеха, все тот же ли он у вас очаровательно искренний и милый ─ и лукавый? Как бы я хотел хоть на мгновение услышать его вновь, этот прелестный раскат, который обычно наступает в конце... Спокойной ночи, спокойной ночи»</a:t>
            </a:r>
          </a:p>
        </p:txBody>
      </p:sp>
    </p:spTree>
    <p:extLst>
      <p:ext uri="{BB962C8B-B14F-4D97-AF65-F5344CB8AC3E}">
        <p14:creationId xmlns:p14="http://schemas.microsoft.com/office/powerpoint/2010/main" val="2445023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408373"/>
            <a:ext cx="8260672" cy="788380"/>
          </a:xfrm>
        </p:spPr>
        <p:txBody>
          <a:bodyPr>
            <a:normAutofit fontScale="90000"/>
          </a:bodyPr>
          <a:lstStyle/>
          <a:p>
            <a:r>
              <a:rPr lang="ru-RU" sz="2800" b="1" dirty="0">
                <a:solidFill>
                  <a:srgbClr val="C00000"/>
                </a:solidFill>
              </a:rPr>
              <a:t>Оноре де Бальзак – Эвелине Ганской</a:t>
            </a:r>
            <a:br>
              <a:rPr lang="ru-RU" sz="2800" b="1" dirty="0"/>
            </a:br>
            <a:endParaRPr lang="ru-RU" sz="2800" dirty="0"/>
          </a:p>
        </p:txBody>
      </p:sp>
      <p:sp>
        <p:nvSpPr>
          <p:cNvPr id="3" name="Объект 2"/>
          <p:cNvSpPr>
            <a:spLocks noGrp="1"/>
          </p:cNvSpPr>
          <p:nvPr>
            <p:ph idx="1"/>
          </p:nvPr>
        </p:nvSpPr>
        <p:spPr>
          <a:xfrm>
            <a:off x="457200" y="836712"/>
            <a:ext cx="8229600" cy="5904656"/>
          </a:xfrm>
        </p:spPr>
        <p:txBody>
          <a:bodyPr>
            <a:normAutofit/>
          </a:bodyPr>
          <a:lstStyle/>
          <a:p>
            <a:pPr marL="114300" indent="0">
              <a:buNone/>
            </a:pPr>
            <a:r>
              <a:rPr lang="ru-RU" sz="1600" b="1" dirty="0">
                <a:solidFill>
                  <a:srgbClr val="002060"/>
                </a:solidFill>
              </a:rPr>
              <a:t>«Моя душа летит к Вам вместе с этими листками, я, как умалишенный, разговариваю с ними обо всем на свете. Я думаю, что они, добравшись до Вас, повторят мои слова. Невозможно понять, как эти листки, наполненные мной, через одиннадцать дней окажутся в Ваших руках, в то время как я останусь здесь… О да, дорогая моя звезда, во веки веков не отделяйте себя от меня. Ни я, ни моя любовь не ослабеет, как не ослабеет и Ваше тело с годами. Душа моя, человеку моих лет можно верить, когда он рассуждает о жизни; так верьте: для меня нет другой жизни, кроме Вашей. Мое предназначение исполнено. Если с Вами случится несчастье, я похороню себя в темном углу, останусь, забытый всеми, не видя никого в этом мире; </a:t>
            </a:r>
            <a:r>
              <a:rPr lang="ru-RU" sz="1600" b="1" dirty="0" err="1">
                <a:solidFill>
                  <a:srgbClr val="002060"/>
                </a:solidFill>
              </a:rPr>
              <a:t>allez</a:t>
            </a:r>
            <a:r>
              <a:rPr lang="ru-RU" sz="1600" b="1" dirty="0">
                <a:solidFill>
                  <a:srgbClr val="002060"/>
                </a:solidFill>
              </a:rPr>
              <a:t>, это не пустые слова. Если счастье женщины — знать, что она царит в сердце мужчины; что только она заполняет его; верить, что она духовным светом освещает его разум, что она его кровь, заставляющая биться его сердце; что она живет в его мыслях и знает, что так будет всегда и всегда. </a:t>
            </a:r>
            <a:r>
              <a:rPr lang="ru-RU" sz="1600" b="1" dirty="0" err="1">
                <a:solidFill>
                  <a:srgbClr val="002060"/>
                </a:solidFill>
              </a:rPr>
              <a:t>Eh</a:t>
            </a:r>
            <a:r>
              <a:rPr lang="ru-RU" sz="1600" b="1" dirty="0">
                <a:solidFill>
                  <a:srgbClr val="002060"/>
                </a:solidFill>
              </a:rPr>
              <a:t> </a:t>
            </a:r>
            <a:r>
              <a:rPr lang="ru-RU" sz="1600" b="1" dirty="0" err="1">
                <a:solidFill>
                  <a:srgbClr val="002060"/>
                </a:solidFill>
              </a:rPr>
              <a:t>bien</a:t>
            </a:r>
            <a:r>
              <a:rPr lang="ru-RU" sz="1600" b="1" dirty="0">
                <a:solidFill>
                  <a:srgbClr val="002060"/>
                </a:solidFill>
              </a:rPr>
              <a:t>, дорогая повелительница моей души, Вы можете назвать себя счастливой; счастливой </a:t>
            </a:r>
            <a:r>
              <a:rPr lang="ru-RU" sz="1600" b="1" dirty="0" err="1">
                <a:solidFill>
                  <a:srgbClr val="002060"/>
                </a:solidFill>
              </a:rPr>
              <a:t>senza</a:t>
            </a:r>
            <a:r>
              <a:rPr lang="ru-RU" sz="1600" b="1" dirty="0">
                <a:solidFill>
                  <a:srgbClr val="002060"/>
                </a:solidFill>
              </a:rPr>
              <a:t> </a:t>
            </a:r>
            <a:r>
              <a:rPr lang="ru-RU" sz="1600" b="1" dirty="0" err="1">
                <a:solidFill>
                  <a:srgbClr val="002060"/>
                </a:solidFill>
              </a:rPr>
              <a:t>brama</a:t>
            </a:r>
            <a:r>
              <a:rPr lang="ru-RU" sz="1600" b="1" dirty="0">
                <a:solidFill>
                  <a:srgbClr val="002060"/>
                </a:solidFill>
              </a:rPr>
              <a:t>, потому что я буду Вашим до самой смерти. Человек может пресытиться всем земным, но я говорю не о земном, а о божественном. И одно это слово объясняет, что Вы значите для меня»</a:t>
            </a:r>
          </a:p>
        </p:txBody>
      </p:sp>
    </p:spTree>
    <p:extLst>
      <p:ext uri="{BB962C8B-B14F-4D97-AF65-F5344CB8AC3E}">
        <p14:creationId xmlns:p14="http://schemas.microsoft.com/office/powerpoint/2010/main" val="9059664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тека">
  <a:themeElements>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Аптека">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птека">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5295</TotalTime>
  <Words>5095</Words>
  <Application>Microsoft Office PowerPoint</Application>
  <PresentationFormat>Экран (4:3)</PresentationFormat>
  <Paragraphs>435</Paragraphs>
  <Slides>52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52</vt:i4>
      </vt:variant>
    </vt:vector>
  </HeadingPairs>
  <TitlesOfParts>
    <vt:vector size="57" baseType="lpstr">
      <vt:lpstr>Arial</vt:lpstr>
      <vt:lpstr>Book Antiqua</vt:lpstr>
      <vt:lpstr>Century Gothic</vt:lpstr>
      <vt:lpstr>Wingdings</vt:lpstr>
      <vt:lpstr>Аптека</vt:lpstr>
      <vt:lpstr>Деловая корреспонденция  Основные принципы и правила  ниу  вшэ,  13.02.20 </vt:lpstr>
      <vt:lpstr>Еще  немного  сленга</vt:lpstr>
      <vt:lpstr>Роль и место письма  исторический взгляд</vt:lpstr>
      <vt:lpstr> Иван Грозный -  князь Андрей Курбский переписка принадлежит к числу самых известных памятников древнерусской литературы.</vt:lpstr>
      <vt:lpstr>Екатерина ii - вольтер</vt:lpstr>
      <vt:lpstr>Наполеон бонапарт - жозефина</vt:lpstr>
      <vt:lpstr>А.с. пушкин – наталье гончаровой</vt:lpstr>
      <vt:lpstr>Иван тургенев – полине виардо</vt:lpstr>
      <vt:lpstr>Оноре де Бальзак – Эвелине Ганской </vt:lpstr>
      <vt:lpstr>Николай ii - императрица</vt:lpstr>
      <vt:lpstr>В.в.маклаков – в.в. шульгин</vt:lpstr>
      <vt:lpstr>Роль и место письма   исторический взгляд</vt:lpstr>
      <vt:lpstr>Роль и место письма сегодня</vt:lpstr>
      <vt:lpstr>Сферы/Поводы  для  письма</vt:lpstr>
      <vt:lpstr>Деловая  корреспонденция </vt:lpstr>
      <vt:lpstr>Деловая  корреспонденция   оперативность  и лаконичность</vt:lpstr>
      <vt:lpstr>Влияние эл.переписки на характер и структуру письма</vt:lpstr>
      <vt:lpstr>Культура  переписки по эл.почте</vt:lpstr>
      <vt:lpstr>Культура  переписки по эл.почте    точность, конкретность, лаконичность</vt:lpstr>
      <vt:lpstr>Заполнение полей  эл.письма</vt:lpstr>
      <vt:lpstr>Тема письма</vt:lpstr>
      <vt:lpstr>Этическая сторона деловой переписки</vt:lpstr>
      <vt:lpstr>Деловая  корреспонденция Написание  ответа</vt:lpstr>
      <vt:lpstr>Деловая  корреспонденция Написание  ответа</vt:lpstr>
      <vt:lpstr>Деловая  корреспонденция Написание  ответа</vt:lpstr>
      <vt:lpstr>при составлении деловых писем    не рекомендуется: </vt:lpstr>
      <vt:lpstr>Распространенные  клише в деловой переписке</vt:lpstr>
      <vt:lpstr>Распространенные  клише в деловой переписке</vt:lpstr>
      <vt:lpstr>Распространенные  клише в деловой переписке</vt:lpstr>
      <vt:lpstr>Распространенные  клише в деловой переписке</vt:lpstr>
      <vt:lpstr>Распространенные  клише  в деловой переписке</vt:lpstr>
      <vt:lpstr>Распространенные  клише в деловой переписке</vt:lpstr>
      <vt:lpstr>Распространенные  клише в деловой переписке</vt:lpstr>
      <vt:lpstr>Распространенные  клише в деловой переписке</vt:lpstr>
      <vt:lpstr>Распространенные  клише в деловой переписке</vt:lpstr>
      <vt:lpstr>Распространенные  клише в деловой переписке</vt:lpstr>
      <vt:lpstr>Распространенные  клише в деловой переписке</vt:lpstr>
      <vt:lpstr>Распространенные  клише в деловой переписке</vt:lpstr>
      <vt:lpstr>Презентация PowerPoint</vt:lpstr>
      <vt:lpstr>Деловая  корреспонденция    благодарность  за  сотрудничество</vt:lpstr>
      <vt:lpstr>Деловая  корреспонденция рекомендательное   письмо  (бухгалтеру)  </vt:lpstr>
      <vt:lpstr>Деловая  корреспонденция    информационное письмо (о выставке)</vt:lpstr>
      <vt:lpstr>Деловая  корреспонденция    информационное письмо (о смене директора)</vt:lpstr>
      <vt:lpstr>Деловая  корреспонденция    гарантийное   письмо  (об оплате)</vt:lpstr>
      <vt:lpstr>Деловая  корреспонденция    гарантийное   письмо  (о завершении работ)</vt:lpstr>
      <vt:lpstr>Деловая  корреспонденция    гарантийное   письмо  (о приеме на  работу)</vt:lpstr>
      <vt:lpstr>Презентация PowerPoint</vt:lpstr>
      <vt:lpstr>Деловая/дружеская переписка между коллегами, участниками одного события</vt:lpstr>
      <vt:lpstr>Деловая/дружеская переписка между коллегами, участниками одного события</vt:lpstr>
      <vt:lpstr>Как можно назначить встречу в н.вр.</vt:lpstr>
      <vt:lpstr> о  столовом этикете</vt:lpstr>
      <vt:lpstr>О столовом этикете</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алексей</dc:creator>
  <cp:lastModifiedBy>Дарья Божко</cp:lastModifiedBy>
  <cp:revision>256</cp:revision>
  <dcterms:created xsi:type="dcterms:W3CDTF">2015-09-27T09:22:03Z</dcterms:created>
  <dcterms:modified xsi:type="dcterms:W3CDTF">2020-02-16T19:19:36Z</dcterms:modified>
</cp:coreProperties>
</file>