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398" r:id="rId3"/>
    <p:sldId id="408" r:id="rId4"/>
    <p:sldId id="403" r:id="rId5"/>
    <p:sldId id="407" r:id="rId6"/>
    <p:sldId id="369" r:id="rId7"/>
    <p:sldId id="384" r:id="rId8"/>
    <p:sldId id="385" r:id="rId9"/>
    <p:sldId id="386" r:id="rId10"/>
    <p:sldId id="352" r:id="rId11"/>
    <p:sldId id="371" r:id="rId12"/>
    <p:sldId id="323" r:id="rId13"/>
    <p:sldId id="372" r:id="rId14"/>
    <p:sldId id="324" r:id="rId15"/>
    <p:sldId id="353" r:id="rId16"/>
    <p:sldId id="387" r:id="rId17"/>
    <p:sldId id="310" r:id="rId18"/>
    <p:sldId id="373" r:id="rId19"/>
    <p:sldId id="343" r:id="rId20"/>
    <p:sldId id="338" r:id="rId21"/>
    <p:sldId id="344" r:id="rId22"/>
    <p:sldId id="354" r:id="rId23"/>
    <p:sldId id="345" r:id="rId24"/>
    <p:sldId id="374" r:id="rId25"/>
    <p:sldId id="346" r:id="rId26"/>
    <p:sldId id="355" r:id="rId27"/>
    <p:sldId id="347" r:id="rId28"/>
    <p:sldId id="356" r:id="rId29"/>
    <p:sldId id="375" r:id="rId30"/>
    <p:sldId id="328" r:id="rId31"/>
    <p:sldId id="357" r:id="rId32"/>
    <p:sldId id="388" r:id="rId33"/>
    <p:sldId id="389" r:id="rId34"/>
    <p:sldId id="390" r:id="rId35"/>
    <p:sldId id="391" r:id="rId36"/>
    <p:sldId id="399" r:id="rId37"/>
    <p:sldId id="409" r:id="rId38"/>
    <p:sldId id="410" r:id="rId39"/>
    <p:sldId id="400" r:id="rId40"/>
    <p:sldId id="329" r:id="rId41"/>
    <p:sldId id="348" r:id="rId42"/>
    <p:sldId id="394" r:id="rId43"/>
    <p:sldId id="349" r:id="rId44"/>
    <p:sldId id="358" r:id="rId45"/>
    <p:sldId id="411" r:id="rId46"/>
    <p:sldId id="350" r:id="rId47"/>
    <p:sldId id="360" r:id="rId48"/>
    <p:sldId id="359" r:id="rId49"/>
    <p:sldId id="351" r:id="rId50"/>
    <p:sldId id="361" r:id="rId51"/>
    <p:sldId id="377" r:id="rId52"/>
    <p:sldId id="378" r:id="rId53"/>
    <p:sldId id="40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D46A64-6F14-48D0-A721-108A0F67F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760000"/>
            <a:ext cx="1042174" cy="100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28DCAA-E375-4942-98ED-1D2789BBEF0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188640"/>
            <a:ext cx="8260672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Профессиональная   этика </a:t>
            </a:r>
            <a:br>
              <a:rPr lang="ru-RU" sz="3600" dirty="0">
                <a:solidFill>
                  <a:srgbClr val="C00000"/>
                </a:solidFill>
              </a:rPr>
            </a:br>
            <a:br>
              <a:rPr lang="en-US" sz="3600" dirty="0">
                <a:solidFill>
                  <a:srgbClr val="C00000"/>
                </a:solidFill>
              </a:rPr>
            </a:br>
            <a:r>
              <a:rPr lang="ru-RU" sz="1800" b="1" i="1" dirty="0" err="1">
                <a:solidFill>
                  <a:srgbClr val="C00000"/>
                </a:solidFill>
              </a:rPr>
              <a:t>ниу</a:t>
            </a:r>
            <a:r>
              <a:rPr lang="ru-RU" sz="1800" b="1" i="1" dirty="0">
                <a:solidFill>
                  <a:srgbClr val="C00000"/>
                </a:solidFill>
              </a:rPr>
              <a:t>  </a:t>
            </a:r>
            <a:r>
              <a:rPr lang="ru-RU" sz="1800" b="1" i="1" dirty="0" err="1">
                <a:solidFill>
                  <a:srgbClr val="C00000"/>
                </a:solidFill>
              </a:rPr>
              <a:t>вшэ</a:t>
            </a:r>
            <a:r>
              <a:rPr lang="ru-RU" sz="1800" b="1" i="1" dirty="0">
                <a:solidFill>
                  <a:srgbClr val="C00000"/>
                </a:solidFill>
              </a:rPr>
              <a:t>,  </a:t>
            </a:r>
            <a:r>
              <a:rPr lang="en-US" sz="1800" b="1" i="1" dirty="0">
                <a:solidFill>
                  <a:srgbClr val="C00000"/>
                </a:solidFill>
              </a:rPr>
              <a:t>27.02.20</a:t>
            </a:r>
            <a:br>
              <a:rPr lang="ru-RU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endParaRPr lang="ru-RU" altLang="ru-RU" sz="2600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600" b="1" i="1" dirty="0">
                <a:solidFill>
                  <a:srgbClr val="002060"/>
                </a:solidFill>
              </a:rPr>
              <a:t>                  Портанский Алексей Павлович,</a:t>
            </a:r>
          </a:p>
          <a:p>
            <a:pPr algn="just"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</a:rPr>
              <a:t>Профессор факультета мировой экономики и мировой политики НИУ ВШЭ,  ведущий научный сотрудник ИМЭМО РАН</a:t>
            </a:r>
            <a:endParaRPr lang="en-US" altLang="ru-RU" sz="1800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</a:rPr>
              <a:t>            </a:t>
            </a:r>
          </a:p>
          <a:p>
            <a:pPr algn="just">
              <a:buFontTx/>
              <a:buNone/>
            </a:pPr>
            <a:r>
              <a:rPr lang="ru-RU" altLang="ru-RU" sz="2800" b="1" i="1" dirty="0">
                <a:solidFill>
                  <a:schemeClr val="accent2"/>
                </a:solidFill>
              </a:rPr>
              <a:t>                 </a:t>
            </a:r>
            <a:r>
              <a:rPr lang="en-US" altLang="ru-RU" sz="2800" b="1" i="1" dirty="0">
                <a:solidFill>
                  <a:schemeClr val="accent2"/>
                </a:solidFill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</a:rPr>
              <a:t>Prof.  Alexey  Portanskiy</a:t>
            </a:r>
            <a:endParaRPr lang="ru-RU" altLang="ru-RU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</a:rPr>
              <a:t>     </a:t>
            </a:r>
            <a:r>
              <a:rPr lang="en-US" altLang="ru-RU" sz="2000" b="1" i="1" dirty="0">
                <a:solidFill>
                  <a:srgbClr val="002060"/>
                </a:solidFill>
              </a:rPr>
              <a:t>Higher School of Economics (University) Moscow,  IMEMO RAS</a:t>
            </a:r>
            <a:r>
              <a:rPr lang="ru-RU" altLang="ru-RU" sz="2000" b="1" i="1" dirty="0">
                <a:solidFill>
                  <a:srgbClr val="002060"/>
                </a:solidFill>
              </a:rPr>
              <a:t> </a:t>
            </a:r>
            <a:endParaRPr lang="en-US" altLang="ru-RU" sz="2000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000" b="1" i="1" dirty="0">
                <a:solidFill>
                  <a:srgbClr val="002060"/>
                </a:solidFill>
              </a:rPr>
              <a:t>                          </a:t>
            </a:r>
            <a:r>
              <a:rPr lang="ru-RU" altLang="ru-RU" sz="2000" b="1" i="1" dirty="0">
                <a:solidFill>
                  <a:srgbClr val="002060"/>
                </a:solidFill>
              </a:rPr>
              <a:t>    </a:t>
            </a:r>
            <a:r>
              <a:rPr lang="en-US" altLang="ru-RU" sz="2000" b="1" i="1" dirty="0">
                <a:solidFill>
                  <a:srgbClr val="002060"/>
                </a:solidFill>
              </a:rPr>
              <a:t> portanskiy@gmal.com</a:t>
            </a:r>
            <a:endParaRPr lang="ru-RU" altLang="ru-RU" sz="2000" b="1" i="1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000" b="1" i="1" dirty="0">
                <a:solidFill>
                  <a:srgbClr val="002060"/>
                </a:solidFill>
              </a:rPr>
              <a:t>                              </a:t>
            </a:r>
            <a:endParaRPr lang="ru-RU" altLang="ru-RU" sz="2000" b="1" i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673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Происхождение профессиональной этики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Выяснить происхождение профессиональной этики - это означает  проследить взаимосвязь моральных требований с разделением общественного труда и возникновением профессии.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(Аристотель, затем и др. говорили о взаимосвязи разделения общественного труда с моральными принципами общества).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2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Происхождение профессиональной этики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Возникновение первых профессионально-этических кодексов относится к периоду ремесленного разделения труда в условиях становления средневековых цехов в XI-XII вв.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Именно тогда впервые констатируют наличие в цеховых уставах ряда нравственных требований по отношению к профессии, характеру труда, соучастникам по труду.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Однако ряд профессий, имеющих жизненно важное значение для всех членов общества, возникли в глубокой древности, и поэтому такие профессионально - этические кодексы, как "Клятва Гиппократа", нравственные установления жрецов, исполнявших судебные функции, известны гораздо раньше. 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493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Профессиональная</a:t>
            </a:r>
            <a:r>
              <a:rPr lang="ru-RU" sz="2200" b="1" dirty="0">
                <a:solidFill>
                  <a:srgbClr val="C00000"/>
                </a:solidFill>
              </a:rPr>
              <a:t> этика  в  русской культуре</a:t>
            </a:r>
            <a:br>
              <a:rPr lang="ru-RU" sz="2200" dirty="0">
                <a:solidFill>
                  <a:srgbClr val="002060"/>
                </a:solidFill>
              </a:rPr>
            </a:br>
            <a:br>
              <a:rPr lang="en-US" sz="2200" b="1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Профессиональная этика в русском обществе складывалась веками. В ней особое внимание уделялось отношению к труду. 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Х-ХII веках в русской культуре были сформированы основные этические требования к поведению правителей и основного населения.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Для князей был выработан и официально закреплен особый набор качеств, необходимых для успешного правления: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мудрость,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острота ума,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дальновидность.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Для зависимого населения (смердов, холопов)  —                     трудолюбие, смирение, послушание.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Несмотря на существовавшее социальное расслоение, в русском мировоззрении сложились общие представления о месте труда в жизни человека. Принятие православия закрепило оценку труда как богоугодного дела. </a:t>
            </a: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системе русских ценностей ведущее место занимали терпение и подвижнический, упорный труд.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44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Россия, как аграрная страна, сформировала особое отношение к земледельческому труду.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Преобладание сельскохозяйственного производства наложило отпечаток на все другие формы деятельности.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Ремесло было включено в систему моральных принципов, существовавших в русской общине.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то же время многовековая крепостная зависимость формировала и негативное отношение к труду, поскольку работнику не принадлежала значительная часть результатов его рудовой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07162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Внеэкономическое принуждение, личная зависимость от помещиков и дворян не стимулировали заинтересованности крепостного крестьянина в повышении эффективности труда, его инициативу, предприимчивость.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Именно данные обстоятельства формировали пословицы типа: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«Работа не волк, в лес не убежит»</a:t>
            </a:r>
          </a:p>
          <a:p>
            <a:pPr marL="114300" indent="0">
              <a:buNone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«Не откладывай на завтра то, что можно сделать послезавтра»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564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Однако, на Руси всегда осуждались лодыри, тунеядцы, нерадивые работники, прихлебатели: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«Где мед, там и мухи», </a:t>
            </a: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«Один с сошкой, семеро с ложкой», </a:t>
            </a: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«Не всякий хлеб пашет,  да всякий его ест», </a:t>
            </a: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«Большой говорун — плохой работник» и др.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707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Реформаторская деятельность Петра Великого в XVII в. затронула основы трудовой деятельности русского общества, способствовала усилению представлений, что долг человека - труд, служение государству. </a:t>
            </a: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России до петровских преобразований ремесленное производство было развито слабо. 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Петр I, ориентируясь на западноевропейскую цивилизацию, попытался установить систему ремесленных цехов. </a:t>
            </a: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1F06C0-CC14-4CB2-9B4B-5C9F6B10A648}" type="slidenum">
              <a:rPr lang="ru-RU" altLang="ru-RU" sz="1200" smtClean="0">
                <a:solidFill>
                  <a:schemeClr val="tx2"/>
                </a:solidFill>
              </a:rPr>
              <a:pPr/>
              <a:t>17</a:t>
            </a:fld>
            <a:endParaRPr lang="ru-RU" alt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Впервые цеховая организация была установлена </a:t>
            </a:r>
            <a:r>
              <a:rPr lang="ru-RU" sz="1800" b="1" i="1" dirty="0">
                <a:solidFill>
                  <a:srgbClr val="002060"/>
                </a:solidFill>
              </a:rPr>
              <a:t>Инструкцией Главному магистрату и правилами о приписке в цехи (1719 г.).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Цеховое управление находилось под ведением магистрата, а во главе каждого ремесленного цеха ставили старшину (</a:t>
            </a:r>
            <a:r>
              <a:rPr lang="ru-RU" sz="1800" b="1" dirty="0" err="1">
                <a:solidFill>
                  <a:srgbClr val="002060"/>
                </a:solidFill>
              </a:rPr>
              <a:t>альдермана</a:t>
            </a:r>
            <a:r>
              <a:rPr lang="ru-RU" sz="1800" b="1" dirty="0">
                <a:solidFill>
                  <a:srgbClr val="002060"/>
                </a:solidFill>
              </a:rPr>
              <a:t>), выбранного из мастеров и управляющего цеховыми делами.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Глава ремесленного цеха при вступлении в должность должен был принять присягу.</a:t>
            </a:r>
            <a:endParaRPr lang="ru-RU" alt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82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000" b="1" i="1" u="sng" dirty="0">
                <a:solidFill>
                  <a:srgbClr val="002060"/>
                </a:solidFill>
              </a:rPr>
              <a:t>Текст присяги, 1785 г.:</a:t>
            </a:r>
          </a:p>
          <a:p>
            <a:pPr marL="114300" indent="0">
              <a:buNone/>
            </a:pPr>
            <a:endParaRPr lang="ru-RU" sz="2000" b="1" i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«Я, нижеименованный, </a:t>
            </a:r>
            <a:r>
              <a:rPr lang="ru-RU" sz="1600" b="1" i="1" dirty="0" err="1">
                <a:solidFill>
                  <a:srgbClr val="002060"/>
                </a:solidFill>
              </a:rPr>
              <a:t>обещаюся</a:t>
            </a:r>
            <a:r>
              <a:rPr lang="ru-RU" sz="1600" b="1" i="1" dirty="0">
                <a:solidFill>
                  <a:srgbClr val="002060"/>
                </a:solidFill>
              </a:rPr>
              <a:t>  всемогущему богу пред святым его евангелием в том, что хочу и должен по чистой моей совести в должности, мне препорученной, </a:t>
            </a:r>
            <a:r>
              <a:rPr lang="ru-RU" sz="1600" b="1" i="1" dirty="0" err="1">
                <a:solidFill>
                  <a:srgbClr val="002060"/>
                </a:solidFill>
              </a:rPr>
              <a:t>колико</a:t>
            </a:r>
            <a:r>
              <a:rPr lang="ru-RU" sz="1600" b="1" i="1" dirty="0">
                <a:solidFill>
                  <a:srgbClr val="002060"/>
                </a:solidFill>
              </a:rPr>
              <a:t> силы и возможности есть, поступать справедливо и беспристрастно, как во всех делах, так и в тщательном старании о  </a:t>
            </a:r>
            <a:r>
              <a:rPr lang="ru-RU" sz="1600" b="1" i="1" dirty="0" err="1">
                <a:solidFill>
                  <a:srgbClr val="002060"/>
                </a:solidFill>
              </a:rPr>
              <a:t>благоуспешном</a:t>
            </a:r>
            <a:r>
              <a:rPr lang="ru-RU" sz="1600" b="1" i="1" dirty="0">
                <a:solidFill>
                  <a:srgbClr val="002060"/>
                </a:solidFill>
              </a:rPr>
              <a:t> состоянии  ремесла,  о приращении  искусства в  ремесле,  о  добром  порядке и о согласии ремесленных,  ответствуя за </a:t>
            </a:r>
            <a:r>
              <a:rPr lang="ru-RU" sz="1600" b="1" i="1" dirty="0" err="1">
                <a:solidFill>
                  <a:srgbClr val="002060"/>
                </a:solidFill>
              </a:rPr>
              <a:t>всякия</a:t>
            </a:r>
            <a:r>
              <a:rPr lang="ru-RU" sz="1600" b="1" i="1" dirty="0">
                <a:solidFill>
                  <a:srgbClr val="002060"/>
                </a:solidFill>
              </a:rPr>
              <a:t>  упущения,  злоупотреблении  или неисполнения </a:t>
            </a:r>
            <a:r>
              <a:rPr lang="ru-RU" sz="1600" b="1" i="1" dirty="0" err="1">
                <a:solidFill>
                  <a:srgbClr val="002060"/>
                </a:solidFill>
              </a:rPr>
              <a:t>ремесленнаго</a:t>
            </a:r>
            <a:r>
              <a:rPr lang="ru-RU" sz="1600" b="1" i="1" dirty="0">
                <a:solidFill>
                  <a:srgbClr val="002060"/>
                </a:solidFill>
              </a:rPr>
              <a:t> положения. Есть ли же </a:t>
            </a:r>
            <a:r>
              <a:rPr lang="ru-RU" sz="1600" b="1" i="1" dirty="0" err="1">
                <a:solidFill>
                  <a:srgbClr val="002060"/>
                </a:solidFill>
              </a:rPr>
              <a:t>инако</a:t>
            </a:r>
            <a:r>
              <a:rPr lang="ru-RU" sz="1600" b="1" i="1" dirty="0">
                <a:solidFill>
                  <a:srgbClr val="002060"/>
                </a:solidFill>
              </a:rPr>
              <a:t> поступлю, то подвергаю себя в нынешней жизни законному осуждению, в будущее же пред богом и судом его страшным - ответу и отчету».</a:t>
            </a:r>
          </a:p>
        </p:txBody>
      </p:sp>
    </p:spTree>
    <p:extLst>
      <p:ext uri="{BB962C8B-B14F-4D97-AF65-F5344CB8AC3E}">
        <p14:creationId xmlns:p14="http://schemas.microsoft.com/office/powerpoint/2010/main" val="139851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1"/>
            <a:ext cx="8260672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Уинстон   </a:t>
            </a:r>
            <a:r>
              <a:rPr lang="ru-RU" sz="2800" b="1" dirty="0" err="1">
                <a:solidFill>
                  <a:srgbClr val="C00000"/>
                </a:solidFill>
              </a:rPr>
              <a:t>черчилль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556792"/>
            <a:ext cx="4038600" cy="504055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ru-RU" sz="1400" b="1" dirty="0"/>
          </a:p>
          <a:p>
            <a:pPr marL="114300" indent="0">
              <a:buNone/>
            </a:pPr>
            <a:endParaRPr lang="ru-RU" sz="1400" b="1" dirty="0"/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Мои вкусы просты. Я легко удовлетворяюсь наилучшим.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/>
              <a:t>Я люб­лю сви­ней. Со­ба­ки смот­рят на нас сни­зу ввер­х, кош­ки – свер­ху вниз. Лишь свинья смот­рят на нас как на рав­ных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Я люб­лю сви­ней.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Со­ба­ки смот­рят на нас сни­зу ввер­х, кош­ки – свер­ху вниз. Лишь свинья смот­рят на нас как на рав­ных</a:t>
            </a:r>
            <a:endParaRPr lang="en-US" sz="15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Свинь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8" y="1124744"/>
            <a:ext cx="4400420" cy="35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Чер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703960" cy="35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1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Устав цехов 1799 г. предусматривал, что  «управа... должна иметь списки, </a:t>
            </a:r>
            <a:r>
              <a:rPr lang="ru-RU" sz="1600" b="1" dirty="0" err="1">
                <a:solidFill>
                  <a:srgbClr val="002060"/>
                </a:solidFill>
              </a:rPr>
              <a:t>показующие</a:t>
            </a:r>
            <a:r>
              <a:rPr lang="ru-RU" sz="1600" b="1" dirty="0">
                <a:solidFill>
                  <a:srgbClr val="002060"/>
                </a:solidFill>
              </a:rPr>
              <a:t>  всякого (как «право мещанства имеющих», так и «записанных на сроки»)  ремесленника имя, прозвание, поколение, семейство, и какого города и веры».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Устав цехов вводил также выдачу ремесленникам, записанным в цех, управного свидетельства, заменяющего паспорт.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Цеховым рабочим предоставлялось преимущественное право на занятие определенными видами ремесла и продажу своих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295904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Но полностью перенести строгую регламентацию цеховой жизни на русскую почву оказалось невозможно. 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Русское общество создало свою специфическую систему объединения ремесленников, купцов и предпринимателей. 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Основой хозяйственных связей стала </a:t>
            </a:r>
            <a:r>
              <a:rPr lang="ru-RU" sz="1600" b="1" u="sng" dirty="0">
                <a:solidFill>
                  <a:srgbClr val="002060"/>
                </a:solidFill>
              </a:rPr>
              <a:t>артель</a:t>
            </a:r>
            <a:r>
              <a:rPr lang="ru-RU" sz="1600" b="1" dirty="0">
                <a:solidFill>
                  <a:srgbClr val="002060"/>
                </a:solidFill>
              </a:rPr>
              <a:t> - организационная форма, которая закрепила в среде ремесленников и купцов принципы </a:t>
            </a:r>
            <a:r>
              <a:rPr lang="ru-RU" sz="1600" b="1" i="1" dirty="0">
                <a:solidFill>
                  <a:srgbClr val="002060"/>
                </a:solidFill>
              </a:rPr>
              <a:t>русской крестьянской общины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</a:t>
            </a:r>
            <a:r>
              <a:rPr lang="ru-RU" sz="1600" b="1" i="1" u="sng" dirty="0">
                <a:solidFill>
                  <a:srgbClr val="002060"/>
                </a:solidFill>
              </a:rPr>
              <a:t>Артель</a:t>
            </a:r>
            <a:r>
              <a:rPr lang="ru-RU" sz="1600" b="1" i="1" dirty="0">
                <a:solidFill>
                  <a:srgbClr val="002060"/>
                </a:solidFill>
              </a:rPr>
              <a:t> есть основанный на договоре союз нескольких равноправных лиц, совместно преследующих хозяйственные цели, связанных круговой порукой и участвующих при ведении промысла, трудом или трудом и капиталом».</a:t>
            </a:r>
          </a:p>
          <a:p>
            <a:pPr marL="114300" indent="0">
              <a:buNone/>
            </a:pP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9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Члены артели были связаны </a:t>
            </a:r>
            <a:r>
              <a:rPr lang="ru-RU" sz="1600" b="1" u="sng" dirty="0">
                <a:solidFill>
                  <a:srgbClr val="002060"/>
                </a:solidFill>
              </a:rPr>
              <a:t>круговой порукой</a:t>
            </a:r>
            <a:r>
              <a:rPr lang="ru-RU" sz="1600" b="1" dirty="0">
                <a:solidFill>
                  <a:srgbClr val="002060"/>
                </a:solidFill>
              </a:rPr>
              <a:t>:  каждый из них ручался </a:t>
            </a:r>
            <a:r>
              <a:rPr lang="ru-RU" sz="1600" b="1" u="sng" dirty="0">
                <a:solidFill>
                  <a:srgbClr val="002060"/>
                </a:solidFill>
              </a:rPr>
              <a:t>за всех остальных, все вместе - за каждого в отдельности. </a:t>
            </a:r>
            <a:r>
              <a:rPr lang="ru-RU" sz="1600" b="1" dirty="0">
                <a:solidFill>
                  <a:srgbClr val="002060"/>
                </a:solidFill>
              </a:rPr>
              <a:t>  За ущерб и убытки, нанесенные членом артели, отвечали все члены.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Русская артель представляла своего рода семью: «артель - своя семья». Главное в артели — это товарищеская взаимопомощь в труде и общее согласие. В ней могли участвовать все без исключения при условии признания моральных правил, сложившихся в артели.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Артели в русском обществе были широко распространены и имели различную специализацию: плотников, каменщиков, кузнецов, извозчиков, ярыжных (бурлаков) и других рабочих.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839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артелях </a:t>
            </a:r>
            <a:r>
              <a:rPr lang="ru-RU" sz="1600" b="1" u="sng" dirty="0">
                <a:solidFill>
                  <a:srgbClr val="002060"/>
                </a:solidFill>
              </a:rPr>
              <a:t>моральные формы</a:t>
            </a:r>
            <a:r>
              <a:rPr lang="ru-RU" sz="1600" b="1" dirty="0">
                <a:solidFill>
                  <a:srgbClr val="002060"/>
                </a:solidFill>
              </a:rPr>
              <a:t>  побуждения к труду преобладали над материальными. Выполнить работу плохо (или некачественно), либо «не к сроку» считалось грехом и строго осуждалось общественным мнением.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Считалось безнравственным устанавливать уравнительность в оплате: «работнику - полтина, а мастеру - рубль».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Основное этическое требование работника артели было зафиксировано в существовавшем представлении, что «прибыль превыше всего, но честь превыше прибыли»  </a:t>
            </a:r>
            <a:r>
              <a:rPr lang="ru-RU" sz="1600" dirty="0">
                <a:solidFill>
                  <a:srgbClr val="002060"/>
                </a:solidFill>
              </a:rPr>
              <a:t>( к современному вопросу </a:t>
            </a:r>
            <a:r>
              <a:rPr lang="ru-RU" sz="1600" b="1" dirty="0">
                <a:solidFill>
                  <a:srgbClr val="002060"/>
                </a:solidFill>
              </a:rPr>
              <a:t>репутации).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645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Обман покупателей, поставщиков, заказчиков, партнеров считались злом, за которое придется платить более высокую цену. 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Поэтому основными этическими принципами выступали доверие и верность слову, даже в ущерб собственной выгоде.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662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1724 г. в русском обществе были сформулированы принципы разделения купцов на </a:t>
            </a:r>
            <a:r>
              <a:rPr lang="ru-RU" sz="1600" b="1" i="1" u="sng" dirty="0">
                <a:solidFill>
                  <a:srgbClr val="002060"/>
                </a:solidFill>
              </a:rPr>
              <a:t>гильдии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зависимости от гильдии, купцы пользовались различными привилегиями и имели различные права на производство торговли и промыслов.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1807 г. был принят «Манифест о купеческих товариществах и компаниях», вводивший корпоративную сословную организацию купечества, которая существовала в виде избираемых ежегодно купеческих старост и их помощников. 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обязанности купеческих старост входило ведение гильдейских списков, забота о пользах и нуждах купечества, наблюдение за выполнением правил поведения членами гильдии.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среде русских купцов, предпринимателей, мастеровых существовал своеобразный «кодекс чести», в котором осуждались спекуляция и ростовщичество.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Согласно этому «кодексу», все российские предприниматели делились на две группы:   </a:t>
            </a:r>
            <a:r>
              <a:rPr lang="ru-RU" sz="1600" b="1" i="1" u="sng" dirty="0">
                <a:solidFill>
                  <a:srgbClr val="002060"/>
                </a:solidFill>
              </a:rPr>
              <a:t>почтенные </a:t>
            </a:r>
            <a:r>
              <a:rPr lang="ru-RU" sz="1600" b="1" dirty="0">
                <a:solidFill>
                  <a:srgbClr val="002060"/>
                </a:solidFill>
              </a:rPr>
              <a:t> и  </a:t>
            </a:r>
            <a:r>
              <a:rPr lang="ru-RU" sz="1600" b="1" i="1" u="sng" dirty="0">
                <a:solidFill>
                  <a:srgbClr val="002060"/>
                </a:solidFill>
              </a:rPr>
              <a:t>непочтенные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Первая группа: крупные и мелкие промышленники, финансисты, среднее и мелкое купечество, мастеровые, ведущие дело   «</a:t>
            </a:r>
            <a:r>
              <a:rPr lang="ru-RU" sz="1600" b="1" i="1" dirty="0">
                <a:solidFill>
                  <a:srgbClr val="002060"/>
                </a:solidFill>
              </a:rPr>
              <a:t>по чести и без обмана».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Вторая группа  - процентщики, перекупщики и другие, наживавшиеся путем махинаций и обмана. С «непочтенными» старались не иметь дел и не допускать их в предпринимательскую среду.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3399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 1912 г. были официально признаны и закреплены указом семь принципов ведения дел в России. Данный этический кодекс предпринимателя и купца включал в себя: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1. Уважение власти; </a:t>
            </a: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2. Требование быть честным и правдивым; </a:t>
            </a: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3. Уважительное отношение к частной собственности; </a:t>
            </a: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4. Любовь и уважение к человеку; </a:t>
            </a: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5. Требование верности слову («единожды солгавший, кто тебе поверит?»); </a:t>
            </a:r>
          </a:p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6. Необходимость жить по средствам; быть целеустремленным, но вместе с тем, никакая цель не должна затмить моральные ценности.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исторических традициях российского общества всегда существовало уважительное и признательное отношение к высококлассным специалистам и умельцам.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Из поколения в поколение передается сказ о тульском кузнеце Левше, который подковал блоху. </a:t>
            </a: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Трудно переоценить вклад русских ученых, писателей, композиторов, живописцев, представителей общественной мысли в развитие мировой культуры. </a:t>
            </a: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Русский народ выдвинул из своей среды выдающихся полководцев и флотоводцев, деятельность которых является примером служения Отечеству, а русский солдат считается самым мужественным, храбрым и гуманным в мире. 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6863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культуре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Значение профессионального труда, умение трудиться нашли отражение в огромном количестве пословиц и поговорок: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1800" b="1" dirty="0">
                <a:solidFill>
                  <a:srgbClr val="002060"/>
                </a:solidFill>
              </a:rPr>
              <a:t>Человек велик трудом»,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«Дело мастера боится»,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«Пораньше встанешь, подальше уйдешь»,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«Без труда не вынешь и рыбку из пруда»,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«Крепка рать воеводою» и др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953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6632"/>
            <a:ext cx="8260672" cy="10081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Этика известных людей – Уинстон </a:t>
            </a:r>
            <a:r>
              <a:rPr lang="ru-RU" b="1" dirty="0" err="1">
                <a:solidFill>
                  <a:srgbClr val="C00000"/>
                </a:solidFill>
              </a:rPr>
              <a:t>черчилль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Если вы идете сквозь ад – идите не останавливаясь.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У тебя есть враги? Хорошо. Значит, в своей жизни ты что-то когда-то отстаивал.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Умный человек не делает сам все ошибки – он дает шанс и другим.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Успех – это способность шагать от одной неудачи к другой, не теряя энтузиазма.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Глуп тот человек, который никогда не меняет своего мнения.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Не желайте здоровья и богатства, а желайте удачи, ибо на Титанике все были богаты и здоровы, а удачливыми оказались единицы!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Хотите, чтобы в споре ваше слово было последним? Скажите оппоненту «Пожалуй, Вы правы».</a:t>
            </a:r>
          </a:p>
        </p:txBody>
      </p:sp>
    </p:spTree>
    <p:extLst>
      <p:ext uri="{BB962C8B-B14F-4D97-AF65-F5344CB8AC3E}">
        <p14:creationId xmlns:p14="http://schemas.microsoft.com/office/powerpoint/2010/main" val="155739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Профессиональная этика в русской культур</a:t>
            </a:r>
            <a:r>
              <a:rPr lang="ru-RU" sz="2200" b="1" dirty="0">
                <a:solidFill>
                  <a:srgbClr val="002060"/>
                </a:solidFill>
              </a:rPr>
              <a:t>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base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современном российском обществе   приходится сталкиваться с определенной социальной деградацией профессионализма, ориентацией на профессиональный успех, безотносительно к применяемым для его достижения средствам, безразличием к  последствиям собственной деятельности. </a:t>
            </a:r>
          </a:p>
          <a:p>
            <a:pPr marL="114300" indent="0" fontAlgn="base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400" b="1" dirty="0">
                <a:solidFill>
                  <a:srgbClr val="002060"/>
                </a:solidFill>
              </a:rPr>
              <a:t>Вместе с данной тенденцией проявляются и неоклассические формы бытия профессиональных сообществ, которые находят свое выражение в ослаблении групповой профессиональной солидарности, нарастании </a:t>
            </a:r>
            <a:r>
              <a:rPr lang="ru-RU" sz="1400" b="1" dirty="0" err="1">
                <a:solidFill>
                  <a:srgbClr val="002060"/>
                </a:solidFill>
              </a:rPr>
              <a:t>субьективизации</a:t>
            </a:r>
            <a:r>
              <a:rPr lang="ru-RU" sz="1400" b="1" dirty="0">
                <a:solidFill>
                  <a:srgbClr val="002060"/>
                </a:solidFill>
              </a:rPr>
              <a:t>  норм профессиональной  морали,  фрагментации, ценностной беспорядочности профессионального поведения, ослаблении устойчивых жизненных стратегий профессионалов. </a:t>
            </a:r>
          </a:p>
          <a:p>
            <a:pPr marL="114300" indent="0" fontAlgn="base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Проф.  этика в историческом развитии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История развития профессиональной этики показывает, что подлинный профессионализм всегда был органически связан с определенными нравственными принципами, опирался на такие моральные понятия и нормы, как: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смысл жизни,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идеал,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долг,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честность,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требовательность к себе,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ответственность за результаты своего труда.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Неразрывно связанная с трудовой деятельностью индивидов и корпоративных образований, общества в целом, профессиональная этика обеспечивает формирование трудовых традиций, преемственность в сфере труда, создает духовные основы для социализации вступающих в жизнь новых поколений, воспитания трудовых навыков и профессиональной гордости. 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15124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профессионализм всегда был органически связан с определенными нравственными принципами, базировался на них, то какой институт общества должен был играть ведущую роль в формировании профессиональной этики?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0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религия и профессиональная этика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u="sng" dirty="0">
                <a:solidFill>
                  <a:srgbClr val="002060"/>
                </a:solidFill>
              </a:rPr>
              <a:t>Религия </a:t>
            </a:r>
            <a:r>
              <a:rPr lang="ru-RU" sz="1600" b="1" dirty="0">
                <a:solidFill>
                  <a:srgbClr val="002060"/>
                </a:solidFill>
              </a:rPr>
              <a:t> есть главный источник ценностей, верований и установок — аспектов культуры, в наибольшей степени влияющих на те виды поведения, которые оказывают мощное воздействие на ход общественной эволюции.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Религиозный  релятивизм на Западе: все религии должны считаться равноценными и ни при каких условиях не должны быть предметом сравнительных ценностных суждений</a:t>
            </a:r>
          </a:p>
        </p:txBody>
      </p:sp>
    </p:spTree>
    <p:extLst>
      <p:ext uri="{BB962C8B-B14F-4D97-AF65-F5344CB8AC3E}">
        <p14:creationId xmlns:p14="http://schemas.microsoft.com/office/powerpoint/2010/main" val="3519157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религия и профессиональная этика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Однако, когда дело доходит до взаимоотношений между религией и человеческим прогрессом,  находятся  убедительные доказательства  того, что некоторые религии больше, чем другие, способствуют продвижению к таким целям, как: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</a:rPr>
              <a:t>демократическая политическая система, 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</a:rPr>
              <a:t>социальная справедливость,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</a:rPr>
              <a:t> процветание.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Пример:</a:t>
            </a:r>
            <a:r>
              <a:rPr lang="ru-RU" sz="1800" b="1" dirty="0">
                <a:solidFill>
                  <a:srgbClr val="002060"/>
                </a:solidFill>
              </a:rPr>
              <a:t>  Гаити и Барбадос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145-е и 42-е место по </a:t>
            </a:r>
            <a:r>
              <a:rPr lang="en-US" sz="1400" b="1" dirty="0">
                <a:solidFill>
                  <a:srgbClr val="002060"/>
                </a:solidFill>
              </a:rPr>
              <a:t>UN Human Development Index</a:t>
            </a: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/</a:t>
            </a:r>
            <a:r>
              <a:rPr lang="ru-RU" sz="1400" b="1" dirty="0" err="1">
                <a:solidFill>
                  <a:srgbClr val="002060"/>
                </a:solidFill>
              </a:rPr>
              <a:t>Л.Харрисон</a:t>
            </a:r>
            <a:r>
              <a:rPr lang="ru-RU" sz="1400" b="1" dirty="0">
                <a:solidFill>
                  <a:srgbClr val="002060"/>
                </a:solidFill>
              </a:rPr>
              <a:t>.  «Евреи, </a:t>
            </a:r>
            <a:r>
              <a:rPr lang="ru-RU" sz="1400" b="1" dirty="0" err="1">
                <a:solidFill>
                  <a:srgbClr val="002060"/>
                </a:solidFill>
              </a:rPr>
              <a:t>конфуцианцы</a:t>
            </a:r>
            <a:r>
              <a:rPr lang="ru-RU" sz="1400" b="1" dirty="0">
                <a:solidFill>
                  <a:srgbClr val="002060"/>
                </a:solidFill>
              </a:rPr>
              <a:t> и протестанты»/</a:t>
            </a:r>
          </a:p>
        </p:txBody>
      </p:sp>
    </p:spTree>
    <p:extLst>
      <p:ext uri="{BB962C8B-B14F-4D97-AF65-F5344CB8AC3E}">
        <p14:creationId xmlns:p14="http://schemas.microsoft.com/office/powerpoint/2010/main" val="254918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Протестантская трудовая этика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Макс Вебер</a:t>
            </a:r>
            <a:r>
              <a:rPr lang="ru-RU" sz="1800" b="1" dirty="0">
                <a:solidFill>
                  <a:srgbClr val="002060"/>
                </a:solidFill>
              </a:rPr>
              <a:t>: «Протестантская этика и дух капитализма» ,1905.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В данной работе он заметил, что в Германии (</a:t>
            </a:r>
            <a:r>
              <a:rPr lang="ru-RU" sz="1600" dirty="0">
                <a:solidFill>
                  <a:srgbClr val="002060"/>
                </a:solidFill>
              </a:rPr>
              <a:t>которая населена как католиками, так и протестантами</a:t>
            </a:r>
            <a:r>
              <a:rPr lang="ru-RU" sz="1600" b="1" dirty="0">
                <a:solidFill>
                  <a:srgbClr val="002060"/>
                </a:solidFill>
              </a:rPr>
              <a:t>) наилучших экономических успехов добивались протестанты; именно они составляли костяк предпринимателей и высококвалифицированных технических специалистов. 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Кроме того, наиболее динамично развивались протестантские страны, такие, как  США,  Англия, и Нидерланды.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По мнению М. Вебера, экономический подъём и развитие европейского и американского капитализма  объяснялся наличием протестантской этики, обусловившей трудовое рвение и рациональную организацию работы</a:t>
            </a:r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Протестантская трудовая этика не свойственна человеку от природы и является продуктом длительного воспитания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68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Старообрядчество в дореволюционной </a:t>
            </a:r>
            <a:r>
              <a:rPr lang="ru-RU" b="1" dirty="0" err="1">
                <a:solidFill>
                  <a:srgbClr val="C00000"/>
                </a:solidFill>
              </a:rPr>
              <a:t>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/>
          <a:lstStyle/>
          <a:p>
            <a:pPr marL="11430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Многие известные предприниматели </a:t>
            </a:r>
            <a:r>
              <a:rPr lang="en-US" b="1" dirty="0">
                <a:solidFill>
                  <a:srgbClr val="002060"/>
                </a:solidFill>
              </a:rPr>
              <a:t>XIX </a:t>
            </a:r>
            <a:r>
              <a:rPr lang="ru-RU" b="1" dirty="0">
                <a:solidFill>
                  <a:srgbClr val="002060"/>
                </a:solidFill>
              </a:rPr>
              <a:t>в.  Происходили из старообрядцев</a:t>
            </a:r>
          </a:p>
        </p:txBody>
      </p:sp>
    </p:spTree>
    <p:extLst>
      <p:ext uri="{BB962C8B-B14F-4D97-AF65-F5344CB8AC3E}">
        <p14:creationId xmlns:p14="http://schemas.microsoft.com/office/powerpoint/2010/main" val="312573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Один из корпусов трехгорной мануфактуры – династия  </a:t>
            </a:r>
            <a:r>
              <a:rPr lang="ru-RU" sz="2000" dirty="0" err="1">
                <a:solidFill>
                  <a:srgbClr val="C00000"/>
                </a:solidFill>
              </a:rPr>
              <a:t>прохоровых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 descr="C:\Users\алексей\Desktop\Трехго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4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Династия  </a:t>
            </a:r>
            <a:r>
              <a:rPr lang="ru-RU" sz="2800" dirty="0" err="1">
                <a:solidFill>
                  <a:srgbClr val="C00000"/>
                </a:solidFill>
              </a:rPr>
              <a:t>морозовых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Морозо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0115"/>
            <a:ext cx="3722737" cy="46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2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Старообрядцы, Нижний </a:t>
            </a:r>
            <a:r>
              <a:rPr lang="ru-RU" sz="2800" b="1" dirty="0" err="1">
                <a:solidFill>
                  <a:srgbClr val="C00000"/>
                </a:solidFill>
              </a:rPr>
              <a:t>НОвгород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1464867056.9701teoriya_rask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33663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Харви  </a:t>
            </a:r>
            <a:r>
              <a:rPr lang="ru-RU" sz="3200" b="1" dirty="0" err="1">
                <a:solidFill>
                  <a:srgbClr val="002060"/>
                </a:solidFill>
              </a:rPr>
              <a:t>вайнштейн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ОУФ20\Weinst\Weinst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00868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ОУФ20\Weinst\Weins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37" y="1651058"/>
            <a:ext cx="4273280" cy="29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92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600" b="1" dirty="0">
                <a:solidFill>
                  <a:srgbClr val="002060"/>
                </a:solidFill>
              </a:rPr>
              <a:t>Постиндустриальное или информационное общество – с начала 1970-х.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Д. Белл</a:t>
            </a:r>
            <a:r>
              <a:rPr lang="ru-RU" sz="1800" b="1" dirty="0">
                <a:solidFill>
                  <a:srgbClr val="002060"/>
                </a:solidFill>
              </a:rPr>
              <a:t>.  Фундаментальное обоснование проблемы: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«Индустриальное общество изживает себя, ставя перед человеком дилемму: </a:t>
            </a:r>
          </a:p>
          <a:p>
            <a:pPr marL="11430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либо быть уничтоженным вырвавшейся из повиновения технической мощностью, либо перейти к новому типу социальных связей, характерных для постиндустриального общества».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797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u="sng" dirty="0">
                <a:solidFill>
                  <a:srgbClr val="002060"/>
                </a:solidFill>
              </a:rPr>
              <a:t>Следствие.</a:t>
            </a:r>
          </a:p>
          <a:p>
            <a:pPr marL="114300" indent="0">
              <a:buNone/>
            </a:pPr>
            <a:endParaRPr lang="ru-RU" sz="1800" b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Информационное общество объективно определяет </a:t>
            </a:r>
            <a:r>
              <a:rPr lang="ru-RU" sz="1800" b="1" u="sng" dirty="0">
                <a:solidFill>
                  <a:srgbClr val="002060"/>
                </a:solidFill>
              </a:rPr>
              <a:t>усложнение отношений в сфере трудовой деятельности</a:t>
            </a:r>
            <a:r>
              <a:rPr lang="ru-RU" sz="1800" b="1" dirty="0">
                <a:solidFill>
                  <a:srgbClr val="002060"/>
                </a:solidFill>
              </a:rPr>
              <a:t> и содержании самого процесса труда, возрастание значимости профессионализма, необходимость выработки новых критериев в характеристике трудового коллектива и качества труда.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На основе дальнейшего роста разделения труда возникают новые профессии (программисты, космонавты, спасатели, экологи, менеджеры и т. д.).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06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1600" b="1" dirty="0">
                <a:solidFill>
                  <a:srgbClr val="C00000"/>
                </a:solidFill>
              </a:rPr>
              <a:t>в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Появляются соответствующие им моральные кодексы трудовых отношений.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Многие из них находятся в стадии разработки и, пытаясь охватить и систематизировать новые сложные процессы современных профессиональных отношений, оставляют определенные вопросы пока открытыми и дискуссионными.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Так, в </a:t>
            </a:r>
            <a:r>
              <a:rPr lang="ru-RU" sz="1800" b="1" dirty="0" err="1">
                <a:solidFill>
                  <a:srgbClr val="002060"/>
                </a:solidFill>
              </a:rPr>
              <a:t>н.вр</a:t>
            </a:r>
            <a:r>
              <a:rPr lang="ru-RU" sz="1800" b="1" dirty="0">
                <a:solidFill>
                  <a:srgbClr val="002060"/>
                </a:solidFill>
              </a:rPr>
              <a:t>.  в рамках профессиональной этики решаются далеко не однозначные, дискуссионные вопросы рекламы, маркетинговых коммуникаций, интеллектуальной собственности и др.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8065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Происходят изменения и в традиционных сферах труда, что определяет конкретизацию, усложнение и дополнение уже имеющихся профессиональных кодексов морали, поскольку многие профессии выступают сегодня в качественно новом содержании.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Все большее количество видов профессиональной деятельности начинает характеризоваться повышенными моральными требованиями.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Отступление от них обычно связано со значительным ущербом, причиняемым другим людям, нередко сопровождаясь антропогенными, техногенными, экологическими и иными катастрофами. </a:t>
            </a:r>
          </a:p>
        </p:txBody>
      </p:sp>
    </p:spTree>
    <p:extLst>
      <p:ext uri="{BB962C8B-B14F-4D97-AF65-F5344CB8AC3E}">
        <p14:creationId xmlns:p14="http://schemas.microsoft.com/office/powerpoint/2010/main" val="3646938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Сложности в развитии профессиональной этики в информационном обществе связаны не только с обилием новаций в соответствующих сферах деятельности человека.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Отражая крайне противоречивые проблемы современного бытия, этика не в состоянии дать им соответствующую однозначную оценку. Так,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</a:rPr>
              <a:t>в медицине это проблема генной инженерии, суррогатного материнства, эвтаназии ; 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</a:rPr>
              <a:t>в экологии - проблемы прав природной среды; 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</a:rPr>
              <a:t>в политике и юридической этике - проблемы доносительства и смертной казни; 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</a:rPr>
              <a:t>в спорте - проблемы допинга, коррупции, скандалов; 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</a:rPr>
              <a:t>в компьютерной этике — проблемы ответственности, цензуры, электронных вирусов и т. п. </a:t>
            </a:r>
          </a:p>
          <a:p>
            <a:pPr>
              <a:buFontTx/>
              <a:buChar char="-"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Причины возникновения этих проблем — глубокие  социальные противоречия и конфликты, усложнение общественных отношений, рост технической вооруженности, реальная угроза глобальных, в том числе экологических, катастроф и др.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8231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1600" b="1" dirty="0">
                <a:solidFill>
                  <a:srgbClr val="C00000"/>
                </a:solidFill>
              </a:rPr>
              <a:t>в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Каждому роду человеческой профессиональной деятельности соответствуют определенные виды профессиональной этики со своими специфическими особенностями.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>
                <a:solidFill>
                  <a:srgbClr val="002060"/>
                </a:solidFill>
              </a:rPr>
              <a:t>Врачебная этика </a:t>
            </a:r>
            <a:r>
              <a:rPr lang="ru-RU" sz="1600" b="1" dirty="0">
                <a:solidFill>
                  <a:srgbClr val="002060"/>
                </a:solidFill>
              </a:rPr>
              <a:t>изложена в «Этическом кодексе Российского врача», принятом в 1994 г. Ассоциацией российских врачей.   Клятва Гиппократа.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>
                <a:solidFill>
                  <a:srgbClr val="002060"/>
                </a:solidFill>
              </a:rPr>
              <a:t>Биоэтика</a:t>
            </a:r>
            <a:r>
              <a:rPr lang="ru-RU" sz="1600" b="1" dirty="0">
                <a:solidFill>
                  <a:srgbClr val="002060"/>
                </a:solidFill>
              </a:rPr>
              <a:t> - система знаний о допустимых границах манипулирования жизнью и смертью человека Манипуляция должна регулироваться нравственно.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Биоэтика - это форма защиты биологической жизни человека. Основная проблема биоэтики: самоубийство, эвтаназия, определение смерти, трансплантология, экспериментирование на животных и человеке, отношение врача и пациента, отношение к психически неполноценным людям, организация хосписов, деторождение (генная инженерия, искусственное осеменение, «суррогатное» материнство, аборт, контрацепция).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84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err="1">
                <a:solidFill>
                  <a:srgbClr val="002060"/>
                </a:solidFill>
              </a:rPr>
              <a:t>н.вр</a:t>
            </a:r>
            <a:r>
              <a:rPr lang="ru-RU" sz="1600" b="1" dirty="0">
                <a:solidFill>
                  <a:srgbClr val="002060"/>
                </a:solidFill>
              </a:rPr>
              <a:t>. в России существуют три типа профессиональной морали: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-  советского периода,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-  «дикого рынка»  и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-  собственно современных рыночных отношений.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Советская профессиональная мораль существует в качестве остаточной идеологии, ориентирующей на высокие идеалы и престижные для того периода времени профессии — капитана дальнего плавания, летчика, космонавта, ученого и т. д.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Однако в условиях капитализма первоначального накопления и деградации общей морали она не работает. </a:t>
            </a:r>
          </a:p>
        </p:txBody>
      </p:sp>
    </p:spTree>
    <p:extLst>
      <p:ext uri="{BB962C8B-B14F-4D97-AF65-F5344CB8AC3E}">
        <p14:creationId xmlns:p14="http://schemas.microsoft.com/office/powerpoint/2010/main" val="253087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Неконтролируемая государством и обществом мораль «дикого рынка» формирует специалистов такого рода, как «воры в законе», хакеры, коррупционеры, торгаши «левым» товаром и т.п.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Данный тип морали характеризуют «самые низменные побуждения», к которым относятся «вульгарная жадность, грубая страсть к наслаждениям, грязная скаредность, корыстное стремление к грабежу общего достояния»  </a:t>
            </a:r>
          </a:p>
          <a:p>
            <a:pPr marL="11430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1493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И, наконец, третий тип профессиональной морали — мораль работника, утверждающего себя постиндустриального общества, профессионала, стоящего у руля научно-технического и социального прогресса.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8432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Профессиональной 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условиях современного информационного общества важнейшим компонентом образования любого специалиста, определяющим «философию» профессии, создающим предпосылки для ее популярности и обусловливающим престиж любой организации, предприятия, фирмы, становится профессионализм, </a:t>
            </a:r>
            <a:r>
              <a:rPr lang="ru-RU" sz="1600" b="1" u="sng" dirty="0">
                <a:solidFill>
                  <a:srgbClr val="002060"/>
                </a:solidFill>
              </a:rPr>
              <a:t>немыслимый  без  профессиональной этики. </a:t>
            </a:r>
          </a:p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В </a:t>
            </a:r>
            <a:r>
              <a:rPr lang="ru-RU" sz="1400" b="1" dirty="0" err="1">
                <a:solidFill>
                  <a:srgbClr val="002060"/>
                </a:solidFill>
              </a:rPr>
              <a:t>н.вр</a:t>
            </a:r>
            <a:r>
              <a:rPr lang="ru-RU" sz="1400" b="1" dirty="0">
                <a:solidFill>
                  <a:srgbClr val="002060"/>
                </a:solidFill>
              </a:rPr>
              <a:t>.  активно организуется партнерство в области реализации профессиональной этики, поскольку действия специалистов все чаще затрагивают интересы конкретных людей. </a:t>
            </a: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Так, например, в ряде случаев этика врача возможна при наличии соответствующей этики пациента, а этика педагога - этики учащихся. </a:t>
            </a: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Культура поведения современного человека в различных ситуациях также предполагает этику клиента, зрителя, читателя, пешехода, посетителя и т.п.</a:t>
            </a:r>
          </a:p>
        </p:txBody>
      </p:sp>
    </p:spTree>
    <p:extLst>
      <p:ext uri="{BB962C8B-B14F-4D97-AF65-F5344CB8AC3E}">
        <p14:creationId xmlns:p14="http://schemas.microsoft.com/office/powerpoint/2010/main" val="88186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захар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прилепин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«Глумливое признание в совершении или причастности к совершению массовых убийств украинцев, боюсь, надолго, если не навсегда, затмило прежние литературные заслуги «классика», а само интервью </a:t>
            </a:r>
            <a:r>
              <a:rPr lang="ru-RU" sz="1800" b="1" dirty="0" err="1">
                <a:solidFill>
                  <a:srgbClr val="002060"/>
                </a:solidFill>
              </a:rPr>
              <a:t>Прилепина</a:t>
            </a:r>
            <a:r>
              <a:rPr lang="ru-RU" sz="1800" b="1" dirty="0">
                <a:solidFill>
                  <a:srgbClr val="002060"/>
                </a:solidFill>
              </a:rPr>
              <a:t> Пивоварову наверняка войдет в историю новейшего времени как ярчайшее свидетельство </a:t>
            </a:r>
            <a:r>
              <a:rPr lang="ru-RU" sz="1800" b="1" dirty="0" err="1">
                <a:solidFill>
                  <a:srgbClr val="002060"/>
                </a:solidFill>
              </a:rPr>
              <a:t>расчеловечивания</a:t>
            </a:r>
            <a:r>
              <a:rPr lang="ru-RU" sz="1800" b="1" dirty="0">
                <a:solidFill>
                  <a:srgbClr val="002060"/>
                </a:solidFill>
              </a:rPr>
              <a:t> отнюдь не последнего члена общества, представителя творческой, так сказать, элиты, сознательно вставшего на сторону абсолютного зла».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                                              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ru-RU" sz="1800" i="1" u="sng" dirty="0">
                <a:solidFill>
                  <a:srgbClr val="002060"/>
                </a:solidFill>
              </a:rPr>
              <a:t>Ирина Петровская</a:t>
            </a:r>
            <a:r>
              <a:rPr lang="ru-RU" sz="1800" i="1" dirty="0">
                <a:solidFill>
                  <a:srgbClr val="002060"/>
                </a:solidFill>
              </a:rPr>
              <a:t>       </a:t>
            </a:r>
          </a:p>
          <a:p>
            <a:pPr marL="114300" indent="0">
              <a:buNone/>
            </a:pPr>
            <a:r>
              <a:rPr lang="ru-RU" sz="1800" i="1" dirty="0">
                <a:solidFill>
                  <a:srgbClr val="002060"/>
                </a:solidFill>
              </a:rPr>
              <a:t>                                                                   Обозреватель «Новой»</a:t>
            </a: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6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Эволюция  Профессиональной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этики  в  ХХ-</a:t>
            </a:r>
            <a:r>
              <a:rPr lang="en-US" sz="2000" b="1" dirty="0">
                <a:solidFill>
                  <a:srgbClr val="C00000"/>
                </a:solidFill>
              </a:rPr>
              <a:t>XXI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Научная этика,</a:t>
            </a:r>
          </a:p>
          <a:p>
            <a:pPr marL="11430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Журналистская этика, </a:t>
            </a:r>
          </a:p>
          <a:p>
            <a:pPr marL="11430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Этика судей, прокуроров, следователей, адвокатов, правозащитников, психологов, психоаналитиков</a:t>
            </a:r>
          </a:p>
          <a:p>
            <a:pPr marL="11430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Этика власти  (двойные стандарты)</a:t>
            </a:r>
          </a:p>
          <a:p>
            <a:pPr marL="11430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Прогулка на яхте …</a:t>
            </a:r>
          </a:p>
          <a:p>
            <a:pPr marL="114300" indent="0">
              <a:buNone/>
            </a:pPr>
            <a:r>
              <a:rPr lang="ru-RU" sz="1400" i="1" u="sng" dirty="0">
                <a:solidFill>
                  <a:srgbClr val="002060"/>
                </a:solidFill>
              </a:rPr>
              <a:t>П. Толстой</a:t>
            </a:r>
            <a:r>
              <a:rPr lang="ru-RU" sz="1400" b="1" dirty="0">
                <a:solidFill>
                  <a:srgbClr val="002060"/>
                </a:solidFill>
              </a:rPr>
              <a:t>: «против передачи Исаакиевского собора РПЦ выступают «люди, являющиеся внуками и правнуками тех, кто рушил наши храмы, выскочив из-за черты оседлости с наганом в семнадцатом году».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Корпоративная этика</a:t>
            </a:r>
          </a:p>
          <a:p>
            <a:pPr marL="11430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0256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этика современной науки по  </a:t>
            </a:r>
            <a:r>
              <a:rPr lang="ru-RU" sz="2200" b="1" dirty="0" err="1">
                <a:solidFill>
                  <a:srgbClr val="C00000"/>
                </a:solidFill>
              </a:rPr>
              <a:t>Д.с</a:t>
            </a:r>
            <a:r>
              <a:rPr lang="ru-RU" sz="2200" b="1" dirty="0">
                <a:solidFill>
                  <a:srgbClr val="C00000"/>
                </a:solidFill>
              </a:rPr>
              <a:t>. Лихачёву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«Долг учёного - иметь преемников. Ум учёного - давать творческую свободу своим преемникам.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«Воровство в науке» - пользоваться чужими материалами, не ссылаясь на их истинных владельцев.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«Карманное воровство в науке» - ссылаться на источники из чужих рук. Чистоплюйство в науке - выбирать только выгодные для себя темы.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«Браконьерство в науке» - перехватывать чужие темы.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«Хулиганство в науке» - ругать предшественников, скрытно пользуясь (хотя бы частично) их материалами.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«Разбой в науке» - заставлять писать за себя подчиненных или зависимых исследователей.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46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этика современной науки по </a:t>
            </a:r>
            <a:r>
              <a:rPr lang="ru-RU" sz="2200" b="1" dirty="0" err="1">
                <a:solidFill>
                  <a:srgbClr val="C00000"/>
                </a:solidFill>
              </a:rPr>
              <a:t>Д.с</a:t>
            </a:r>
            <a:r>
              <a:rPr lang="ru-RU" sz="2200" b="1" dirty="0">
                <a:solidFill>
                  <a:srgbClr val="C00000"/>
                </a:solidFill>
              </a:rPr>
              <a:t>. Лихачёву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Как «театр начинается с гардероба», так научная работа начинается с её названия: точного, делового.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Краткость - вежливость учёного. Не верьте длинным докладам - аргументированные обычно коротки!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Главное достоинство научного языка – ясность.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Хороший язык научной работы не заметен читателям. Заметной должна быть только мысль. 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Если учёный создает сотни новых терминов - он разрушает науку, десятки - поддерживает её,  два-три - двигает науку вперёд».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20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6146" name="Picture 2" descr="C:\Users\алексей\Desktop\Юрски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0"/>
            <a:ext cx="655273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7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Профессиональная   этика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Э т и к а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Этика</a:t>
            </a:r>
            <a:r>
              <a:rPr lang="ru-RU" sz="1800" b="1" dirty="0">
                <a:solidFill>
                  <a:srgbClr val="002060"/>
                </a:solidFill>
              </a:rPr>
              <a:t> - философская наука, объектом изучения которой являются мораль и нравственность.  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Сложившиеся нормы морали и нравственности  -  результат длительного по времени процесса становления  взаимоотношений между людьми.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Без соблюдения этих норм невозможны политические, экономические, культурные отношения, ибо нельзя существовать, не уважая друг друга, не налагая на себя определенных ограничений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9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1F06C0-CC14-4CB2-9B4B-5C9F6B10A648}" type="slidenum">
              <a:rPr lang="ru-RU" altLang="ru-RU" sz="1200" smtClean="0">
                <a:solidFill>
                  <a:schemeClr val="tx2"/>
                </a:solidFill>
              </a:rPr>
              <a:pPr/>
              <a:t>7</a:t>
            </a:fld>
            <a:endParaRPr lang="ru-RU" alt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2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Этика  </a:t>
            </a:r>
            <a:r>
              <a:rPr lang="ru-RU" sz="3200" b="1" dirty="0" err="1">
                <a:solidFill>
                  <a:srgbClr val="C00000"/>
                </a:solidFill>
              </a:rPr>
              <a:t>сократа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Смысл жизни, её цель – в истине, в правде, в добре.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Самая деятельность человеческого разума имеет поэтому </a:t>
            </a:r>
            <a:r>
              <a:rPr lang="ru-RU" sz="1600" b="1" i="1" dirty="0">
                <a:solidFill>
                  <a:srgbClr val="002060"/>
                </a:solidFill>
              </a:rPr>
              <a:t>этическое</a:t>
            </a:r>
            <a:r>
              <a:rPr lang="ru-RU" sz="1600" b="1" dirty="0">
                <a:solidFill>
                  <a:srgbClr val="002060"/>
                </a:solidFill>
              </a:rPr>
              <a:t> содержание; делание разума есть практическое делание, и праздное умствование, не имеющее практической цели осуждается как ложное и бесплодное, как пустая софистика.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5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Этика  </a:t>
            </a:r>
            <a:r>
              <a:rPr lang="ru-RU" sz="3200" b="1" dirty="0" err="1">
                <a:solidFill>
                  <a:srgbClr val="C00000"/>
                </a:solidFill>
              </a:rPr>
              <a:t>сократа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Всё познание сводится к этике.                                                                              Истинное существо человека – в его разумном начале; все достояние человека, самое его тело и телесная жизнь принадлежит ему внешним образом, но разумная душа – это он сам.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И он должен заботиться о себе самом прежде всего, больше, нежели о всём том, что ему принадлежит, –  заботиться о том, чтобы ему самому быть «как можно лучше и как можно разумнее»...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«Ведь я, – говорил Сократ, – только и делаю, что хожу и убеждаю каждого из нас, старого и молодого, заботиться не о телах ваших или о деньгах, но о душе, чтобы она была как можно лучше, говоря вам: не от денег рождается доблесть (</a:t>
            </a:r>
            <a:r>
              <a:rPr lang="ru-RU" sz="1600" b="1" dirty="0" err="1">
                <a:solidFill>
                  <a:srgbClr val="002060"/>
                </a:solidFill>
              </a:rPr>
              <a:t>άρετή</a:t>
            </a:r>
            <a:r>
              <a:rPr lang="ru-RU" sz="1600" b="1" dirty="0">
                <a:solidFill>
                  <a:srgbClr val="002060"/>
                </a:solidFill>
              </a:rPr>
              <a:t>), а от доблести бывают у людей и деньги и все прочие блага – как в частной жизни, так и в общественной»  (</a:t>
            </a:r>
            <a:r>
              <a:rPr lang="ru-RU" sz="1600" i="1" dirty="0">
                <a:solidFill>
                  <a:srgbClr val="002060"/>
                </a:solidFill>
              </a:rPr>
              <a:t>Платон. Апология Сократа. 30).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819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4010</TotalTime>
  <Words>3741</Words>
  <Application>Microsoft Office PowerPoint</Application>
  <PresentationFormat>Экран (4:3)</PresentationFormat>
  <Paragraphs>387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Book Antiqua</vt:lpstr>
      <vt:lpstr>Century Gothic</vt:lpstr>
      <vt:lpstr>Times New Roman</vt:lpstr>
      <vt:lpstr>Wingdings</vt:lpstr>
      <vt:lpstr>Аптека</vt:lpstr>
      <vt:lpstr>Профессиональная   этика   ниу  вшэ,  27.02.20 </vt:lpstr>
      <vt:lpstr>Уинстон   черчилль</vt:lpstr>
      <vt:lpstr>Этика известных людей – Уинстон черчилль</vt:lpstr>
      <vt:lpstr>Харви  вайнштейн</vt:lpstr>
      <vt:lpstr>захар  прилепин</vt:lpstr>
      <vt:lpstr>Презентация PowerPoint</vt:lpstr>
      <vt:lpstr>Э т и к а</vt:lpstr>
      <vt:lpstr>Этика  сократа</vt:lpstr>
      <vt:lpstr>Этика  сократа</vt:lpstr>
      <vt:lpstr>Происхождение профессиональной этики </vt:lpstr>
      <vt:lpstr>Происхождение профессиональной этики </vt:lpstr>
      <vt:lpstr>Профессиональная этика  в  русской культуре  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Профессиональная этика в русской культуре</vt:lpstr>
      <vt:lpstr>Проф.  этика в историческом развитии</vt:lpstr>
      <vt:lpstr>Презентация PowerPoint</vt:lpstr>
      <vt:lpstr>религия и профессиональная этика</vt:lpstr>
      <vt:lpstr>религия и профессиональная этика</vt:lpstr>
      <vt:lpstr>Протестантская трудовая этика</vt:lpstr>
      <vt:lpstr>Старообрядчество в дореволюционной россии</vt:lpstr>
      <vt:lpstr>Один из корпусов трехгорной мануфактуры – династия  прохоровых</vt:lpstr>
      <vt:lpstr>Династия  морозовых</vt:lpstr>
      <vt:lpstr>Старообрядцы, Нижний НОвгород</vt:lpstr>
      <vt:lpstr>Эволюция Профессиональной этики  в  ХХ-XXI в.</vt:lpstr>
      <vt:lpstr>Эволюция Профессиональной  этики  в  ХХ-XXI в.</vt:lpstr>
      <vt:lpstr>Эволюция Профессиональной  этики  в  ХХ-XXI в.</vt:lpstr>
      <vt:lpstr>Эволюция Профессиональной этики  в  ХХ-XXI в.</vt:lpstr>
      <vt:lpstr>Эволюция Профессиональной этики  в  ХХ-XXI в.</vt:lpstr>
      <vt:lpstr>Эволюция  Профессиональной этики  в  ХХ-XXI в.</vt:lpstr>
      <vt:lpstr>Эволюция Профессиональной этики  в  ХХ-XXI в.</vt:lpstr>
      <vt:lpstr>Эволюция Профессиональной этики  в  ХХ-XXI в.</vt:lpstr>
      <vt:lpstr>Эволюция Профессиональной этики  в  ХХ-XXI в.</vt:lpstr>
      <vt:lpstr>Эволюция Профессиональной этики  в  ХХ-XXI в. </vt:lpstr>
      <vt:lpstr>Эволюция  Профессиональной  этики  в  ХХ-XXI в</vt:lpstr>
      <vt:lpstr>этика современной науки по  Д.с. Лихачёву</vt:lpstr>
      <vt:lpstr>этика современной науки по Д.с. Лихачёву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Дарья Божко</cp:lastModifiedBy>
  <cp:revision>213</cp:revision>
  <dcterms:created xsi:type="dcterms:W3CDTF">2015-09-27T09:22:03Z</dcterms:created>
  <dcterms:modified xsi:type="dcterms:W3CDTF">2020-03-01T20:40:48Z</dcterms:modified>
</cp:coreProperties>
</file>