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63" r:id="rId3"/>
    <p:sldId id="284" r:id="rId4"/>
    <p:sldId id="283" r:id="rId5"/>
    <p:sldId id="258" r:id="rId6"/>
    <p:sldId id="261" r:id="rId7"/>
    <p:sldId id="288" r:id="rId8"/>
    <p:sldId id="285" r:id="rId9"/>
    <p:sldId id="301" r:id="rId10"/>
    <p:sldId id="298" r:id="rId11"/>
    <p:sldId id="286" r:id="rId12"/>
    <p:sldId id="289" r:id="rId13"/>
    <p:sldId id="290" r:id="rId14"/>
    <p:sldId id="291" r:id="rId15"/>
    <p:sldId id="297" r:id="rId16"/>
    <p:sldId id="296" r:id="rId17"/>
    <p:sldId id="300" r:id="rId18"/>
    <p:sldId id="260" r:id="rId19"/>
    <p:sldId id="280" r:id="rId20"/>
    <p:sldId id="265" r:id="rId21"/>
    <p:sldId id="275" r:id="rId22"/>
    <p:sldId id="268" r:id="rId23"/>
    <p:sldId id="293" r:id="rId24"/>
    <p:sldId id="273" r:id="rId25"/>
    <p:sldId id="269" r:id="rId26"/>
    <p:sldId id="277" r:id="rId27"/>
    <p:sldId id="270" r:id="rId28"/>
    <p:sldId id="271" r:id="rId29"/>
    <p:sldId id="299" r:id="rId30"/>
    <p:sldId id="282" r:id="rId31"/>
    <p:sldId id="287" r:id="rId3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643"/>
    <a:srgbClr val="C76361"/>
    <a:srgbClr val="C35855"/>
    <a:srgbClr val="AA3F3C"/>
    <a:srgbClr val="D48A88"/>
    <a:srgbClr val="E9C2C1"/>
    <a:srgbClr val="DC9E9C"/>
    <a:srgbClr val="F7EAE9"/>
    <a:srgbClr val="E0A9A8"/>
    <a:srgbClr val="F5E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12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55DEA-1276-4245-9904-8B03CB38039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226FD7-2A03-4EA2-A627-F92FFE32F3DF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Что двигало индустриализацию в 1880-1913?</a:t>
          </a:r>
          <a:endParaRPr lang="ru-RU" dirty="0">
            <a:solidFill>
              <a:schemeClr val="tx1"/>
            </a:solidFill>
            <a:latin typeface="Constantia" pitchFamily="18" charset="0"/>
          </a:endParaRPr>
        </a:p>
      </dgm:t>
    </dgm:pt>
    <dgm:pt modelId="{6E18E038-B3EF-4979-A29E-57AFB92F5596}" type="parTrans" cxnId="{C59B4E5F-5BC3-4269-9505-FC5FDDBB558C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AAD08BE5-B84B-4559-BE9F-648B8D0F4368}" type="sibTrans" cxnId="{C59B4E5F-5BC3-4269-9505-FC5FDDBB558C}">
      <dgm:prSet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>
            <a:latin typeface="Constantia" pitchFamily="18" charset="0"/>
          </a:endParaRPr>
        </a:p>
      </dgm:t>
    </dgm:pt>
    <dgm:pt modelId="{9D7E1C65-655C-4611-9511-13DB49FE8B3B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Как росла Россия при Александре </a:t>
          </a:r>
          <a:r>
            <a:rPr lang="en-US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III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 и Николае </a:t>
          </a:r>
          <a:r>
            <a:rPr lang="en-US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II?</a:t>
          </a:r>
          <a:endParaRPr lang="ru-RU" dirty="0">
            <a:solidFill>
              <a:schemeClr val="tx1"/>
            </a:solidFill>
            <a:latin typeface="Constantia" pitchFamily="18" charset="0"/>
          </a:endParaRPr>
        </a:p>
      </dgm:t>
    </dgm:pt>
    <dgm:pt modelId="{CF62D33A-BA51-4F3B-84FC-75D73BA98776}" type="parTrans" cxnId="{FDB9BF58-FBA4-4870-9E27-1D324B50AD44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D3895A8B-CB48-43E6-AE4C-6725D7CD63B6}" type="sibTrans" cxnId="{FDB9BF58-FBA4-4870-9E27-1D324B50AD44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F075D5EC-5293-4742-BB9C-F53F31A728F6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НТП пошел людям на пользу или…?</a:t>
          </a:r>
          <a:endParaRPr lang="ru-RU" dirty="0">
            <a:solidFill>
              <a:schemeClr val="tx1"/>
            </a:solidFill>
            <a:latin typeface="Constantia" pitchFamily="18" charset="0"/>
          </a:endParaRPr>
        </a:p>
      </dgm:t>
    </dgm:pt>
    <dgm:pt modelId="{2B18D0EA-B0AD-429A-8AC7-A09B2E26435D}" type="parTrans" cxnId="{D96CA120-BC30-49A8-A333-32EB3CE6C51D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E87BEA19-5815-4FCE-B049-1F659BC34A9D}" type="sibTrans" cxnId="{D96CA120-BC30-49A8-A333-32EB3CE6C51D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0C95B72C-60CB-47E3-B92E-4915294253FB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Ловушка Фукидида?</a:t>
          </a:r>
          <a:endParaRPr lang="ru-RU" dirty="0">
            <a:solidFill>
              <a:schemeClr val="tx1"/>
            </a:solidFill>
            <a:latin typeface="Constantia" pitchFamily="18" charset="0"/>
          </a:endParaRPr>
        </a:p>
      </dgm:t>
    </dgm:pt>
    <dgm:pt modelId="{97DEEE0E-AE2C-4043-98B3-0E6388C4B215}" type="parTrans" cxnId="{B518470F-F8C9-4227-A298-D58E47D1C72E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96E75484-A09A-4CEF-956B-B49D5ADC5C81}" type="sibTrans" cxnId="{B518470F-F8C9-4227-A298-D58E47D1C72E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C17FACD7-1408-4E4D-B9C7-526F8AE75CF7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Социальное неравенство тогда и теперь?</a:t>
          </a:r>
          <a:endParaRPr lang="ru-RU" dirty="0">
            <a:solidFill>
              <a:schemeClr val="tx1"/>
            </a:solidFill>
            <a:latin typeface="Constantia" pitchFamily="18" charset="0"/>
          </a:endParaRPr>
        </a:p>
      </dgm:t>
    </dgm:pt>
    <dgm:pt modelId="{29BF8D88-3F14-4C89-918D-F4C50A2702BF}" type="parTrans" cxnId="{D28A61CD-2978-41E4-9D51-762BE05340ED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098BD768-E754-4925-B45C-4F75BB1B1C43}" type="sibTrans" cxnId="{D28A61CD-2978-41E4-9D51-762BE05340ED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58E38F8D-B9E8-478E-926F-7DB6B055A8EC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Политэкономия «Вишневого сада»</a:t>
          </a:r>
          <a:endParaRPr lang="ru-RU" dirty="0">
            <a:solidFill>
              <a:schemeClr val="tx1"/>
            </a:solidFill>
            <a:latin typeface="Constantia" pitchFamily="18" charset="0"/>
          </a:endParaRPr>
        </a:p>
      </dgm:t>
    </dgm:pt>
    <dgm:pt modelId="{0E8C903E-8F88-419C-A008-BBE78DB72181}" type="parTrans" cxnId="{469C67F0-A7A0-4D99-A409-D938EBB949D3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11FDFA76-7083-4721-B9E3-FECC8D243C5F}" type="sibTrans" cxnId="{469C67F0-A7A0-4D99-A409-D938EBB949D3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FB4E5B8C-8BB0-4462-AB4A-2B8779D81CA3}" type="pres">
      <dgm:prSet presAssocID="{27D55DEA-1276-4245-9904-8B03CB38039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11C4B4E-3450-41E0-A750-32F55451556A}" type="pres">
      <dgm:prSet presAssocID="{27D55DEA-1276-4245-9904-8B03CB380391}" presName="Name1" presStyleCnt="0"/>
      <dgm:spPr/>
    </dgm:pt>
    <dgm:pt modelId="{E677B144-1EDF-4FF0-AA57-BFD796CA8BEA}" type="pres">
      <dgm:prSet presAssocID="{27D55DEA-1276-4245-9904-8B03CB380391}" presName="cycle" presStyleCnt="0"/>
      <dgm:spPr/>
    </dgm:pt>
    <dgm:pt modelId="{40D63355-1ACC-4837-BD77-5F6F22BFF889}" type="pres">
      <dgm:prSet presAssocID="{27D55DEA-1276-4245-9904-8B03CB380391}" presName="srcNode" presStyleLbl="node1" presStyleIdx="0" presStyleCnt="6"/>
      <dgm:spPr/>
    </dgm:pt>
    <dgm:pt modelId="{A04C93C1-31E7-4DDA-8346-83E3DF1DDE2C}" type="pres">
      <dgm:prSet presAssocID="{27D55DEA-1276-4245-9904-8B03CB380391}" presName="conn" presStyleLbl="parChTrans1D2" presStyleIdx="0" presStyleCnt="1"/>
      <dgm:spPr/>
      <dgm:t>
        <a:bodyPr/>
        <a:lstStyle/>
        <a:p>
          <a:endParaRPr lang="ru-RU"/>
        </a:p>
      </dgm:t>
    </dgm:pt>
    <dgm:pt modelId="{D7F4CD9D-E323-4264-874A-1B1F186E3E54}" type="pres">
      <dgm:prSet presAssocID="{27D55DEA-1276-4245-9904-8B03CB380391}" presName="extraNode" presStyleLbl="node1" presStyleIdx="0" presStyleCnt="6"/>
      <dgm:spPr/>
    </dgm:pt>
    <dgm:pt modelId="{54B7AC20-ABF8-4002-B3FB-81EBB4EDA22C}" type="pres">
      <dgm:prSet presAssocID="{27D55DEA-1276-4245-9904-8B03CB380391}" presName="dstNode" presStyleLbl="node1" presStyleIdx="0" presStyleCnt="6"/>
      <dgm:spPr/>
    </dgm:pt>
    <dgm:pt modelId="{3CE54E7B-AC4F-4140-9954-EA01294CA299}" type="pres">
      <dgm:prSet presAssocID="{6C226FD7-2A03-4EA2-A627-F92FFE32F3D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D675A-2527-4D02-96C5-FFCD4A3AFD05}" type="pres">
      <dgm:prSet presAssocID="{6C226FD7-2A03-4EA2-A627-F92FFE32F3DF}" presName="accent_1" presStyleCnt="0"/>
      <dgm:spPr/>
    </dgm:pt>
    <dgm:pt modelId="{3EFCE90F-4DEE-477C-AE29-626A6D593E44}" type="pres">
      <dgm:prSet presAssocID="{6C226FD7-2A03-4EA2-A627-F92FFE32F3DF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B2139897-17FA-42C9-8BA3-2FEA65F3CB43}" type="pres">
      <dgm:prSet presAssocID="{9D7E1C65-655C-4611-9511-13DB49FE8B3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3C36F-15E9-48AE-9B36-2867C786B2C9}" type="pres">
      <dgm:prSet presAssocID="{9D7E1C65-655C-4611-9511-13DB49FE8B3B}" presName="accent_2" presStyleCnt="0"/>
      <dgm:spPr/>
    </dgm:pt>
    <dgm:pt modelId="{AFA99263-B92F-48E0-81EB-8F9CA527243C}" type="pres">
      <dgm:prSet presAssocID="{9D7E1C65-655C-4611-9511-13DB49FE8B3B}" presName="accentRepeatNode" presStyleLbl="solidFgAcc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241B7943-BF1B-4173-9213-A2DABC21EDB0}" type="pres">
      <dgm:prSet presAssocID="{F075D5EC-5293-4742-BB9C-F53F31A728F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F847B-AD21-44B9-997B-CFEAE8755146}" type="pres">
      <dgm:prSet presAssocID="{F075D5EC-5293-4742-BB9C-F53F31A728F6}" presName="accent_3" presStyleCnt="0"/>
      <dgm:spPr/>
    </dgm:pt>
    <dgm:pt modelId="{A0F2A524-503C-4D91-92A4-5CB220E12B15}" type="pres">
      <dgm:prSet presAssocID="{F075D5EC-5293-4742-BB9C-F53F31A728F6}" presName="accentRepeatNode" presStyleLbl="solidFgAcc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24E21BD3-1E4A-4533-9BD9-303E3BDA7ADC}" type="pres">
      <dgm:prSet presAssocID="{0C95B72C-60CB-47E3-B92E-4915294253F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503DA-DDD8-48EF-AC73-FE461ED4E2E1}" type="pres">
      <dgm:prSet presAssocID="{0C95B72C-60CB-47E3-B92E-4915294253FB}" presName="accent_4" presStyleCnt="0"/>
      <dgm:spPr/>
    </dgm:pt>
    <dgm:pt modelId="{808E517B-A364-472A-BF93-E12B1AEC258A}" type="pres">
      <dgm:prSet presAssocID="{0C95B72C-60CB-47E3-B92E-4915294253FB}" presName="accentRepeatNode" presStyleLbl="solidFgAcc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CFCC9BD3-467A-425A-BDA6-F79A579A75AF}" type="pres">
      <dgm:prSet presAssocID="{C17FACD7-1408-4E4D-B9C7-526F8AE75CF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02065-D0EE-47E5-8AD4-FF2A797226A2}" type="pres">
      <dgm:prSet presAssocID="{C17FACD7-1408-4E4D-B9C7-526F8AE75CF7}" presName="accent_5" presStyleCnt="0"/>
      <dgm:spPr/>
    </dgm:pt>
    <dgm:pt modelId="{5A885200-9D0B-4D48-AA45-3BBDE06B20F0}" type="pres">
      <dgm:prSet presAssocID="{C17FACD7-1408-4E4D-B9C7-526F8AE75CF7}" presName="accentRepeatNode" presStyleLbl="solidFgAcc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C696D669-380F-4B3A-8E19-DF5FCA552AAF}" type="pres">
      <dgm:prSet presAssocID="{58E38F8D-B9E8-478E-926F-7DB6B055A8E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876AE-5E9D-44FD-BECE-C0B00ABBA007}" type="pres">
      <dgm:prSet presAssocID="{58E38F8D-B9E8-478E-926F-7DB6B055A8EC}" presName="accent_6" presStyleCnt="0"/>
      <dgm:spPr/>
    </dgm:pt>
    <dgm:pt modelId="{724BC511-AF76-4948-8B41-EA502FAA96D2}" type="pres">
      <dgm:prSet presAssocID="{58E38F8D-B9E8-478E-926F-7DB6B055A8EC}" presName="accentRepeatNode" presStyleLbl="solidFgAcc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</dgm:ptLst>
  <dgm:cxnLst>
    <dgm:cxn modelId="{D28A61CD-2978-41E4-9D51-762BE05340ED}" srcId="{27D55DEA-1276-4245-9904-8B03CB380391}" destId="{C17FACD7-1408-4E4D-B9C7-526F8AE75CF7}" srcOrd="4" destOrd="0" parTransId="{29BF8D88-3F14-4C89-918D-F4C50A2702BF}" sibTransId="{098BD768-E754-4925-B45C-4F75BB1B1C43}"/>
    <dgm:cxn modelId="{12E287C7-B556-40BE-A9B4-C91DC114D12E}" type="presOf" srcId="{0C95B72C-60CB-47E3-B92E-4915294253FB}" destId="{24E21BD3-1E4A-4533-9BD9-303E3BDA7ADC}" srcOrd="0" destOrd="0" presId="urn:microsoft.com/office/officeart/2008/layout/VerticalCurvedList"/>
    <dgm:cxn modelId="{4EBDFE7A-2552-48F6-853D-56EEAF190D94}" type="presOf" srcId="{27D55DEA-1276-4245-9904-8B03CB380391}" destId="{FB4E5B8C-8BB0-4462-AB4A-2B8779D81CA3}" srcOrd="0" destOrd="0" presId="urn:microsoft.com/office/officeart/2008/layout/VerticalCurvedList"/>
    <dgm:cxn modelId="{C9339D5B-174C-4F1D-8C68-C5663A9B8B8F}" type="presOf" srcId="{F075D5EC-5293-4742-BB9C-F53F31A728F6}" destId="{241B7943-BF1B-4173-9213-A2DABC21EDB0}" srcOrd="0" destOrd="0" presId="urn:microsoft.com/office/officeart/2008/layout/VerticalCurvedList"/>
    <dgm:cxn modelId="{469C67F0-A7A0-4D99-A409-D938EBB949D3}" srcId="{27D55DEA-1276-4245-9904-8B03CB380391}" destId="{58E38F8D-B9E8-478E-926F-7DB6B055A8EC}" srcOrd="5" destOrd="0" parTransId="{0E8C903E-8F88-419C-A008-BBE78DB72181}" sibTransId="{11FDFA76-7083-4721-B9E3-FECC8D243C5F}"/>
    <dgm:cxn modelId="{FDB9BF58-FBA4-4870-9E27-1D324B50AD44}" srcId="{27D55DEA-1276-4245-9904-8B03CB380391}" destId="{9D7E1C65-655C-4611-9511-13DB49FE8B3B}" srcOrd="1" destOrd="0" parTransId="{CF62D33A-BA51-4F3B-84FC-75D73BA98776}" sibTransId="{D3895A8B-CB48-43E6-AE4C-6725D7CD63B6}"/>
    <dgm:cxn modelId="{C59B4E5F-5BC3-4269-9505-FC5FDDBB558C}" srcId="{27D55DEA-1276-4245-9904-8B03CB380391}" destId="{6C226FD7-2A03-4EA2-A627-F92FFE32F3DF}" srcOrd="0" destOrd="0" parTransId="{6E18E038-B3EF-4979-A29E-57AFB92F5596}" sibTransId="{AAD08BE5-B84B-4559-BE9F-648B8D0F4368}"/>
    <dgm:cxn modelId="{5FC1C867-5B51-4F60-AD16-CD2944F5267F}" type="presOf" srcId="{9D7E1C65-655C-4611-9511-13DB49FE8B3B}" destId="{B2139897-17FA-42C9-8BA3-2FEA65F3CB43}" srcOrd="0" destOrd="0" presId="urn:microsoft.com/office/officeart/2008/layout/VerticalCurvedList"/>
    <dgm:cxn modelId="{4201C222-9E8B-420B-B278-807F582387EE}" type="presOf" srcId="{58E38F8D-B9E8-478E-926F-7DB6B055A8EC}" destId="{C696D669-380F-4B3A-8E19-DF5FCA552AAF}" srcOrd="0" destOrd="0" presId="urn:microsoft.com/office/officeart/2008/layout/VerticalCurvedList"/>
    <dgm:cxn modelId="{B518470F-F8C9-4227-A298-D58E47D1C72E}" srcId="{27D55DEA-1276-4245-9904-8B03CB380391}" destId="{0C95B72C-60CB-47E3-B92E-4915294253FB}" srcOrd="3" destOrd="0" parTransId="{97DEEE0E-AE2C-4043-98B3-0E6388C4B215}" sibTransId="{96E75484-A09A-4CEF-956B-B49D5ADC5C81}"/>
    <dgm:cxn modelId="{2869AF15-9D5A-4690-AB15-FC964A72D25E}" type="presOf" srcId="{6C226FD7-2A03-4EA2-A627-F92FFE32F3DF}" destId="{3CE54E7B-AC4F-4140-9954-EA01294CA299}" srcOrd="0" destOrd="0" presId="urn:microsoft.com/office/officeart/2008/layout/VerticalCurvedList"/>
    <dgm:cxn modelId="{75CAE038-7AFC-44F0-8AA8-FA084483BC0F}" type="presOf" srcId="{AAD08BE5-B84B-4559-BE9F-648B8D0F4368}" destId="{A04C93C1-31E7-4DDA-8346-83E3DF1DDE2C}" srcOrd="0" destOrd="0" presId="urn:microsoft.com/office/officeart/2008/layout/VerticalCurvedList"/>
    <dgm:cxn modelId="{D96CA120-BC30-49A8-A333-32EB3CE6C51D}" srcId="{27D55DEA-1276-4245-9904-8B03CB380391}" destId="{F075D5EC-5293-4742-BB9C-F53F31A728F6}" srcOrd="2" destOrd="0" parTransId="{2B18D0EA-B0AD-429A-8AC7-A09B2E26435D}" sibTransId="{E87BEA19-5815-4FCE-B049-1F659BC34A9D}"/>
    <dgm:cxn modelId="{AB671256-B54A-4C0D-8D3F-1848DDDFE881}" type="presOf" srcId="{C17FACD7-1408-4E4D-B9C7-526F8AE75CF7}" destId="{CFCC9BD3-467A-425A-BDA6-F79A579A75AF}" srcOrd="0" destOrd="0" presId="urn:microsoft.com/office/officeart/2008/layout/VerticalCurvedList"/>
    <dgm:cxn modelId="{AB7BC354-67A4-492B-B39B-C20E797551E8}" type="presParOf" srcId="{FB4E5B8C-8BB0-4462-AB4A-2B8779D81CA3}" destId="{D11C4B4E-3450-41E0-A750-32F55451556A}" srcOrd="0" destOrd="0" presId="urn:microsoft.com/office/officeart/2008/layout/VerticalCurvedList"/>
    <dgm:cxn modelId="{44E9632C-3FED-4E21-B048-E354D40F8AEE}" type="presParOf" srcId="{D11C4B4E-3450-41E0-A750-32F55451556A}" destId="{E677B144-1EDF-4FF0-AA57-BFD796CA8BEA}" srcOrd="0" destOrd="0" presId="urn:microsoft.com/office/officeart/2008/layout/VerticalCurvedList"/>
    <dgm:cxn modelId="{AF81FBF1-E637-43AA-BC2D-A920DCE2CAA3}" type="presParOf" srcId="{E677B144-1EDF-4FF0-AA57-BFD796CA8BEA}" destId="{40D63355-1ACC-4837-BD77-5F6F22BFF889}" srcOrd="0" destOrd="0" presId="urn:microsoft.com/office/officeart/2008/layout/VerticalCurvedList"/>
    <dgm:cxn modelId="{843945D5-78CE-464D-A7C8-E0AC455FBA2B}" type="presParOf" srcId="{E677B144-1EDF-4FF0-AA57-BFD796CA8BEA}" destId="{A04C93C1-31E7-4DDA-8346-83E3DF1DDE2C}" srcOrd="1" destOrd="0" presId="urn:microsoft.com/office/officeart/2008/layout/VerticalCurvedList"/>
    <dgm:cxn modelId="{1C3D638C-2EDF-4C2C-8999-7DD28426DB96}" type="presParOf" srcId="{E677B144-1EDF-4FF0-AA57-BFD796CA8BEA}" destId="{D7F4CD9D-E323-4264-874A-1B1F186E3E54}" srcOrd="2" destOrd="0" presId="urn:microsoft.com/office/officeart/2008/layout/VerticalCurvedList"/>
    <dgm:cxn modelId="{190D5E7D-4145-43C4-9F05-0E1AB5E47097}" type="presParOf" srcId="{E677B144-1EDF-4FF0-AA57-BFD796CA8BEA}" destId="{54B7AC20-ABF8-4002-B3FB-81EBB4EDA22C}" srcOrd="3" destOrd="0" presId="urn:microsoft.com/office/officeart/2008/layout/VerticalCurvedList"/>
    <dgm:cxn modelId="{8AFC38E9-4B0B-424D-8487-3A909C1DAFF1}" type="presParOf" srcId="{D11C4B4E-3450-41E0-A750-32F55451556A}" destId="{3CE54E7B-AC4F-4140-9954-EA01294CA299}" srcOrd="1" destOrd="0" presId="urn:microsoft.com/office/officeart/2008/layout/VerticalCurvedList"/>
    <dgm:cxn modelId="{72272443-66C2-4C80-AD27-650A9D69240C}" type="presParOf" srcId="{D11C4B4E-3450-41E0-A750-32F55451556A}" destId="{B5BD675A-2527-4D02-96C5-FFCD4A3AFD05}" srcOrd="2" destOrd="0" presId="urn:microsoft.com/office/officeart/2008/layout/VerticalCurvedList"/>
    <dgm:cxn modelId="{D6260DFD-F7EC-4021-ACB1-AA5C428300FE}" type="presParOf" srcId="{B5BD675A-2527-4D02-96C5-FFCD4A3AFD05}" destId="{3EFCE90F-4DEE-477C-AE29-626A6D593E44}" srcOrd="0" destOrd="0" presId="urn:microsoft.com/office/officeart/2008/layout/VerticalCurvedList"/>
    <dgm:cxn modelId="{BAED4EEC-CBC9-43B8-B658-0E4FFC253A86}" type="presParOf" srcId="{D11C4B4E-3450-41E0-A750-32F55451556A}" destId="{B2139897-17FA-42C9-8BA3-2FEA65F3CB43}" srcOrd="3" destOrd="0" presId="urn:microsoft.com/office/officeart/2008/layout/VerticalCurvedList"/>
    <dgm:cxn modelId="{3C593F1A-B12B-4A60-A6DA-39FE41555C27}" type="presParOf" srcId="{D11C4B4E-3450-41E0-A750-32F55451556A}" destId="{66C3C36F-15E9-48AE-9B36-2867C786B2C9}" srcOrd="4" destOrd="0" presId="urn:microsoft.com/office/officeart/2008/layout/VerticalCurvedList"/>
    <dgm:cxn modelId="{ECC144E3-32F8-4353-A4BE-5713712E7022}" type="presParOf" srcId="{66C3C36F-15E9-48AE-9B36-2867C786B2C9}" destId="{AFA99263-B92F-48E0-81EB-8F9CA527243C}" srcOrd="0" destOrd="0" presId="urn:microsoft.com/office/officeart/2008/layout/VerticalCurvedList"/>
    <dgm:cxn modelId="{2AD6FCFF-6B52-4C28-B9A5-C90C17A90C90}" type="presParOf" srcId="{D11C4B4E-3450-41E0-A750-32F55451556A}" destId="{241B7943-BF1B-4173-9213-A2DABC21EDB0}" srcOrd="5" destOrd="0" presId="urn:microsoft.com/office/officeart/2008/layout/VerticalCurvedList"/>
    <dgm:cxn modelId="{142A53E0-8629-411F-A4DC-983864E1F6D4}" type="presParOf" srcId="{D11C4B4E-3450-41E0-A750-32F55451556A}" destId="{EF6F847B-AD21-44B9-997B-CFEAE8755146}" srcOrd="6" destOrd="0" presId="urn:microsoft.com/office/officeart/2008/layout/VerticalCurvedList"/>
    <dgm:cxn modelId="{19CA5517-4AC3-4E9A-A319-192B1897E870}" type="presParOf" srcId="{EF6F847B-AD21-44B9-997B-CFEAE8755146}" destId="{A0F2A524-503C-4D91-92A4-5CB220E12B15}" srcOrd="0" destOrd="0" presId="urn:microsoft.com/office/officeart/2008/layout/VerticalCurvedList"/>
    <dgm:cxn modelId="{71BED9B2-D98A-4AF4-91E9-D2D7A90AACA7}" type="presParOf" srcId="{D11C4B4E-3450-41E0-A750-32F55451556A}" destId="{24E21BD3-1E4A-4533-9BD9-303E3BDA7ADC}" srcOrd="7" destOrd="0" presId="urn:microsoft.com/office/officeart/2008/layout/VerticalCurvedList"/>
    <dgm:cxn modelId="{5A76A3D3-7D3C-4942-8B30-C329B24D22FC}" type="presParOf" srcId="{D11C4B4E-3450-41E0-A750-32F55451556A}" destId="{B82503DA-DDD8-48EF-AC73-FE461ED4E2E1}" srcOrd="8" destOrd="0" presId="urn:microsoft.com/office/officeart/2008/layout/VerticalCurvedList"/>
    <dgm:cxn modelId="{EBB0DEEC-4789-4879-B67D-E3D693470BAE}" type="presParOf" srcId="{B82503DA-DDD8-48EF-AC73-FE461ED4E2E1}" destId="{808E517B-A364-472A-BF93-E12B1AEC258A}" srcOrd="0" destOrd="0" presId="urn:microsoft.com/office/officeart/2008/layout/VerticalCurvedList"/>
    <dgm:cxn modelId="{E4D7C233-B28A-4A4C-B5EF-3577EC49A87E}" type="presParOf" srcId="{D11C4B4E-3450-41E0-A750-32F55451556A}" destId="{CFCC9BD3-467A-425A-BDA6-F79A579A75AF}" srcOrd="9" destOrd="0" presId="urn:microsoft.com/office/officeart/2008/layout/VerticalCurvedList"/>
    <dgm:cxn modelId="{046F89BA-8780-42B5-8A5F-32B9E9CC9C20}" type="presParOf" srcId="{D11C4B4E-3450-41E0-A750-32F55451556A}" destId="{CA602065-D0EE-47E5-8AD4-FF2A797226A2}" srcOrd="10" destOrd="0" presId="urn:microsoft.com/office/officeart/2008/layout/VerticalCurvedList"/>
    <dgm:cxn modelId="{615CED75-AA8A-4E6F-9D2C-C77BEDBAB201}" type="presParOf" srcId="{CA602065-D0EE-47E5-8AD4-FF2A797226A2}" destId="{5A885200-9D0B-4D48-AA45-3BBDE06B20F0}" srcOrd="0" destOrd="0" presId="urn:microsoft.com/office/officeart/2008/layout/VerticalCurvedList"/>
    <dgm:cxn modelId="{370FDB9D-BBCF-4956-8D83-FD42335A118A}" type="presParOf" srcId="{D11C4B4E-3450-41E0-A750-32F55451556A}" destId="{C696D669-380F-4B3A-8E19-DF5FCA552AAF}" srcOrd="11" destOrd="0" presId="urn:microsoft.com/office/officeart/2008/layout/VerticalCurvedList"/>
    <dgm:cxn modelId="{A31D50BC-CEA7-481D-99F8-B7D41FECA094}" type="presParOf" srcId="{D11C4B4E-3450-41E0-A750-32F55451556A}" destId="{93F876AE-5E9D-44FD-BECE-C0B00ABBA007}" srcOrd="12" destOrd="0" presId="urn:microsoft.com/office/officeart/2008/layout/VerticalCurvedList"/>
    <dgm:cxn modelId="{02A832E0-FC26-48B5-AFA5-3EAFD6DC1721}" type="presParOf" srcId="{93F876AE-5E9D-44FD-BECE-C0B00ABBA007}" destId="{724BC511-AF76-4948-8B41-EA502FAA96D2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952CD-E20B-4554-A0E0-923A95FA6A6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43B90A-131E-4962-BEF5-8DF91EA74522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rPr>
            <a:t>Индия – наиболее важный рынок для Ланкашира (текстиль), реализация около 40% произведенной там продукции в период 1880-1913 гг.;</a:t>
          </a:r>
          <a:endParaRPr lang="ru-RU" sz="1800" dirty="0">
            <a:solidFill>
              <a:schemeClr val="tx1"/>
            </a:solidFill>
            <a:latin typeface="Constantia" pitchFamily="18" charset="0"/>
          </a:endParaRPr>
        </a:p>
      </dgm:t>
    </dgm:pt>
    <dgm:pt modelId="{74B81F02-154F-45D8-97B6-23C12735624F}" type="parTrans" cxnId="{E4D55FD3-28C1-41A8-AD8D-ACE09A9EDE28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A5DDA139-D8BD-42E6-B743-2E2949D36A01}" type="sibTrans" cxnId="{E4D55FD3-28C1-41A8-AD8D-ACE09A9EDE28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38B9C4D5-BFC9-4986-96A5-F177D6B272C9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altLang="ru-RU" sz="18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Рост роли Индии в период падения экспорта на «развитые» рынки: </a:t>
          </a:r>
          <a:r>
            <a:rPr lang="ru-RU" sz="18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rPr>
            <a:t>экспорт Великобритании в индустриальную Европу и США упал в период 1870-1900 гг. на 19%, увеличение экспорта в Африку и Азию (+38%) ;</a:t>
          </a:r>
          <a:endParaRPr lang="ru-RU" sz="1800" dirty="0">
            <a:solidFill>
              <a:schemeClr val="tx1"/>
            </a:solidFill>
            <a:latin typeface="Constantia" pitchFamily="18" charset="0"/>
          </a:endParaRPr>
        </a:p>
      </dgm:t>
    </dgm:pt>
    <dgm:pt modelId="{C61BA2E9-0E29-4E15-BE67-6C04BA77E032}" type="parTrans" cxnId="{FF3D27C9-1D69-4BB5-89FF-EA36372D8EF4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C91BA39F-0B4C-4355-B1D2-E30DBC37B344}" type="sibTrans" cxnId="{FF3D27C9-1D69-4BB5-89FF-EA36372D8EF4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1CE79961-BD02-4F07-8F7E-73C0A4420F92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rPr>
            <a:t>25% экспорта в Индию из Великобритании - сталь, железо и оборудование. Препятствие созданию национального производства (трудности в попытках основания </a:t>
          </a:r>
          <a:r>
            <a:rPr lang="en-US" sz="18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rPr>
            <a:t>Tata </a:t>
          </a:r>
          <a:r>
            <a:rPr lang="en-US" sz="1800" dirty="0" err="1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rPr>
            <a:t>Iron&amp;Steel</a:t>
          </a:r>
          <a:r>
            <a:rPr lang="en-US" sz="18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rPr>
            <a:t>с 1883 до 1912 гг.)</a:t>
          </a:r>
          <a:endParaRPr lang="ru-RU" sz="1800" dirty="0">
            <a:solidFill>
              <a:schemeClr val="tx1"/>
            </a:solidFill>
            <a:latin typeface="Constantia" pitchFamily="18" charset="0"/>
          </a:endParaRPr>
        </a:p>
      </dgm:t>
    </dgm:pt>
    <dgm:pt modelId="{9C782DFF-A38D-4841-ADD0-FC28D1D0941D}" type="parTrans" cxnId="{87E4AADE-D817-43BA-873E-4551804FF05F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51B957C8-F99D-4EB7-80BD-C36D21B12E52}" type="sibTrans" cxnId="{87E4AADE-D817-43BA-873E-4551804FF05F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397CA8E9-4950-4301-9F6A-54F145FF3FA1}" type="pres">
      <dgm:prSet presAssocID="{126952CD-E20B-4554-A0E0-923A95FA6A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B7351B-622F-4F26-B362-B68A66D331BF}" type="pres">
      <dgm:prSet presAssocID="{D843B90A-131E-4962-BEF5-8DF91EA74522}" presName="comp" presStyleCnt="0"/>
      <dgm:spPr/>
    </dgm:pt>
    <dgm:pt modelId="{AB6D0F27-F8AB-4360-93E4-DA6BC3CB4A1B}" type="pres">
      <dgm:prSet presAssocID="{D843B90A-131E-4962-BEF5-8DF91EA74522}" presName="box" presStyleLbl="node1" presStyleIdx="0" presStyleCnt="3"/>
      <dgm:spPr/>
      <dgm:t>
        <a:bodyPr/>
        <a:lstStyle/>
        <a:p>
          <a:endParaRPr lang="ru-RU"/>
        </a:p>
      </dgm:t>
    </dgm:pt>
    <dgm:pt modelId="{C8F9DA15-DF7B-480A-9973-68BB0B534E04}" type="pres">
      <dgm:prSet presAssocID="{D843B90A-131E-4962-BEF5-8DF91EA74522}" presName="img" presStyleLbl="fgImgPlace1" presStyleIdx="0" presStyleCnt="3" custScaleX="47133" custScaleY="530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2E159FF-B4DE-4AF1-B820-F5D8BEC3BBBD}" type="pres">
      <dgm:prSet presAssocID="{D843B90A-131E-4962-BEF5-8DF91EA7452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DA14F-676A-4626-A2C4-22E615463C69}" type="pres">
      <dgm:prSet presAssocID="{A5DDA139-D8BD-42E6-B743-2E2949D36A01}" presName="spacer" presStyleCnt="0"/>
      <dgm:spPr/>
    </dgm:pt>
    <dgm:pt modelId="{E1558474-91CB-4D2E-82EA-1AA7EFC2B5D9}" type="pres">
      <dgm:prSet presAssocID="{38B9C4D5-BFC9-4986-96A5-F177D6B272C9}" presName="comp" presStyleCnt="0"/>
      <dgm:spPr/>
    </dgm:pt>
    <dgm:pt modelId="{CE483340-895C-4ED5-B0FC-57F2207014A7}" type="pres">
      <dgm:prSet presAssocID="{38B9C4D5-BFC9-4986-96A5-F177D6B272C9}" presName="box" presStyleLbl="node1" presStyleIdx="1" presStyleCnt="3" custScaleY="136074"/>
      <dgm:spPr/>
      <dgm:t>
        <a:bodyPr/>
        <a:lstStyle/>
        <a:p>
          <a:endParaRPr lang="ru-RU"/>
        </a:p>
      </dgm:t>
    </dgm:pt>
    <dgm:pt modelId="{FDCCAB08-6851-4F5F-A998-BE59AD0F09CE}" type="pres">
      <dgm:prSet presAssocID="{38B9C4D5-BFC9-4986-96A5-F177D6B272C9}" presName="img" presStyleLbl="fgImgPlace1" presStyleIdx="1" presStyleCnt="3" custScaleX="47133" custScaleY="588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EF65DF0D-8C99-474B-A460-D92C6FB27959}" type="pres">
      <dgm:prSet presAssocID="{38B9C4D5-BFC9-4986-96A5-F177D6B272C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59DB6-B53D-49E7-87F1-25ED0B55CC40}" type="pres">
      <dgm:prSet presAssocID="{C91BA39F-0B4C-4355-B1D2-E30DBC37B344}" presName="spacer" presStyleCnt="0"/>
      <dgm:spPr/>
    </dgm:pt>
    <dgm:pt modelId="{E08AFAEA-9E9F-4F1A-8E5F-9294DA2B1B84}" type="pres">
      <dgm:prSet presAssocID="{1CE79961-BD02-4F07-8F7E-73C0A4420F92}" presName="comp" presStyleCnt="0"/>
      <dgm:spPr/>
    </dgm:pt>
    <dgm:pt modelId="{FB0C043B-D40C-4469-9B3F-1DBF600B60C8}" type="pres">
      <dgm:prSet presAssocID="{1CE79961-BD02-4F07-8F7E-73C0A4420F92}" presName="box" presStyleLbl="node1" presStyleIdx="2" presStyleCnt="3" custScaleY="125649"/>
      <dgm:spPr/>
      <dgm:t>
        <a:bodyPr/>
        <a:lstStyle/>
        <a:p>
          <a:endParaRPr lang="ru-RU"/>
        </a:p>
      </dgm:t>
    </dgm:pt>
    <dgm:pt modelId="{C05AC0AF-5BAE-49DE-A36E-AFC7996F6C93}" type="pres">
      <dgm:prSet presAssocID="{1CE79961-BD02-4F07-8F7E-73C0A4420F92}" presName="img" presStyleLbl="fgImgPlace1" presStyleIdx="2" presStyleCnt="3" custScaleX="47133" custScaleY="551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735F95C9-FBDF-448E-BF74-BB168F29C1E7}" type="pres">
      <dgm:prSet presAssocID="{1CE79961-BD02-4F07-8F7E-73C0A4420F9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3D27C9-1D69-4BB5-89FF-EA36372D8EF4}" srcId="{126952CD-E20B-4554-A0E0-923A95FA6A62}" destId="{38B9C4D5-BFC9-4986-96A5-F177D6B272C9}" srcOrd="1" destOrd="0" parTransId="{C61BA2E9-0E29-4E15-BE67-6C04BA77E032}" sibTransId="{C91BA39F-0B4C-4355-B1D2-E30DBC37B344}"/>
    <dgm:cxn modelId="{DD8F4B42-70AD-4C19-A8A0-30D79F6A214E}" type="presOf" srcId="{38B9C4D5-BFC9-4986-96A5-F177D6B272C9}" destId="{EF65DF0D-8C99-474B-A460-D92C6FB27959}" srcOrd="1" destOrd="0" presId="urn:microsoft.com/office/officeart/2005/8/layout/vList4"/>
    <dgm:cxn modelId="{A24C9BEE-C1A6-48A0-BFCF-8C9E79C300A5}" type="presOf" srcId="{1CE79961-BD02-4F07-8F7E-73C0A4420F92}" destId="{735F95C9-FBDF-448E-BF74-BB168F29C1E7}" srcOrd="1" destOrd="0" presId="urn:microsoft.com/office/officeart/2005/8/layout/vList4"/>
    <dgm:cxn modelId="{DF0F33F8-0FBB-4D18-8BAB-571713146A31}" type="presOf" srcId="{126952CD-E20B-4554-A0E0-923A95FA6A62}" destId="{397CA8E9-4950-4301-9F6A-54F145FF3FA1}" srcOrd="0" destOrd="0" presId="urn:microsoft.com/office/officeart/2005/8/layout/vList4"/>
    <dgm:cxn modelId="{87E4AADE-D817-43BA-873E-4551804FF05F}" srcId="{126952CD-E20B-4554-A0E0-923A95FA6A62}" destId="{1CE79961-BD02-4F07-8F7E-73C0A4420F92}" srcOrd="2" destOrd="0" parTransId="{9C782DFF-A38D-4841-ADD0-FC28D1D0941D}" sibTransId="{51B957C8-F99D-4EB7-80BD-C36D21B12E52}"/>
    <dgm:cxn modelId="{90B66863-635E-4C06-A420-39476450543B}" type="presOf" srcId="{38B9C4D5-BFC9-4986-96A5-F177D6B272C9}" destId="{CE483340-895C-4ED5-B0FC-57F2207014A7}" srcOrd="0" destOrd="0" presId="urn:microsoft.com/office/officeart/2005/8/layout/vList4"/>
    <dgm:cxn modelId="{B6F54D65-627B-4032-9456-07C022232E04}" type="presOf" srcId="{D843B90A-131E-4962-BEF5-8DF91EA74522}" destId="{92E159FF-B4DE-4AF1-B820-F5D8BEC3BBBD}" srcOrd="1" destOrd="0" presId="urn:microsoft.com/office/officeart/2005/8/layout/vList4"/>
    <dgm:cxn modelId="{AFDB7A20-4D20-4972-81E6-9D5CF06940DD}" type="presOf" srcId="{D843B90A-131E-4962-BEF5-8DF91EA74522}" destId="{AB6D0F27-F8AB-4360-93E4-DA6BC3CB4A1B}" srcOrd="0" destOrd="0" presId="urn:microsoft.com/office/officeart/2005/8/layout/vList4"/>
    <dgm:cxn modelId="{E4D55FD3-28C1-41A8-AD8D-ACE09A9EDE28}" srcId="{126952CD-E20B-4554-A0E0-923A95FA6A62}" destId="{D843B90A-131E-4962-BEF5-8DF91EA74522}" srcOrd="0" destOrd="0" parTransId="{74B81F02-154F-45D8-97B6-23C12735624F}" sibTransId="{A5DDA139-D8BD-42E6-B743-2E2949D36A01}"/>
    <dgm:cxn modelId="{A23A946D-EA05-4EDC-8DC5-DEC870EABA29}" type="presOf" srcId="{1CE79961-BD02-4F07-8F7E-73C0A4420F92}" destId="{FB0C043B-D40C-4469-9B3F-1DBF600B60C8}" srcOrd="0" destOrd="0" presId="urn:microsoft.com/office/officeart/2005/8/layout/vList4"/>
    <dgm:cxn modelId="{0B14316D-E0B9-4753-B069-C08E8CE1C307}" type="presParOf" srcId="{397CA8E9-4950-4301-9F6A-54F145FF3FA1}" destId="{F0B7351B-622F-4F26-B362-B68A66D331BF}" srcOrd="0" destOrd="0" presId="urn:microsoft.com/office/officeart/2005/8/layout/vList4"/>
    <dgm:cxn modelId="{4809D96B-11F2-45C3-8A4B-4411BEA9B4B2}" type="presParOf" srcId="{F0B7351B-622F-4F26-B362-B68A66D331BF}" destId="{AB6D0F27-F8AB-4360-93E4-DA6BC3CB4A1B}" srcOrd="0" destOrd="0" presId="urn:microsoft.com/office/officeart/2005/8/layout/vList4"/>
    <dgm:cxn modelId="{D3299F53-A3D6-4934-85D9-9B8BEF51ACE8}" type="presParOf" srcId="{F0B7351B-622F-4F26-B362-B68A66D331BF}" destId="{C8F9DA15-DF7B-480A-9973-68BB0B534E04}" srcOrd="1" destOrd="0" presId="urn:microsoft.com/office/officeart/2005/8/layout/vList4"/>
    <dgm:cxn modelId="{4AAADC77-2784-4B6F-ADA8-FF71D06E76E2}" type="presParOf" srcId="{F0B7351B-622F-4F26-B362-B68A66D331BF}" destId="{92E159FF-B4DE-4AF1-B820-F5D8BEC3BBBD}" srcOrd="2" destOrd="0" presId="urn:microsoft.com/office/officeart/2005/8/layout/vList4"/>
    <dgm:cxn modelId="{43CE63AD-57CE-4707-AF19-8A5A2F6CC5C8}" type="presParOf" srcId="{397CA8E9-4950-4301-9F6A-54F145FF3FA1}" destId="{7C4DA14F-676A-4626-A2C4-22E615463C69}" srcOrd="1" destOrd="0" presId="urn:microsoft.com/office/officeart/2005/8/layout/vList4"/>
    <dgm:cxn modelId="{E9441BF2-C7B3-4B3F-8712-03D55734D12F}" type="presParOf" srcId="{397CA8E9-4950-4301-9F6A-54F145FF3FA1}" destId="{E1558474-91CB-4D2E-82EA-1AA7EFC2B5D9}" srcOrd="2" destOrd="0" presId="urn:microsoft.com/office/officeart/2005/8/layout/vList4"/>
    <dgm:cxn modelId="{C7593E5C-E5AC-4195-B522-039BBE454542}" type="presParOf" srcId="{E1558474-91CB-4D2E-82EA-1AA7EFC2B5D9}" destId="{CE483340-895C-4ED5-B0FC-57F2207014A7}" srcOrd="0" destOrd="0" presId="urn:microsoft.com/office/officeart/2005/8/layout/vList4"/>
    <dgm:cxn modelId="{D4918A49-64E5-4497-AB4D-B247FDF8765C}" type="presParOf" srcId="{E1558474-91CB-4D2E-82EA-1AA7EFC2B5D9}" destId="{FDCCAB08-6851-4F5F-A998-BE59AD0F09CE}" srcOrd="1" destOrd="0" presId="urn:microsoft.com/office/officeart/2005/8/layout/vList4"/>
    <dgm:cxn modelId="{5FED43AB-142D-4121-A49C-54F050A03E13}" type="presParOf" srcId="{E1558474-91CB-4D2E-82EA-1AA7EFC2B5D9}" destId="{EF65DF0D-8C99-474B-A460-D92C6FB27959}" srcOrd="2" destOrd="0" presId="urn:microsoft.com/office/officeart/2005/8/layout/vList4"/>
    <dgm:cxn modelId="{63097A87-0664-4794-9622-EF17A4FEDF37}" type="presParOf" srcId="{397CA8E9-4950-4301-9F6A-54F145FF3FA1}" destId="{DED59DB6-B53D-49E7-87F1-25ED0B55CC40}" srcOrd="3" destOrd="0" presId="urn:microsoft.com/office/officeart/2005/8/layout/vList4"/>
    <dgm:cxn modelId="{71DE45D1-7C43-4D00-9875-60B74582BA1B}" type="presParOf" srcId="{397CA8E9-4950-4301-9F6A-54F145FF3FA1}" destId="{E08AFAEA-9E9F-4F1A-8E5F-9294DA2B1B84}" srcOrd="4" destOrd="0" presId="urn:microsoft.com/office/officeart/2005/8/layout/vList4"/>
    <dgm:cxn modelId="{99FA0AC0-C3EE-4EAC-8C07-60D4D03F2E29}" type="presParOf" srcId="{E08AFAEA-9E9F-4F1A-8E5F-9294DA2B1B84}" destId="{FB0C043B-D40C-4469-9B3F-1DBF600B60C8}" srcOrd="0" destOrd="0" presId="urn:microsoft.com/office/officeart/2005/8/layout/vList4"/>
    <dgm:cxn modelId="{722D7B1A-E372-487B-B0BB-B5F69A9585BC}" type="presParOf" srcId="{E08AFAEA-9E9F-4F1A-8E5F-9294DA2B1B84}" destId="{C05AC0AF-5BAE-49DE-A36E-AFC7996F6C93}" srcOrd="1" destOrd="0" presId="urn:microsoft.com/office/officeart/2005/8/layout/vList4"/>
    <dgm:cxn modelId="{43BAD031-1261-4601-9A84-D4DF0D162E6B}" type="presParOf" srcId="{E08AFAEA-9E9F-4F1A-8E5F-9294DA2B1B84}" destId="{735F95C9-FBDF-448E-BF74-BB168F29C1E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B0C8B5-80E9-4750-BDD4-5C8FD7787A8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A4ED77-298B-43A5-BFCE-A818B92CFF21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Constantia" pitchFamily="18" charset="0"/>
            </a:rPr>
            <a:t>Кайзер </a:t>
          </a:r>
          <a:r>
            <a:rPr lang="ru-RU" sz="1800" b="1" dirty="0" smtClean="0">
              <a:solidFill>
                <a:schemeClr val="tx1"/>
              </a:solidFill>
              <a:latin typeface="Constantia" pitchFamily="18" charset="0"/>
            </a:rPr>
            <a:t>Вильгельм </a:t>
          </a:r>
          <a:r>
            <a:rPr lang="en-US" sz="1800" b="1" dirty="0" smtClean="0">
              <a:solidFill>
                <a:schemeClr val="tx1"/>
              </a:solidFill>
              <a:latin typeface="Constantia" pitchFamily="18" charset="0"/>
            </a:rPr>
            <a:t>II</a:t>
          </a:r>
          <a:r>
            <a:rPr lang="ru-RU" sz="1800" b="1" dirty="0" smtClean="0">
              <a:solidFill>
                <a:schemeClr val="tx1"/>
              </a:solidFill>
              <a:latin typeface="Constantia" pitchFamily="18" charset="0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Constantia" pitchFamily="18" charset="0"/>
            </a:rPr>
            <a:t>(август 1914 года): «Вы вернетесь домой еще до того, как с деревьев опадут листья»</a:t>
          </a:r>
          <a:endParaRPr lang="ru-RU" sz="1800" dirty="0">
            <a:solidFill>
              <a:schemeClr val="tx1"/>
            </a:solidFill>
            <a:latin typeface="Constantia" pitchFamily="18" charset="0"/>
          </a:endParaRPr>
        </a:p>
      </dgm:t>
    </dgm:pt>
    <dgm:pt modelId="{C1F90F66-1E1C-4816-9153-D039501A0F75}" type="parTrans" cxnId="{671BCF35-5287-4F0A-8A08-E7E2B948A9EF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7FD9C0CF-8200-47BC-9C71-D71DE1B2CABF}" type="sibTrans" cxnId="{671BCF35-5287-4F0A-8A08-E7E2B948A9EF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8826668B-E4F4-4910-8DE9-1ABCC56770C0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  <a:latin typeface="Constantia" pitchFamily="18" charset="0"/>
            </a:rPr>
            <a:t>Графиком предусматривалось, что до­роги через Льеж будут открыты на 12-й день мобилизации. Брюссель падет на 19-й, фран­цузская граница пересечена на 22-й, на ли­нию </a:t>
          </a:r>
          <a:r>
            <a:rPr lang="ru-RU" sz="1500" dirty="0" err="1" smtClean="0">
              <a:solidFill>
                <a:schemeClr val="tx1"/>
              </a:solidFill>
              <a:latin typeface="Constantia" pitchFamily="18" charset="0"/>
            </a:rPr>
            <a:t>Тьонвилль</a:t>
          </a:r>
          <a:r>
            <a:rPr lang="ru-RU" sz="1500" dirty="0" smtClean="0">
              <a:solidFill>
                <a:schemeClr val="tx1"/>
              </a:solidFill>
              <a:latin typeface="Constantia" pitchFamily="18" charset="0"/>
            </a:rPr>
            <a:t> — Сен-Квентин войска выйдут на 31-й, Париж и решительная победа — на 39-й.</a:t>
          </a:r>
          <a:endParaRPr lang="ru-RU" sz="1500" dirty="0">
            <a:solidFill>
              <a:schemeClr val="tx1"/>
            </a:solidFill>
            <a:latin typeface="Constantia" pitchFamily="18" charset="0"/>
          </a:endParaRPr>
        </a:p>
      </dgm:t>
    </dgm:pt>
    <dgm:pt modelId="{5BFCF638-2352-4022-B309-9B2ABBE9A270}" type="parTrans" cxnId="{4949B490-B8BA-4EF5-B9E3-8EC98B8154A5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9C87013A-4FD5-4236-901F-7A21573EA34D}" type="sibTrans" cxnId="{4949B490-B8BA-4EF5-B9E3-8EC98B8154A5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05483271-B97F-4A57-8FC6-0C11AAD76921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Constantia" pitchFamily="18" charset="0"/>
            </a:rPr>
            <a:t>Кайзер Вильгельм </a:t>
          </a:r>
          <a:r>
            <a:rPr lang="en-US" sz="1800" dirty="0" smtClean="0">
              <a:solidFill>
                <a:schemeClr val="tx1"/>
              </a:solidFill>
              <a:latin typeface="Constantia" pitchFamily="18" charset="0"/>
            </a:rPr>
            <a:t>II</a:t>
          </a:r>
          <a:r>
            <a:rPr lang="ru-RU" sz="1800" dirty="0" smtClean="0">
              <a:solidFill>
                <a:schemeClr val="tx1"/>
              </a:solidFill>
              <a:latin typeface="Constantia" pitchFamily="18" charset="0"/>
            </a:rPr>
            <a:t> (</a:t>
          </a:r>
          <a:r>
            <a:rPr lang="ru-RU" sz="1800" dirty="0" smtClean="0">
              <a:solidFill>
                <a:schemeClr val="tx1"/>
              </a:solidFill>
              <a:latin typeface="Constantia" pitchFamily="18" charset="0"/>
            </a:rPr>
            <a:t>1914): «Если </a:t>
          </a:r>
          <a:r>
            <a:rPr lang="ru-RU" sz="1800" dirty="0" smtClean="0">
              <a:solidFill>
                <a:schemeClr val="tx1"/>
              </a:solidFill>
              <a:latin typeface="Constantia" pitchFamily="18" charset="0"/>
            </a:rPr>
            <a:t>бы кто-нибудь сказал мне заранее, что Англия поднимет оружие против нас!»</a:t>
          </a:r>
          <a:endParaRPr lang="ru-RU" sz="1800" dirty="0">
            <a:solidFill>
              <a:schemeClr val="tx1"/>
            </a:solidFill>
            <a:latin typeface="Constantia" pitchFamily="18" charset="0"/>
          </a:endParaRPr>
        </a:p>
      </dgm:t>
    </dgm:pt>
    <dgm:pt modelId="{D3877B9B-053A-42AE-BCF1-04F9DFDD6CC9}" type="parTrans" cxnId="{E3D18C75-9B44-4D6F-82D3-426EAE0140C5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A72F4D51-89B3-49A8-B958-983D3D970B9D}" type="sibTrans" cxnId="{E3D18C75-9B44-4D6F-82D3-426EAE0140C5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1F978C0A-1EE1-4BE7-B81E-9DFA35579499}" type="pres">
      <dgm:prSet presAssocID="{45B0C8B5-80E9-4750-BDD4-5C8FD7787A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171305-B8D0-42C5-A74E-F39DB00AC9C3}" type="pres">
      <dgm:prSet presAssocID="{7DA4ED77-298B-43A5-BFCE-A818B92CFF21}" presName="comp" presStyleCnt="0"/>
      <dgm:spPr/>
    </dgm:pt>
    <dgm:pt modelId="{CB882DDE-3A79-428F-BEC3-13345A34243B}" type="pres">
      <dgm:prSet presAssocID="{7DA4ED77-298B-43A5-BFCE-A818B92CFF21}" presName="box" presStyleLbl="node1" presStyleIdx="0" presStyleCnt="3"/>
      <dgm:spPr/>
      <dgm:t>
        <a:bodyPr/>
        <a:lstStyle/>
        <a:p>
          <a:endParaRPr lang="ru-RU"/>
        </a:p>
      </dgm:t>
    </dgm:pt>
    <dgm:pt modelId="{75FDDE96-E5BA-48C1-A370-0A9CE6406F10}" type="pres">
      <dgm:prSet presAssocID="{7DA4ED77-298B-43A5-BFCE-A818B92CFF21}" presName="img" presStyleLbl="fgImgPlace1" presStyleIdx="0" presStyleCnt="3" custScaleX="56352" custScaleY="5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20A3451F-C8AD-4CF1-957B-7ADF7B07ECFE}" type="pres">
      <dgm:prSet presAssocID="{7DA4ED77-298B-43A5-BFCE-A818B92CFF2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C6774-7DC9-4534-BA47-95EBC9004E60}" type="pres">
      <dgm:prSet presAssocID="{7FD9C0CF-8200-47BC-9C71-D71DE1B2CABF}" presName="spacer" presStyleCnt="0"/>
      <dgm:spPr/>
    </dgm:pt>
    <dgm:pt modelId="{12D00EB7-464F-45F4-9AA0-5133B4B6EB05}" type="pres">
      <dgm:prSet presAssocID="{8826668B-E4F4-4910-8DE9-1ABCC56770C0}" presName="comp" presStyleCnt="0"/>
      <dgm:spPr/>
    </dgm:pt>
    <dgm:pt modelId="{90A15DFF-4454-4A96-823C-A70C462CB019}" type="pres">
      <dgm:prSet presAssocID="{8826668B-E4F4-4910-8DE9-1ABCC56770C0}" presName="box" presStyleLbl="node1" presStyleIdx="1" presStyleCnt="3"/>
      <dgm:spPr/>
      <dgm:t>
        <a:bodyPr/>
        <a:lstStyle/>
        <a:p>
          <a:endParaRPr lang="ru-RU"/>
        </a:p>
      </dgm:t>
    </dgm:pt>
    <dgm:pt modelId="{9BBDA832-694A-49C4-9BCD-987B13439616}" type="pres">
      <dgm:prSet presAssocID="{8826668B-E4F4-4910-8DE9-1ABCC56770C0}" presName="img" presStyleLbl="fgImgPlace1" presStyleIdx="1" presStyleCnt="3" custScaleX="56352" custScaleY="5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E777CBF9-BD58-4DB6-B4F8-C857F18ED8A7}" type="pres">
      <dgm:prSet presAssocID="{8826668B-E4F4-4910-8DE9-1ABCC56770C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2CAEA-2312-413D-AABD-8CCC8456E2BB}" type="pres">
      <dgm:prSet presAssocID="{9C87013A-4FD5-4236-901F-7A21573EA34D}" presName="spacer" presStyleCnt="0"/>
      <dgm:spPr/>
    </dgm:pt>
    <dgm:pt modelId="{65B58421-DB64-485C-8CEA-BE62FB168796}" type="pres">
      <dgm:prSet presAssocID="{05483271-B97F-4A57-8FC6-0C11AAD76921}" presName="comp" presStyleCnt="0"/>
      <dgm:spPr/>
    </dgm:pt>
    <dgm:pt modelId="{A1B470C8-ED81-4437-B947-DA965AED4429}" type="pres">
      <dgm:prSet presAssocID="{05483271-B97F-4A57-8FC6-0C11AAD76921}" presName="box" presStyleLbl="node1" presStyleIdx="2" presStyleCnt="3"/>
      <dgm:spPr/>
      <dgm:t>
        <a:bodyPr/>
        <a:lstStyle/>
        <a:p>
          <a:endParaRPr lang="ru-RU"/>
        </a:p>
      </dgm:t>
    </dgm:pt>
    <dgm:pt modelId="{560F3BB6-AB58-4D69-84FD-D86BD2C7525E}" type="pres">
      <dgm:prSet presAssocID="{05483271-B97F-4A57-8FC6-0C11AAD76921}" presName="img" presStyleLbl="fgImgPlace1" presStyleIdx="2" presStyleCnt="3" custScaleX="56352" custScaleY="5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57D5209-B6A9-4C3C-A788-4D50EFF3E5B1}" type="pres">
      <dgm:prSet presAssocID="{05483271-B97F-4A57-8FC6-0C11AAD7692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E88493-8F81-4825-AC52-86BEBF594748}" type="presOf" srcId="{05483271-B97F-4A57-8FC6-0C11AAD76921}" destId="{A1B470C8-ED81-4437-B947-DA965AED4429}" srcOrd="0" destOrd="0" presId="urn:microsoft.com/office/officeart/2005/8/layout/vList4"/>
    <dgm:cxn modelId="{4949B490-B8BA-4EF5-B9E3-8EC98B8154A5}" srcId="{45B0C8B5-80E9-4750-BDD4-5C8FD7787A84}" destId="{8826668B-E4F4-4910-8DE9-1ABCC56770C0}" srcOrd="1" destOrd="0" parTransId="{5BFCF638-2352-4022-B309-9B2ABBE9A270}" sibTransId="{9C87013A-4FD5-4236-901F-7A21573EA34D}"/>
    <dgm:cxn modelId="{A7F01E3D-52F1-4821-BE98-43B44C399F22}" type="presOf" srcId="{7DA4ED77-298B-43A5-BFCE-A818B92CFF21}" destId="{20A3451F-C8AD-4CF1-957B-7ADF7B07ECFE}" srcOrd="1" destOrd="0" presId="urn:microsoft.com/office/officeart/2005/8/layout/vList4"/>
    <dgm:cxn modelId="{E3D18C75-9B44-4D6F-82D3-426EAE0140C5}" srcId="{45B0C8B5-80E9-4750-BDD4-5C8FD7787A84}" destId="{05483271-B97F-4A57-8FC6-0C11AAD76921}" srcOrd="2" destOrd="0" parTransId="{D3877B9B-053A-42AE-BCF1-04F9DFDD6CC9}" sibTransId="{A72F4D51-89B3-49A8-B958-983D3D970B9D}"/>
    <dgm:cxn modelId="{8957AD84-916D-4F97-A552-1914C9E9D055}" type="presOf" srcId="{8826668B-E4F4-4910-8DE9-1ABCC56770C0}" destId="{E777CBF9-BD58-4DB6-B4F8-C857F18ED8A7}" srcOrd="1" destOrd="0" presId="urn:microsoft.com/office/officeart/2005/8/layout/vList4"/>
    <dgm:cxn modelId="{AB0F7598-BFFE-4211-8DB1-8B4CFFF384D9}" type="presOf" srcId="{05483271-B97F-4A57-8FC6-0C11AAD76921}" destId="{957D5209-B6A9-4C3C-A788-4D50EFF3E5B1}" srcOrd="1" destOrd="0" presId="urn:microsoft.com/office/officeart/2005/8/layout/vList4"/>
    <dgm:cxn modelId="{016BD8D6-681F-43E0-AA2C-5619ECAE3865}" type="presOf" srcId="{7DA4ED77-298B-43A5-BFCE-A818B92CFF21}" destId="{CB882DDE-3A79-428F-BEC3-13345A34243B}" srcOrd="0" destOrd="0" presId="urn:microsoft.com/office/officeart/2005/8/layout/vList4"/>
    <dgm:cxn modelId="{061B50B3-14CA-4C57-8845-29B36DC62034}" type="presOf" srcId="{8826668B-E4F4-4910-8DE9-1ABCC56770C0}" destId="{90A15DFF-4454-4A96-823C-A70C462CB019}" srcOrd="0" destOrd="0" presId="urn:microsoft.com/office/officeart/2005/8/layout/vList4"/>
    <dgm:cxn modelId="{671BCF35-5287-4F0A-8A08-E7E2B948A9EF}" srcId="{45B0C8B5-80E9-4750-BDD4-5C8FD7787A84}" destId="{7DA4ED77-298B-43A5-BFCE-A818B92CFF21}" srcOrd="0" destOrd="0" parTransId="{C1F90F66-1E1C-4816-9153-D039501A0F75}" sibTransId="{7FD9C0CF-8200-47BC-9C71-D71DE1B2CABF}"/>
    <dgm:cxn modelId="{157E2D8C-43DC-45A6-A26A-A9C7659441FB}" type="presOf" srcId="{45B0C8B5-80E9-4750-BDD4-5C8FD7787A84}" destId="{1F978C0A-1EE1-4BE7-B81E-9DFA35579499}" srcOrd="0" destOrd="0" presId="urn:microsoft.com/office/officeart/2005/8/layout/vList4"/>
    <dgm:cxn modelId="{D345B369-C96F-400F-B318-F562D5B221C2}" type="presParOf" srcId="{1F978C0A-1EE1-4BE7-B81E-9DFA35579499}" destId="{8C171305-B8D0-42C5-A74E-F39DB00AC9C3}" srcOrd="0" destOrd="0" presId="urn:microsoft.com/office/officeart/2005/8/layout/vList4"/>
    <dgm:cxn modelId="{E6E63913-971B-46AA-9A0F-C1A38588AA62}" type="presParOf" srcId="{8C171305-B8D0-42C5-A74E-F39DB00AC9C3}" destId="{CB882DDE-3A79-428F-BEC3-13345A34243B}" srcOrd="0" destOrd="0" presId="urn:microsoft.com/office/officeart/2005/8/layout/vList4"/>
    <dgm:cxn modelId="{470D0F58-31DD-45FA-8AC8-EECE3DE6BA3C}" type="presParOf" srcId="{8C171305-B8D0-42C5-A74E-F39DB00AC9C3}" destId="{75FDDE96-E5BA-48C1-A370-0A9CE6406F10}" srcOrd="1" destOrd="0" presId="urn:microsoft.com/office/officeart/2005/8/layout/vList4"/>
    <dgm:cxn modelId="{E719CED1-2BE7-4E43-9859-222C43D1193B}" type="presParOf" srcId="{8C171305-B8D0-42C5-A74E-F39DB00AC9C3}" destId="{20A3451F-C8AD-4CF1-957B-7ADF7B07ECFE}" srcOrd="2" destOrd="0" presId="urn:microsoft.com/office/officeart/2005/8/layout/vList4"/>
    <dgm:cxn modelId="{75FD5708-E881-4959-A891-063F2A5EFF6F}" type="presParOf" srcId="{1F978C0A-1EE1-4BE7-B81E-9DFA35579499}" destId="{86EC6774-7DC9-4534-BA47-95EBC9004E60}" srcOrd="1" destOrd="0" presId="urn:microsoft.com/office/officeart/2005/8/layout/vList4"/>
    <dgm:cxn modelId="{903F1CCF-8985-4DED-B7B9-06518608EC77}" type="presParOf" srcId="{1F978C0A-1EE1-4BE7-B81E-9DFA35579499}" destId="{12D00EB7-464F-45F4-9AA0-5133B4B6EB05}" srcOrd="2" destOrd="0" presId="urn:microsoft.com/office/officeart/2005/8/layout/vList4"/>
    <dgm:cxn modelId="{723EA96A-7D9B-477E-B96F-6F2E40C0152D}" type="presParOf" srcId="{12D00EB7-464F-45F4-9AA0-5133B4B6EB05}" destId="{90A15DFF-4454-4A96-823C-A70C462CB019}" srcOrd="0" destOrd="0" presId="urn:microsoft.com/office/officeart/2005/8/layout/vList4"/>
    <dgm:cxn modelId="{CAC712E5-0DDE-4826-B3EF-F8399CAA1710}" type="presParOf" srcId="{12D00EB7-464F-45F4-9AA0-5133B4B6EB05}" destId="{9BBDA832-694A-49C4-9BCD-987B13439616}" srcOrd="1" destOrd="0" presId="urn:microsoft.com/office/officeart/2005/8/layout/vList4"/>
    <dgm:cxn modelId="{A2458839-A90B-435A-8C84-81D1025B633E}" type="presParOf" srcId="{12D00EB7-464F-45F4-9AA0-5133B4B6EB05}" destId="{E777CBF9-BD58-4DB6-B4F8-C857F18ED8A7}" srcOrd="2" destOrd="0" presId="urn:microsoft.com/office/officeart/2005/8/layout/vList4"/>
    <dgm:cxn modelId="{7587FA8E-DA2B-4A78-81CC-4E6B557835E6}" type="presParOf" srcId="{1F978C0A-1EE1-4BE7-B81E-9DFA35579499}" destId="{7972CAEA-2312-413D-AABD-8CCC8456E2BB}" srcOrd="3" destOrd="0" presId="urn:microsoft.com/office/officeart/2005/8/layout/vList4"/>
    <dgm:cxn modelId="{F56858CD-6C2F-470D-BB5C-D42ADCBE8647}" type="presParOf" srcId="{1F978C0A-1EE1-4BE7-B81E-9DFA35579499}" destId="{65B58421-DB64-485C-8CEA-BE62FB168796}" srcOrd="4" destOrd="0" presId="urn:microsoft.com/office/officeart/2005/8/layout/vList4"/>
    <dgm:cxn modelId="{52F0560D-99E6-4A59-AF86-2BAE85FA48C2}" type="presParOf" srcId="{65B58421-DB64-485C-8CEA-BE62FB168796}" destId="{A1B470C8-ED81-4437-B947-DA965AED4429}" srcOrd="0" destOrd="0" presId="urn:microsoft.com/office/officeart/2005/8/layout/vList4"/>
    <dgm:cxn modelId="{D9B8243A-A2D5-45FA-B120-AAA0E8A72D8C}" type="presParOf" srcId="{65B58421-DB64-485C-8CEA-BE62FB168796}" destId="{560F3BB6-AB58-4D69-84FD-D86BD2C7525E}" srcOrd="1" destOrd="0" presId="urn:microsoft.com/office/officeart/2005/8/layout/vList4"/>
    <dgm:cxn modelId="{F4931F87-7FDB-45F4-8FD2-604DE1CA41B6}" type="presParOf" srcId="{65B58421-DB64-485C-8CEA-BE62FB168796}" destId="{957D5209-B6A9-4C3C-A788-4D50EFF3E5B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2A63E7-E166-4641-A482-C13DABAEF16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31B3B6-2DF9-49F0-B5BA-0DD3F447D3A2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Генерал </a:t>
          </a:r>
          <a:r>
            <a:rPr lang="ru-RU" b="1" dirty="0" smtClean="0">
              <a:solidFill>
                <a:schemeClr val="tx1"/>
              </a:solidFill>
              <a:latin typeface="Constantia" pitchFamily="18" charset="0"/>
            </a:rPr>
            <a:t>Фердинанд </a:t>
          </a:r>
          <a:r>
            <a:rPr lang="ru-RU" b="1" dirty="0" err="1" smtClean="0">
              <a:solidFill>
                <a:schemeClr val="tx1"/>
              </a:solidFill>
              <a:latin typeface="Constantia" pitchFamily="18" charset="0"/>
            </a:rPr>
            <a:t>Фош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, начальник Высшей военной школы:  «Воля к борьбе есть пер­вое условие победы», или более сжато: «</a:t>
          </a:r>
          <a:r>
            <a:rPr lang="en-US" dirty="0" err="1" smtClean="0">
              <a:solidFill>
                <a:schemeClr val="tx1"/>
              </a:solidFill>
              <a:latin typeface="Constantia" pitchFamily="18" charset="0"/>
            </a:rPr>
            <a:t>Victoire</a:t>
          </a:r>
          <a:r>
            <a:rPr lang="en-US" dirty="0" smtClean="0">
              <a:solidFill>
                <a:schemeClr val="tx1"/>
              </a:solidFill>
              <a:latin typeface="Constantia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Constantia" pitchFamily="18" charset="0"/>
            </a:rPr>
            <a:t>c’est</a:t>
          </a:r>
          <a:r>
            <a:rPr lang="en-US" dirty="0" smtClean="0">
              <a:solidFill>
                <a:schemeClr val="tx1"/>
              </a:solidFill>
              <a:latin typeface="Constantia" pitchFamily="18" charset="0"/>
            </a:rPr>
            <a:t> la </a:t>
          </a:r>
          <a:r>
            <a:rPr lang="en-US" dirty="0" err="1" smtClean="0">
              <a:solidFill>
                <a:schemeClr val="tx1"/>
              </a:solidFill>
              <a:latin typeface="Constantia" pitchFamily="18" charset="0"/>
            </a:rPr>
            <a:t>volont</a:t>
          </a:r>
          <a:r>
            <a:rPr lang="en-US" i="0" dirty="0" err="1" smtClean="0">
              <a:solidFill>
                <a:schemeClr val="tx1"/>
              </a:solidFill>
              <a:latin typeface="Constantia" pitchFamily="18" charset="0"/>
            </a:rPr>
            <a:t>é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» — «Победа — это воля»</a:t>
          </a:r>
          <a:endParaRPr lang="ru-RU" dirty="0">
            <a:solidFill>
              <a:schemeClr val="tx1"/>
            </a:solidFill>
            <a:latin typeface="Constantia" pitchFamily="18" charset="0"/>
          </a:endParaRPr>
        </a:p>
      </dgm:t>
    </dgm:pt>
    <dgm:pt modelId="{0BAEB392-CFDB-4B42-BF7B-087BA476304C}" type="parTrans" cxnId="{C7C3034E-E388-4EDF-A9F8-EF5370216B9E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109635F7-00BA-4291-B183-0B518AA3AB2E}" type="sibTrans" cxnId="{C7C3034E-E388-4EDF-A9F8-EF5370216B9E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172A3540-D81B-4291-9073-D729557E1A63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Барбара </a:t>
          </a:r>
          <a:r>
            <a:rPr lang="ru-RU" dirty="0" err="1" smtClean="0">
              <a:solidFill>
                <a:schemeClr val="tx1"/>
              </a:solidFill>
              <a:latin typeface="Constantia" pitchFamily="18" charset="0"/>
            </a:rPr>
            <a:t>Такман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: «По мере того как оборонительная стратегия уступала место наступательной, все внимание перемещалось от бельгийской границы на восток, откуда можно было осуществить наступление французской армии с целью прорыва Рейна».</a:t>
          </a:r>
          <a:endParaRPr lang="ru-RU" dirty="0">
            <a:solidFill>
              <a:schemeClr val="tx1"/>
            </a:solidFill>
            <a:latin typeface="Constantia" pitchFamily="18" charset="0"/>
          </a:endParaRPr>
        </a:p>
      </dgm:t>
    </dgm:pt>
    <dgm:pt modelId="{E4925358-4FB5-4C99-820C-F01C6A9B8DD8}" type="parTrans" cxnId="{38E6B7AC-B630-4503-81FD-6CE304757CF7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2A8010A7-6169-4DFE-928E-9700CDD31224}" type="sibTrans" cxnId="{38E6B7AC-B630-4503-81FD-6CE304757CF7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F136F9E7-40CB-4831-812B-EA6DF9542E17}" type="pres">
      <dgm:prSet presAssocID="{9B2A63E7-E166-4641-A482-C13DABAEF16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4FC1BF-0CB1-4489-96A7-823D6FACB5F3}" type="pres">
      <dgm:prSet presAssocID="{8031B3B6-2DF9-49F0-B5BA-0DD3F447D3A2}" presName="comp" presStyleCnt="0"/>
      <dgm:spPr/>
    </dgm:pt>
    <dgm:pt modelId="{B912420E-B38A-4B00-B74B-0C50F552ADFF}" type="pres">
      <dgm:prSet presAssocID="{8031B3B6-2DF9-49F0-B5BA-0DD3F447D3A2}" presName="box" presStyleLbl="node1" presStyleIdx="0" presStyleCnt="2"/>
      <dgm:spPr/>
      <dgm:t>
        <a:bodyPr/>
        <a:lstStyle/>
        <a:p>
          <a:endParaRPr lang="ru-RU"/>
        </a:p>
      </dgm:t>
    </dgm:pt>
    <dgm:pt modelId="{696E200E-5861-412A-8651-64F667240E20}" type="pres">
      <dgm:prSet presAssocID="{8031B3B6-2DF9-49F0-B5BA-0DD3F447D3A2}" presName="img" presStyleLbl="fgImgPlace1" presStyleIdx="0" presStyleCnt="2" custScaleX="57259" custScaleY="424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C663B72E-8BF3-4D72-A05A-2B7A2720FB54}" type="pres">
      <dgm:prSet presAssocID="{8031B3B6-2DF9-49F0-B5BA-0DD3F447D3A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27860-5619-4342-A975-67AD22EE4112}" type="pres">
      <dgm:prSet presAssocID="{109635F7-00BA-4291-B183-0B518AA3AB2E}" presName="spacer" presStyleCnt="0"/>
      <dgm:spPr/>
    </dgm:pt>
    <dgm:pt modelId="{427DE558-8B21-4B56-B91B-02FA26057FC0}" type="pres">
      <dgm:prSet presAssocID="{172A3540-D81B-4291-9073-D729557E1A63}" presName="comp" presStyleCnt="0"/>
      <dgm:spPr/>
    </dgm:pt>
    <dgm:pt modelId="{3BE1FDA3-C4DC-4C27-B540-6952B36572D1}" type="pres">
      <dgm:prSet presAssocID="{172A3540-D81B-4291-9073-D729557E1A63}" presName="box" presStyleLbl="node1" presStyleIdx="1" presStyleCnt="2"/>
      <dgm:spPr/>
      <dgm:t>
        <a:bodyPr/>
        <a:lstStyle/>
        <a:p>
          <a:endParaRPr lang="ru-RU"/>
        </a:p>
      </dgm:t>
    </dgm:pt>
    <dgm:pt modelId="{7DF99A72-EDE6-4F55-998F-7A84B6702A94}" type="pres">
      <dgm:prSet presAssocID="{172A3540-D81B-4291-9073-D729557E1A63}" presName="img" presStyleLbl="fgImgPlace1" presStyleIdx="1" presStyleCnt="2" custScaleX="57259" custScaleY="373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1192309-B67E-4935-92D3-07F2F7CD5233}" type="pres">
      <dgm:prSet presAssocID="{172A3540-D81B-4291-9073-D729557E1A6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BEF66-BE66-45E5-8136-AB6791AB0B31}" type="presOf" srcId="{8031B3B6-2DF9-49F0-B5BA-0DD3F447D3A2}" destId="{B912420E-B38A-4B00-B74B-0C50F552ADFF}" srcOrd="0" destOrd="0" presId="urn:microsoft.com/office/officeart/2005/8/layout/vList4"/>
    <dgm:cxn modelId="{38E6B7AC-B630-4503-81FD-6CE304757CF7}" srcId="{9B2A63E7-E166-4641-A482-C13DABAEF166}" destId="{172A3540-D81B-4291-9073-D729557E1A63}" srcOrd="1" destOrd="0" parTransId="{E4925358-4FB5-4C99-820C-F01C6A9B8DD8}" sibTransId="{2A8010A7-6169-4DFE-928E-9700CDD31224}"/>
    <dgm:cxn modelId="{C7C3034E-E388-4EDF-A9F8-EF5370216B9E}" srcId="{9B2A63E7-E166-4641-A482-C13DABAEF166}" destId="{8031B3B6-2DF9-49F0-B5BA-0DD3F447D3A2}" srcOrd="0" destOrd="0" parTransId="{0BAEB392-CFDB-4B42-BF7B-087BA476304C}" sibTransId="{109635F7-00BA-4291-B183-0B518AA3AB2E}"/>
    <dgm:cxn modelId="{9EA9B1D8-DDDE-4127-BBBD-8B0B7F927369}" type="presOf" srcId="{172A3540-D81B-4291-9073-D729557E1A63}" destId="{3BE1FDA3-C4DC-4C27-B540-6952B36572D1}" srcOrd="0" destOrd="0" presId="urn:microsoft.com/office/officeart/2005/8/layout/vList4"/>
    <dgm:cxn modelId="{CC39073D-9B43-4428-9FD3-491F30FAC6DA}" type="presOf" srcId="{9B2A63E7-E166-4641-A482-C13DABAEF166}" destId="{F136F9E7-40CB-4831-812B-EA6DF9542E17}" srcOrd="0" destOrd="0" presId="urn:microsoft.com/office/officeart/2005/8/layout/vList4"/>
    <dgm:cxn modelId="{7B731D16-9B85-493E-B13A-3E5DDC7E4DD0}" type="presOf" srcId="{8031B3B6-2DF9-49F0-B5BA-0DD3F447D3A2}" destId="{C663B72E-8BF3-4D72-A05A-2B7A2720FB54}" srcOrd="1" destOrd="0" presId="urn:microsoft.com/office/officeart/2005/8/layout/vList4"/>
    <dgm:cxn modelId="{3109316E-8E50-4D10-A8C7-19F1C9884BAF}" type="presOf" srcId="{172A3540-D81B-4291-9073-D729557E1A63}" destId="{F1192309-B67E-4935-92D3-07F2F7CD5233}" srcOrd="1" destOrd="0" presId="urn:microsoft.com/office/officeart/2005/8/layout/vList4"/>
    <dgm:cxn modelId="{326D0306-A0C1-4583-A9B4-1761D17D4E57}" type="presParOf" srcId="{F136F9E7-40CB-4831-812B-EA6DF9542E17}" destId="{B34FC1BF-0CB1-4489-96A7-823D6FACB5F3}" srcOrd="0" destOrd="0" presId="urn:microsoft.com/office/officeart/2005/8/layout/vList4"/>
    <dgm:cxn modelId="{D5E53F0B-99E4-4F8C-B9E7-2875C8585D4B}" type="presParOf" srcId="{B34FC1BF-0CB1-4489-96A7-823D6FACB5F3}" destId="{B912420E-B38A-4B00-B74B-0C50F552ADFF}" srcOrd="0" destOrd="0" presId="urn:microsoft.com/office/officeart/2005/8/layout/vList4"/>
    <dgm:cxn modelId="{792F8E6E-AEF9-4053-AFB3-F9A27B4E0216}" type="presParOf" srcId="{B34FC1BF-0CB1-4489-96A7-823D6FACB5F3}" destId="{696E200E-5861-412A-8651-64F667240E20}" srcOrd="1" destOrd="0" presId="urn:microsoft.com/office/officeart/2005/8/layout/vList4"/>
    <dgm:cxn modelId="{C71C6BE1-ECF0-4159-A118-2FFB0AA79540}" type="presParOf" srcId="{B34FC1BF-0CB1-4489-96A7-823D6FACB5F3}" destId="{C663B72E-8BF3-4D72-A05A-2B7A2720FB54}" srcOrd="2" destOrd="0" presId="urn:microsoft.com/office/officeart/2005/8/layout/vList4"/>
    <dgm:cxn modelId="{D6883DB1-9EA3-4B62-B54F-6D0F87DF5F72}" type="presParOf" srcId="{F136F9E7-40CB-4831-812B-EA6DF9542E17}" destId="{E5227860-5619-4342-A975-67AD22EE4112}" srcOrd="1" destOrd="0" presId="urn:microsoft.com/office/officeart/2005/8/layout/vList4"/>
    <dgm:cxn modelId="{98E0EEDF-9F56-4360-809A-EF386E487526}" type="presParOf" srcId="{F136F9E7-40CB-4831-812B-EA6DF9542E17}" destId="{427DE558-8B21-4B56-B91B-02FA26057FC0}" srcOrd="2" destOrd="0" presId="urn:microsoft.com/office/officeart/2005/8/layout/vList4"/>
    <dgm:cxn modelId="{6071F111-2EDB-4B2F-9DBA-1977F3FBB294}" type="presParOf" srcId="{427DE558-8B21-4B56-B91B-02FA26057FC0}" destId="{3BE1FDA3-C4DC-4C27-B540-6952B36572D1}" srcOrd="0" destOrd="0" presId="urn:microsoft.com/office/officeart/2005/8/layout/vList4"/>
    <dgm:cxn modelId="{A7BB6C88-98AB-4121-A3ED-89B6A7AE0DF5}" type="presParOf" srcId="{427DE558-8B21-4B56-B91B-02FA26057FC0}" destId="{7DF99A72-EDE6-4F55-998F-7A84B6702A94}" srcOrd="1" destOrd="0" presId="urn:microsoft.com/office/officeart/2005/8/layout/vList4"/>
    <dgm:cxn modelId="{5B7B5A99-70C2-4F15-9C40-67782C6B698E}" type="presParOf" srcId="{427DE558-8B21-4B56-B91B-02FA26057FC0}" destId="{F1192309-B67E-4935-92D3-07F2F7CD523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3D77CA-59EF-4F01-AFDA-48F92A3D651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2840A8-020F-46F9-B0F6-7AE58A7AE8C5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Барбара </a:t>
          </a:r>
          <a:r>
            <a:rPr lang="ru-RU" dirty="0" err="1" smtClean="0">
              <a:solidFill>
                <a:schemeClr val="tx1"/>
              </a:solidFill>
              <a:latin typeface="Constantia" pitchFamily="18" charset="0"/>
            </a:rPr>
            <a:t>Такман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: «Образ несущейся с воплями и гиканьем каза­чьей лавы настолько глубоко запечатлелся в умах ев­ропейцев, что многие газетные художники рисовали  ее, причем в подробнейших деталях, находясь за тысячу миль от русского фронта». </a:t>
          </a:r>
          <a:endParaRPr lang="ru-RU" dirty="0"/>
        </a:p>
      </dgm:t>
    </dgm:pt>
    <dgm:pt modelId="{A5A3CFF0-D67A-4F89-93E9-4AD73F9BB37D}" type="parTrans" cxnId="{BC000708-A117-4073-8BBA-2CBFBAE7FDC0}">
      <dgm:prSet/>
      <dgm:spPr/>
      <dgm:t>
        <a:bodyPr/>
        <a:lstStyle/>
        <a:p>
          <a:endParaRPr lang="ru-RU"/>
        </a:p>
      </dgm:t>
    </dgm:pt>
    <dgm:pt modelId="{31EFB0BD-91CE-46C5-B3CB-541438C90E37}" type="sibTrans" cxnId="{BC000708-A117-4073-8BBA-2CBFBAE7FDC0}">
      <dgm:prSet/>
      <dgm:spPr/>
      <dgm:t>
        <a:bodyPr/>
        <a:lstStyle/>
        <a:p>
          <a:endParaRPr lang="ru-RU"/>
        </a:p>
      </dgm:t>
    </dgm:pt>
    <dgm:pt modelId="{BD28589D-2258-4333-B250-67FDAD1BFE1B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«Значительные французские ассигнования на железнодорожное строительство еще не дали результатов». </a:t>
          </a:r>
          <a:endParaRPr lang="ru-RU" dirty="0"/>
        </a:p>
      </dgm:t>
    </dgm:pt>
    <dgm:pt modelId="{C4F8DAAE-C42D-46B1-A49B-FA8A70ABD089}" type="parTrans" cxnId="{218561DC-380D-448C-9CAE-337E31EBD154}">
      <dgm:prSet/>
      <dgm:spPr/>
      <dgm:t>
        <a:bodyPr/>
        <a:lstStyle/>
        <a:p>
          <a:endParaRPr lang="ru-RU"/>
        </a:p>
      </dgm:t>
    </dgm:pt>
    <dgm:pt modelId="{3CC6D625-74AA-4BFC-8360-3D8075A5FC8C}" type="sibTrans" cxnId="{218561DC-380D-448C-9CAE-337E31EBD154}">
      <dgm:prSet/>
      <dgm:spPr/>
      <dgm:t>
        <a:bodyPr/>
        <a:lstStyle/>
        <a:p>
          <a:endParaRPr lang="ru-RU"/>
        </a:p>
      </dgm:t>
    </dgm:pt>
    <dgm:pt modelId="{5131D5A5-38D7-4CF4-922F-5ACA3188486C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«Генеральный штаб Германии, основываясь на тщательном подсчете протяженности русских железнодорожных линий, пришел к убеждению, что Россия не будет готова к войне раньше 1916 года».</a:t>
          </a:r>
          <a:endParaRPr lang="ru-RU" dirty="0"/>
        </a:p>
      </dgm:t>
    </dgm:pt>
    <dgm:pt modelId="{7664EB01-91D1-4909-950A-ADD40CF85332}" type="parTrans" cxnId="{81A9C6FC-01B2-4F25-93BB-F1559B9A5A80}">
      <dgm:prSet/>
      <dgm:spPr/>
      <dgm:t>
        <a:bodyPr/>
        <a:lstStyle/>
        <a:p>
          <a:endParaRPr lang="ru-RU"/>
        </a:p>
      </dgm:t>
    </dgm:pt>
    <dgm:pt modelId="{0E0380F6-9EE1-4E78-8C6B-D77B3042673B}" type="sibTrans" cxnId="{81A9C6FC-01B2-4F25-93BB-F1559B9A5A80}">
      <dgm:prSet/>
      <dgm:spPr/>
      <dgm:t>
        <a:bodyPr/>
        <a:lstStyle/>
        <a:p>
          <a:endParaRPr lang="ru-RU"/>
        </a:p>
      </dgm:t>
    </dgm:pt>
    <dgm:pt modelId="{2580A840-E870-4E3A-B2BC-C8445E17E702}" type="pres">
      <dgm:prSet presAssocID="{313D77CA-59EF-4F01-AFDA-48F92A3D651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D0B963-FE8B-4771-9D1A-C23CB49E9D2E}" type="pres">
      <dgm:prSet presAssocID="{9E2840A8-020F-46F9-B0F6-7AE58A7AE8C5}" presName="comp" presStyleCnt="0"/>
      <dgm:spPr/>
    </dgm:pt>
    <dgm:pt modelId="{BBBE9D7C-13D3-40AA-ACB1-30A94AFE7297}" type="pres">
      <dgm:prSet presAssocID="{9E2840A8-020F-46F9-B0F6-7AE58A7AE8C5}" presName="box" presStyleLbl="node1" presStyleIdx="0" presStyleCnt="3"/>
      <dgm:spPr/>
      <dgm:t>
        <a:bodyPr/>
        <a:lstStyle/>
        <a:p>
          <a:endParaRPr lang="ru-RU"/>
        </a:p>
      </dgm:t>
    </dgm:pt>
    <dgm:pt modelId="{A83B9DB4-4A53-4622-8559-784825317BC9}" type="pres">
      <dgm:prSet presAssocID="{9E2840A8-020F-46F9-B0F6-7AE58A7AE8C5}" presName="img" presStyleLbl="fgImgPlace1" presStyleIdx="0" presStyleCnt="3" custScaleX="42117" custScaleY="400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FB6C0D26-FE41-4AAC-8B4E-C5423179F494}" type="pres">
      <dgm:prSet presAssocID="{9E2840A8-020F-46F9-B0F6-7AE58A7AE8C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048C5-4E4F-4F95-AD81-25074040456C}" type="pres">
      <dgm:prSet presAssocID="{31EFB0BD-91CE-46C5-B3CB-541438C90E37}" presName="spacer" presStyleCnt="0"/>
      <dgm:spPr/>
    </dgm:pt>
    <dgm:pt modelId="{413458BC-5B82-4DFD-8F18-4ADED2CBD160}" type="pres">
      <dgm:prSet presAssocID="{BD28589D-2258-4333-B250-67FDAD1BFE1B}" presName="comp" presStyleCnt="0"/>
      <dgm:spPr/>
    </dgm:pt>
    <dgm:pt modelId="{B727EA9E-AD0B-4821-9DAD-A8694EDD9FF2}" type="pres">
      <dgm:prSet presAssocID="{BD28589D-2258-4333-B250-67FDAD1BFE1B}" presName="box" presStyleLbl="node1" presStyleIdx="1" presStyleCnt="3"/>
      <dgm:spPr/>
      <dgm:t>
        <a:bodyPr/>
        <a:lstStyle/>
        <a:p>
          <a:endParaRPr lang="ru-RU"/>
        </a:p>
      </dgm:t>
    </dgm:pt>
    <dgm:pt modelId="{F3FDDCD3-B865-41B8-9A90-9451093C4E9E}" type="pres">
      <dgm:prSet presAssocID="{BD28589D-2258-4333-B250-67FDAD1BFE1B}" presName="img" presStyleLbl="fgImgPlace1" presStyleIdx="1" presStyleCnt="3" custScaleX="42117" custScaleY="444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B74AA017-D883-47FF-A5EC-A47D2F6B3E19}" type="pres">
      <dgm:prSet presAssocID="{BD28589D-2258-4333-B250-67FDAD1BFE1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77443-3D96-4849-A705-43781F9181A0}" type="pres">
      <dgm:prSet presAssocID="{3CC6D625-74AA-4BFC-8360-3D8075A5FC8C}" presName="spacer" presStyleCnt="0"/>
      <dgm:spPr/>
    </dgm:pt>
    <dgm:pt modelId="{352B803B-1F57-47E0-8036-28EB7DDA7E95}" type="pres">
      <dgm:prSet presAssocID="{5131D5A5-38D7-4CF4-922F-5ACA3188486C}" presName="comp" presStyleCnt="0"/>
      <dgm:spPr/>
    </dgm:pt>
    <dgm:pt modelId="{4E176148-0FAD-4FF4-BD51-290370B19F96}" type="pres">
      <dgm:prSet presAssocID="{5131D5A5-38D7-4CF4-922F-5ACA3188486C}" presName="box" presStyleLbl="node1" presStyleIdx="2" presStyleCnt="3"/>
      <dgm:spPr/>
      <dgm:t>
        <a:bodyPr/>
        <a:lstStyle/>
        <a:p>
          <a:endParaRPr lang="ru-RU"/>
        </a:p>
      </dgm:t>
    </dgm:pt>
    <dgm:pt modelId="{D3650F9D-A5F9-4979-956D-3347F7F4AD6E}" type="pres">
      <dgm:prSet presAssocID="{5131D5A5-38D7-4CF4-922F-5ACA3188486C}" presName="img" presStyleLbl="fgImgPlace1" presStyleIdx="2" presStyleCnt="3" custScaleX="42117" custScaleY="488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FC6BDFE4-3A51-4732-814F-BCB0EE59FCC2}" type="pres">
      <dgm:prSet presAssocID="{5131D5A5-38D7-4CF4-922F-5ACA3188486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8561DC-380D-448C-9CAE-337E31EBD154}" srcId="{313D77CA-59EF-4F01-AFDA-48F92A3D6510}" destId="{BD28589D-2258-4333-B250-67FDAD1BFE1B}" srcOrd="1" destOrd="0" parTransId="{C4F8DAAE-C42D-46B1-A49B-FA8A70ABD089}" sibTransId="{3CC6D625-74AA-4BFC-8360-3D8075A5FC8C}"/>
    <dgm:cxn modelId="{81A9C6FC-01B2-4F25-93BB-F1559B9A5A80}" srcId="{313D77CA-59EF-4F01-AFDA-48F92A3D6510}" destId="{5131D5A5-38D7-4CF4-922F-5ACA3188486C}" srcOrd="2" destOrd="0" parTransId="{7664EB01-91D1-4909-950A-ADD40CF85332}" sibTransId="{0E0380F6-9EE1-4E78-8C6B-D77B3042673B}"/>
    <dgm:cxn modelId="{BC000708-A117-4073-8BBA-2CBFBAE7FDC0}" srcId="{313D77CA-59EF-4F01-AFDA-48F92A3D6510}" destId="{9E2840A8-020F-46F9-B0F6-7AE58A7AE8C5}" srcOrd="0" destOrd="0" parTransId="{A5A3CFF0-D67A-4F89-93E9-4AD73F9BB37D}" sibTransId="{31EFB0BD-91CE-46C5-B3CB-541438C90E37}"/>
    <dgm:cxn modelId="{50C45831-4415-4766-AF56-44FEBA71D92A}" type="presOf" srcId="{313D77CA-59EF-4F01-AFDA-48F92A3D6510}" destId="{2580A840-E870-4E3A-B2BC-C8445E17E702}" srcOrd="0" destOrd="0" presId="urn:microsoft.com/office/officeart/2005/8/layout/vList4"/>
    <dgm:cxn modelId="{C77149DC-2874-4A16-99A6-F6B380DE5EA3}" type="presOf" srcId="{5131D5A5-38D7-4CF4-922F-5ACA3188486C}" destId="{4E176148-0FAD-4FF4-BD51-290370B19F96}" srcOrd="0" destOrd="0" presId="urn:microsoft.com/office/officeart/2005/8/layout/vList4"/>
    <dgm:cxn modelId="{A75688D8-137E-4730-9616-1BF46FACF09D}" type="presOf" srcId="{9E2840A8-020F-46F9-B0F6-7AE58A7AE8C5}" destId="{BBBE9D7C-13D3-40AA-ACB1-30A94AFE7297}" srcOrd="0" destOrd="0" presId="urn:microsoft.com/office/officeart/2005/8/layout/vList4"/>
    <dgm:cxn modelId="{35122B4E-7A25-4E37-BD1B-447DD9C0CE8C}" type="presOf" srcId="{9E2840A8-020F-46F9-B0F6-7AE58A7AE8C5}" destId="{FB6C0D26-FE41-4AAC-8B4E-C5423179F494}" srcOrd="1" destOrd="0" presId="urn:microsoft.com/office/officeart/2005/8/layout/vList4"/>
    <dgm:cxn modelId="{2B2C0F8B-72F7-476B-BFFF-267718A3A11A}" type="presOf" srcId="{5131D5A5-38D7-4CF4-922F-5ACA3188486C}" destId="{FC6BDFE4-3A51-4732-814F-BCB0EE59FCC2}" srcOrd="1" destOrd="0" presId="urn:microsoft.com/office/officeart/2005/8/layout/vList4"/>
    <dgm:cxn modelId="{E7737898-4528-40EB-9418-2D2F5ABA1A22}" type="presOf" srcId="{BD28589D-2258-4333-B250-67FDAD1BFE1B}" destId="{B74AA017-D883-47FF-A5EC-A47D2F6B3E19}" srcOrd="1" destOrd="0" presId="urn:microsoft.com/office/officeart/2005/8/layout/vList4"/>
    <dgm:cxn modelId="{A1A663F0-2907-405B-A6E3-3D11E2B5FC70}" type="presOf" srcId="{BD28589D-2258-4333-B250-67FDAD1BFE1B}" destId="{B727EA9E-AD0B-4821-9DAD-A8694EDD9FF2}" srcOrd="0" destOrd="0" presId="urn:microsoft.com/office/officeart/2005/8/layout/vList4"/>
    <dgm:cxn modelId="{933DE085-89DB-49A4-8B42-9D724A481B45}" type="presParOf" srcId="{2580A840-E870-4E3A-B2BC-C8445E17E702}" destId="{3DD0B963-FE8B-4771-9D1A-C23CB49E9D2E}" srcOrd="0" destOrd="0" presId="urn:microsoft.com/office/officeart/2005/8/layout/vList4"/>
    <dgm:cxn modelId="{3405AE9F-20BE-4E39-BB09-35600F005183}" type="presParOf" srcId="{3DD0B963-FE8B-4771-9D1A-C23CB49E9D2E}" destId="{BBBE9D7C-13D3-40AA-ACB1-30A94AFE7297}" srcOrd="0" destOrd="0" presId="urn:microsoft.com/office/officeart/2005/8/layout/vList4"/>
    <dgm:cxn modelId="{67D4425A-5191-48A9-B9D9-2C210FD81E2D}" type="presParOf" srcId="{3DD0B963-FE8B-4771-9D1A-C23CB49E9D2E}" destId="{A83B9DB4-4A53-4622-8559-784825317BC9}" srcOrd="1" destOrd="0" presId="urn:microsoft.com/office/officeart/2005/8/layout/vList4"/>
    <dgm:cxn modelId="{E431A6BA-4047-4D6A-B281-59A48E3A46C5}" type="presParOf" srcId="{3DD0B963-FE8B-4771-9D1A-C23CB49E9D2E}" destId="{FB6C0D26-FE41-4AAC-8B4E-C5423179F494}" srcOrd="2" destOrd="0" presId="urn:microsoft.com/office/officeart/2005/8/layout/vList4"/>
    <dgm:cxn modelId="{991C7662-9449-4290-B56A-3C9F889E8EFD}" type="presParOf" srcId="{2580A840-E870-4E3A-B2BC-C8445E17E702}" destId="{EDE048C5-4E4F-4F95-AD81-25074040456C}" srcOrd="1" destOrd="0" presId="urn:microsoft.com/office/officeart/2005/8/layout/vList4"/>
    <dgm:cxn modelId="{5FA95F37-C8F4-4B6D-A976-BA479F1E6D3E}" type="presParOf" srcId="{2580A840-E870-4E3A-B2BC-C8445E17E702}" destId="{413458BC-5B82-4DFD-8F18-4ADED2CBD160}" srcOrd="2" destOrd="0" presId="urn:microsoft.com/office/officeart/2005/8/layout/vList4"/>
    <dgm:cxn modelId="{29515C89-7676-416F-BA5E-0799188C78DD}" type="presParOf" srcId="{413458BC-5B82-4DFD-8F18-4ADED2CBD160}" destId="{B727EA9E-AD0B-4821-9DAD-A8694EDD9FF2}" srcOrd="0" destOrd="0" presId="urn:microsoft.com/office/officeart/2005/8/layout/vList4"/>
    <dgm:cxn modelId="{314C2D04-BE7E-4B18-A676-51E0822790AE}" type="presParOf" srcId="{413458BC-5B82-4DFD-8F18-4ADED2CBD160}" destId="{F3FDDCD3-B865-41B8-9A90-9451093C4E9E}" srcOrd="1" destOrd="0" presId="urn:microsoft.com/office/officeart/2005/8/layout/vList4"/>
    <dgm:cxn modelId="{D865D650-7C01-495A-879D-959125EA79F8}" type="presParOf" srcId="{413458BC-5B82-4DFD-8F18-4ADED2CBD160}" destId="{B74AA017-D883-47FF-A5EC-A47D2F6B3E19}" srcOrd="2" destOrd="0" presId="urn:microsoft.com/office/officeart/2005/8/layout/vList4"/>
    <dgm:cxn modelId="{70A8D642-8949-417E-8FEA-53D0B8CC8170}" type="presParOf" srcId="{2580A840-E870-4E3A-B2BC-C8445E17E702}" destId="{ED977443-3D96-4849-A705-43781F9181A0}" srcOrd="3" destOrd="0" presId="urn:microsoft.com/office/officeart/2005/8/layout/vList4"/>
    <dgm:cxn modelId="{1726431A-1D9F-4EE8-B632-43C2450BA167}" type="presParOf" srcId="{2580A840-E870-4E3A-B2BC-C8445E17E702}" destId="{352B803B-1F57-47E0-8036-28EB7DDA7E95}" srcOrd="4" destOrd="0" presId="urn:microsoft.com/office/officeart/2005/8/layout/vList4"/>
    <dgm:cxn modelId="{90A7653D-F59B-438B-BD80-6F45675C316E}" type="presParOf" srcId="{352B803B-1F57-47E0-8036-28EB7DDA7E95}" destId="{4E176148-0FAD-4FF4-BD51-290370B19F96}" srcOrd="0" destOrd="0" presId="urn:microsoft.com/office/officeart/2005/8/layout/vList4"/>
    <dgm:cxn modelId="{814DB01F-57E4-4EF5-80E2-E8F815ADF7F0}" type="presParOf" srcId="{352B803B-1F57-47E0-8036-28EB7DDA7E95}" destId="{D3650F9D-A5F9-4979-956D-3347F7F4AD6E}" srcOrd="1" destOrd="0" presId="urn:microsoft.com/office/officeart/2005/8/layout/vList4"/>
    <dgm:cxn modelId="{7F1C62FE-915F-4F51-97C0-0611A7E2D094}" type="presParOf" srcId="{352B803B-1F57-47E0-8036-28EB7DDA7E95}" destId="{FC6BDFE4-3A51-4732-814F-BCB0EE59FCC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05E0FA-24B0-4724-973C-4B08BC38372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4E26B0-AF5B-40DA-A03C-9D63E2996EEC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В эту эпоху еще нет стабильного роста </a:t>
          </a:r>
        </a:p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личного потребления среднего класса </a:t>
          </a:r>
        </a:p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(жилье, рестораны, автомобили)</a:t>
          </a:r>
          <a:endParaRPr lang="ru-RU" dirty="0">
            <a:solidFill>
              <a:schemeClr val="tx1"/>
            </a:solidFill>
            <a:latin typeface="Constantia" pitchFamily="18" charset="0"/>
          </a:endParaRPr>
        </a:p>
      </dgm:t>
    </dgm:pt>
    <dgm:pt modelId="{5686E87B-9CC4-46B1-B2CE-D81DAC92DAF5}" type="parTrans" cxnId="{18B85D34-5395-4825-B483-9D17275F590C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CB0D4729-249A-4869-97D8-8AE70CDFE261}" type="sibTrans" cxnId="{18B85D34-5395-4825-B483-9D17275F590C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4C14A479-C218-4ACC-8930-1810AF672AB0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Огромный разрыв в доходах и социальном положении между инженерами, офицерами, профессорами, бюрократами (10-м децилем) и остальным трудовым населением</a:t>
          </a:r>
          <a:endParaRPr lang="ru-RU" dirty="0">
            <a:solidFill>
              <a:schemeClr val="tx1"/>
            </a:solidFill>
            <a:latin typeface="Constantia" pitchFamily="18" charset="0"/>
          </a:endParaRPr>
        </a:p>
      </dgm:t>
    </dgm:pt>
    <dgm:pt modelId="{8235AB57-7AA6-418F-8595-CD6B05E3B834}" type="parTrans" cxnId="{C1D30782-1F5D-40C3-9DFC-C99063C1C7BC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566225CF-349C-420F-B482-290E4155CCDC}" type="sibTrans" cxnId="{C1D30782-1F5D-40C3-9DFC-C99063C1C7BC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A3C76456-D452-42A0-AEDF-051A98B914E9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Средний класс постепенно начал</a:t>
          </a:r>
        </a:p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 расширяться, но «сверху» и еще не давал</a:t>
          </a:r>
        </a:p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 стабильности социальной системы </a:t>
          </a:r>
          <a:endParaRPr lang="ru-RU" dirty="0">
            <a:solidFill>
              <a:schemeClr val="tx1"/>
            </a:solidFill>
            <a:latin typeface="Constantia" pitchFamily="18" charset="0"/>
          </a:endParaRPr>
        </a:p>
      </dgm:t>
    </dgm:pt>
    <dgm:pt modelId="{5B1E8130-452C-41C2-A01A-09937467C7FC}" type="parTrans" cxnId="{3C120FB1-4DE4-482A-B821-965C029C062A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3528C9BF-5A64-4B9D-9B78-B97A52D00361}" type="sibTrans" cxnId="{3C120FB1-4DE4-482A-B821-965C029C062A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BAC344F4-F74F-4AA0-86F3-F6897A38C44F}" type="pres">
      <dgm:prSet presAssocID="{9C05E0FA-24B0-4724-973C-4B08BC38372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749877-4B02-4868-9C86-0A31997C14F1}" type="pres">
      <dgm:prSet presAssocID="{1F4E26B0-AF5B-40DA-A03C-9D63E2996EEC}" presName="comp" presStyleCnt="0"/>
      <dgm:spPr/>
    </dgm:pt>
    <dgm:pt modelId="{FE0E2F74-E463-4395-B0BF-691587CDAA1D}" type="pres">
      <dgm:prSet presAssocID="{1F4E26B0-AF5B-40DA-A03C-9D63E2996EEC}" presName="box" presStyleLbl="node1" presStyleIdx="0" presStyleCnt="3"/>
      <dgm:spPr/>
      <dgm:t>
        <a:bodyPr/>
        <a:lstStyle/>
        <a:p>
          <a:endParaRPr lang="ru-RU"/>
        </a:p>
      </dgm:t>
    </dgm:pt>
    <dgm:pt modelId="{20FA31A2-D69A-48DA-A0AC-A950FCFD2612}" type="pres">
      <dgm:prSet presAssocID="{1F4E26B0-AF5B-40DA-A03C-9D63E2996EEC}" presName="img" presStyleLbl="fgImgPlace1" presStyleIdx="0" presStyleCnt="3" custScaleX="32727" custScaleY="337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339E38D-F2A5-407D-86DE-EF6E7490C80D}" type="pres">
      <dgm:prSet presAssocID="{1F4E26B0-AF5B-40DA-A03C-9D63E2996EE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9ED1D-8753-402E-867C-769E8754DE4D}" type="pres">
      <dgm:prSet presAssocID="{CB0D4729-249A-4869-97D8-8AE70CDFE261}" presName="spacer" presStyleCnt="0"/>
      <dgm:spPr/>
    </dgm:pt>
    <dgm:pt modelId="{19F44022-8C87-4DA9-94C1-12C7BCD70CB0}" type="pres">
      <dgm:prSet presAssocID="{4C14A479-C218-4ACC-8930-1810AF672AB0}" presName="comp" presStyleCnt="0"/>
      <dgm:spPr/>
    </dgm:pt>
    <dgm:pt modelId="{466EBB2F-02CA-4C2C-BB7C-41A994D0D74A}" type="pres">
      <dgm:prSet presAssocID="{4C14A479-C218-4ACC-8930-1810AF672AB0}" presName="box" presStyleLbl="node1" presStyleIdx="1" presStyleCnt="3"/>
      <dgm:spPr/>
      <dgm:t>
        <a:bodyPr/>
        <a:lstStyle/>
        <a:p>
          <a:endParaRPr lang="ru-RU"/>
        </a:p>
      </dgm:t>
    </dgm:pt>
    <dgm:pt modelId="{6D11B4DE-5DA4-44BD-82E6-78462F7F2C55}" type="pres">
      <dgm:prSet presAssocID="{4C14A479-C218-4ACC-8930-1810AF672AB0}" presName="img" presStyleLbl="fgImgPlace1" presStyleIdx="1" presStyleCnt="3" custScaleX="32727" custScaleY="337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C0EB9BA-5499-4CDA-A4E9-377B6B1D3680}" type="pres">
      <dgm:prSet presAssocID="{4C14A479-C218-4ACC-8930-1810AF672AB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03AF5-B922-481D-8B9E-822505C44A6B}" type="pres">
      <dgm:prSet presAssocID="{566225CF-349C-420F-B482-290E4155CCDC}" presName="spacer" presStyleCnt="0"/>
      <dgm:spPr/>
    </dgm:pt>
    <dgm:pt modelId="{E427BC07-6394-45F7-8D68-2FBE3BACE791}" type="pres">
      <dgm:prSet presAssocID="{A3C76456-D452-42A0-AEDF-051A98B914E9}" presName="comp" presStyleCnt="0"/>
      <dgm:spPr/>
    </dgm:pt>
    <dgm:pt modelId="{AB11B863-255D-4AED-9459-833600E0EB09}" type="pres">
      <dgm:prSet presAssocID="{A3C76456-D452-42A0-AEDF-051A98B914E9}" presName="box" presStyleLbl="node1" presStyleIdx="2" presStyleCnt="3"/>
      <dgm:spPr/>
      <dgm:t>
        <a:bodyPr/>
        <a:lstStyle/>
        <a:p>
          <a:endParaRPr lang="ru-RU"/>
        </a:p>
      </dgm:t>
    </dgm:pt>
    <dgm:pt modelId="{3F2FE188-A3A4-4BF3-8204-16D55A9F80FB}" type="pres">
      <dgm:prSet presAssocID="{A3C76456-D452-42A0-AEDF-051A98B914E9}" presName="img" presStyleLbl="fgImgPlace1" presStyleIdx="2" presStyleCnt="3" custScaleX="32727" custScaleY="337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51ABF42-735B-45E1-971F-703DA65FB4D3}" type="pres">
      <dgm:prSet presAssocID="{A3C76456-D452-42A0-AEDF-051A98B914E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FD0F17-0DA8-46BE-BDDA-5EF28F878EFD}" type="presOf" srcId="{A3C76456-D452-42A0-AEDF-051A98B914E9}" destId="{851ABF42-735B-45E1-971F-703DA65FB4D3}" srcOrd="1" destOrd="0" presId="urn:microsoft.com/office/officeart/2005/8/layout/vList4"/>
    <dgm:cxn modelId="{EA755C34-F543-4F0C-AF9C-275CDC327884}" type="presOf" srcId="{4C14A479-C218-4ACC-8930-1810AF672AB0}" destId="{BC0EB9BA-5499-4CDA-A4E9-377B6B1D3680}" srcOrd="1" destOrd="0" presId="urn:microsoft.com/office/officeart/2005/8/layout/vList4"/>
    <dgm:cxn modelId="{E408E116-5720-471D-9A75-A8328B632BE3}" type="presOf" srcId="{9C05E0FA-24B0-4724-973C-4B08BC38372C}" destId="{BAC344F4-F74F-4AA0-86F3-F6897A38C44F}" srcOrd="0" destOrd="0" presId="urn:microsoft.com/office/officeart/2005/8/layout/vList4"/>
    <dgm:cxn modelId="{C1D30782-1F5D-40C3-9DFC-C99063C1C7BC}" srcId="{9C05E0FA-24B0-4724-973C-4B08BC38372C}" destId="{4C14A479-C218-4ACC-8930-1810AF672AB0}" srcOrd="1" destOrd="0" parTransId="{8235AB57-7AA6-418F-8595-CD6B05E3B834}" sibTransId="{566225CF-349C-420F-B482-290E4155CCDC}"/>
    <dgm:cxn modelId="{18B85D34-5395-4825-B483-9D17275F590C}" srcId="{9C05E0FA-24B0-4724-973C-4B08BC38372C}" destId="{1F4E26B0-AF5B-40DA-A03C-9D63E2996EEC}" srcOrd="0" destOrd="0" parTransId="{5686E87B-9CC4-46B1-B2CE-D81DAC92DAF5}" sibTransId="{CB0D4729-249A-4869-97D8-8AE70CDFE261}"/>
    <dgm:cxn modelId="{522435DD-47F8-4126-BCA8-11B51F54910B}" type="presOf" srcId="{4C14A479-C218-4ACC-8930-1810AF672AB0}" destId="{466EBB2F-02CA-4C2C-BB7C-41A994D0D74A}" srcOrd="0" destOrd="0" presId="urn:microsoft.com/office/officeart/2005/8/layout/vList4"/>
    <dgm:cxn modelId="{5A5CBA9B-9F71-43AE-B220-AFB5B4E7D731}" type="presOf" srcId="{1F4E26B0-AF5B-40DA-A03C-9D63E2996EEC}" destId="{FE0E2F74-E463-4395-B0BF-691587CDAA1D}" srcOrd="0" destOrd="0" presId="urn:microsoft.com/office/officeart/2005/8/layout/vList4"/>
    <dgm:cxn modelId="{639AE9F7-DD8F-42A9-9368-C940A167171C}" type="presOf" srcId="{1F4E26B0-AF5B-40DA-A03C-9D63E2996EEC}" destId="{5339E38D-F2A5-407D-86DE-EF6E7490C80D}" srcOrd="1" destOrd="0" presId="urn:microsoft.com/office/officeart/2005/8/layout/vList4"/>
    <dgm:cxn modelId="{3C120FB1-4DE4-482A-B821-965C029C062A}" srcId="{9C05E0FA-24B0-4724-973C-4B08BC38372C}" destId="{A3C76456-D452-42A0-AEDF-051A98B914E9}" srcOrd="2" destOrd="0" parTransId="{5B1E8130-452C-41C2-A01A-09937467C7FC}" sibTransId="{3528C9BF-5A64-4B9D-9B78-B97A52D00361}"/>
    <dgm:cxn modelId="{DCCA7A78-E369-4AB7-A01F-6FA3C6F89207}" type="presOf" srcId="{A3C76456-D452-42A0-AEDF-051A98B914E9}" destId="{AB11B863-255D-4AED-9459-833600E0EB09}" srcOrd="0" destOrd="0" presId="urn:microsoft.com/office/officeart/2005/8/layout/vList4"/>
    <dgm:cxn modelId="{096A3DE6-ED99-48B1-B74B-17FFD4A7E7B7}" type="presParOf" srcId="{BAC344F4-F74F-4AA0-86F3-F6897A38C44F}" destId="{C0749877-4B02-4868-9C86-0A31997C14F1}" srcOrd="0" destOrd="0" presId="urn:microsoft.com/office/officeart/2005/8/layout/vList4"/>
    <dgm:cxn modelId="{B0A4FE52-E765-45BD-92DC-CE0CDDD181A2}" type="presParOf" srcId="{C0749877-4B02-4868-9C86-0A31997C14F1}" destId="{FE0E2F74-E463-4395-B0BF-691587CDAA1D}" srcOrd="0" destOrd="0" presId="urn:microsoft.com/office/officeart/2005/8/layout/vList4"/>
    <dgm:cxn modelId="{EA7257B7-E04D-4151-B9C9-FB15272F4909}" type="presParOf" srcId="{C0749877-4B02-4868-9C86-0A31997C14F1}" destId="{20FA31A2-D69A-48DA-A0AC-A950FCFD2612}" srcOrd="1" destOrd="0" presId="urn:microsoft.com/office/officeart/2005/8/layout/vList4"/>
    <dgm:cxn modelId="{01E25E8D-D886-4A7B-8E74-8277A123413B}" type="presParOf" srcId="{C0749877-4B02-4868-9C86-0A31997C14F1}" destId="{5339E38D-F2A5-407D-86DE-EF6E7490C80D}" srcOrd="2" destOrd="0" presId="urn:microsoft.com/office/officeart/2005/8/layout/vList4"/>
    <dgm:cxn modelId="{F00EABED-AF44-4EC5-ACC9-098EB274614C}" type="presParOf" srcId="{BAC344F4-F74F-4AA0-86F3-F6897A38C44F}" destId="{DA29ED1D-8753-402E-867C-769E8754DE4D}" srcOrd="1" destOrd="0" presId="urn:microsoft.com/office/officeart/2005/8/layout/vList4"/>
    <dgm:cxn modelId="{0D839C28-7431-4E89-8F30-72C6001A616E}" type="presParOf" srcId="{BAC344F4-F74F-4AA0-86F3-F6897A38C44F}" destId="{19F44022-8C87-4DA9-94C1-12C7BCD70CB0}" srcOrd="2" destOrd="0" presId="urn:microsoft.com/office/officeart/2005/8/layout/vList4"/>
    <dgm:cxn modelId="{1A76CBD4-C01C-4C45-B1B1-22A9F1359843}" type="presParOf" srcId="{19F44022-8C87-4DA9-94C1-12C7BCD70CB0}" destId="{466EBB2F-02CA-4C2C-BB7C-41A994D0D74A}" srcOrd="0" destOrd="0" presId="urn:microsoft.com/office/officeart/2005/8/layout/vList4"/>
    <dgm:cxn modelId="{0CE0FBE6-F25F-45AB-BAB9-DD85A74BEF28}" type="presParOf" srcId="{19F44022-8C87-4DA9-94C1-12C7BCD70CB0}" destId="{6D11B4DE-5DA4-44BD-82E6-78462F7F2C55}" srcOrd="1" destOrd="0" presId="urn:microsoft.com/office/officeart/2005/8/layout/vList4"/>
    <dgm:cxn modelId="{A6054532-2C55-4977-9BFF-43ECCFDE65F2}" type="presParOf" srcId="{19F44022-8C87-4DA9-94C1-12C7BCD70CB0}" destId="{BC0EB9BA-5499-4CDA-A4E9-377B6B1D3680}" srcOrd="2" destOrd="0" presId="urn:microsoft.com/office/officeart/2005/8/layout/vList4"/>
    <dgm:cxn modelId="{2F98DBC2-CFA1-4C02-9DD7-4D1E193885B7}" type="presParOf" srcId="{BAC344F4-F74F-4AA0-86F3-F6897A38C44F}" destId="{4AE03AF5-B922-481D-8B9E-822505C44A6B}" srcOrd="3" destOrd="0" presId="urn:microsoft.com/office/officeart/2005/8/layout/vList4"/>
    <dgm:cxn modelId="{30AFD9A0-E12D-4178-A20E-AE090FC6681A}" type="presParOf" srcId="{BAC344F4-F74F-4AA0-86F3-F6897A38C44F}" destId="{E427BC07-6394-45F7-8D68-2FBE3BACE791}" srcOrd="4" destOrd="0" presId="urn:microsoft.com/office/officeart/2005/8/layout/vList4"/>
    <dgm:cxn modelId="{85AC2474-C6D6-40FE-8D65-8038576D7C2B}" type="presParOf" srcId="{E427BC07-6394-45F7-8D68-2FBE3BACE791}" destId="{AB11B863-255D-4AED-9459-833600E0EB09}" srcOrd="0" destOrd="0" presId="urn:microsoft.com/office/officeart/2005/8/layout/vList4"/>
    <dgm:cxn modelId="{FFB73A8C-0DED-46D0-956E-705682E49E40}" type="presParOf" srcId="{E427BC07-6394-45F7-8D68-2FBE3BACE791}" destId="{3F2FE188-A3A4-4BF3-8204-16D55A9F80FB}" srcOrd="1" destOrd="0" presId="urn:microsoft.com/office/officeart/2005/8/layout/vList4"/>
    <dgm:cxn modelId="{B7337309-84AF-4194-AF24-4F88ED730145}" type="presParOf" srcId="{E427BC07-6394-45F7-8D68-2FBE3BACE791}" destId="{851ABF42-735B-45E1-971F-703DA65FB4D3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05E0FA-24B0-4724-973C-4B08BC38372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4E26B0-AF5B-40DA-A03C-9D63E2996EEC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Constantia" pitchFamily="18" charset="0"/>
            </a:rPr>
            <a:t>Крестьянам: ссуда на выкуп земли на 49 лет под 6 % годовых. </a:t>
          </a:r>
        </a:p>
        <a:p>
          <a:r>
            <a:rPr lang="ru-RU" b="0" dirty="0" smtClean="0">
              <a:solidFill>
                <a:schemeClr val="tx1"/>
              </a:solidFill>
              <a:latin typeface="Constantia" pitchFamily="18" charset="0"/>
            </a:rPr>
            <a:t>Помещикам: 5%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 банковские билеты и выкупные свидетельства на гарантированный доход (впоследствии должны были быть конвертированы в банковские билеты, по 1/3 первоначальной суммы каждые 5 лет). </a:t>
          </a:r>
        </a:p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Все расчеты шли через Государственный банк. </a:t>
          </a:r>
          <a:endParaRPr lang="ru-RU" b="0" dirty="0">
            <a:solidFill>
              <a:schemeClr val="tx1"/>
            </a:solidFill>
            <a:latin typeface="Constantia" pitchFamily="18" charset="0"/>
          </a:endParaRPr>
        </a:p>
      </dgm:t>
    </dgm:pt>
    <dgm:pt modelId="{5686E87B-9CC4-46B1-B2CE-D81DAC92DAF5}" type="parTrans" cxnId="{18B85D34-5395-4825-B483-9D17275F590C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CB0D4729-249A-4869-97D8-8AE70CDFE261}" type="sibTrans" cxnId="{18B85D34-5395-4825-B483-9D17275F590C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4C14A479-C218-4ACC-8930-1810AF672AB0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Задумана как самоокупаемая операция: крестьяне выплачивают кредит государству, однако часть этих денег идет на выплату процентов по выданным помещикам государственным облигациям.</a:t>
          </a:r>
        </a:p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В терминах системы национальных счетов данные платежи поддерживали личное потребление (и, видимо, импорт потребительских товаров) состоятельных слоев общества с 1860-х годов.  </a:t>
          </a:r>
          <a:endParaRPr lang="ru-RU" dirty="0">
            <a:solidFill>
              <a:schemeClr val="tx1"/>
            </a:solidFill>
            <a:latin typeface="Constantia" pitchFamily="18" charset="0"/>
          </a:endParaRPr>
        </a:p>
      </dgm:t>
    </dgm:pt>
    <dgm:pt modelId="{8235AB57-7AA6-418F-8595-CD6B05E3B834}" type="parTrans" cxnId="{C1D30782-1F5D-40C3-9DFC-C99063C1C7BC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566225CF-349C-420F-B482-290E4155CCDC}" type="sibTrans" cxnId="{C1D30782-1F5D-40C3-9DFC-C99063C1C7BC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A3C76456-D452-42A0-AEDF-051A98B914E9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Constantia" pitchFamily="18" charset="0"/>
            </a:rPr>
            <a:t>Сергей Васильев: «Глядя на крестьянскую реформу из нынешнего времени, можно отметить что она была проведена практически идеально - как с точки зрения самой конструкции реформы, так и с точки зрения технологии ее разработки». </a:t>
          </a:r>
          <a:endParaRPr lang="ru-RU" sz="1400" dirty="0">
            <a:solidFill>
              <a:schemeClr val="tx1"/>
            </a:solidFill>
            <a:latin typeface="Constantia" pitchFamily="18" charset="0"/>
          </a:endParaRPr>
        </a:p>
      </dgm:t>
    </dgm:pt>
    <dgm:pt modelId="{5B1E8130-452C-41C2-A01A-09937467C7FC}" type="parTrans" cxnId="{3C120FB1-4DE4-482A-B821-965C029C062A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3528C9BF-5A64-4B9D-9B78-B97A52D00361}" type="sibTrans" cxnId="{3C120FB1-4DE4-482A-B821-965C029C062A}">
      <dgm:prSet/>
      <dgm:spPr/>
      <dgm:t>
        <a:bodyPr/>
        <a:lstStyle/>
        <a:p>
          <a:endParaRPr lang="ru-RU">
            <a:solidFill>
              <a:schemeClr val="tx1"/>
            </a:solidFill>
            <a:latin typeface="Constantia" pitchFamily="18" charset="0"/>
          </a:endParaRPr>
        </a:p>
      </dgm:t>
    </dgm:pt>
    <dgm:pt modelId="{BAC344F4-F74F-4AA0-86F3-F6897A38C44F}" type="pres">
      <dgm:prSet presAssocID="{9C05E0FA-24B0-4724-973C-4B08BC38372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749877-4B02-4868-9C86-0A31997C14F1}" type="pres">
      <dgm:prSet presAssocID="{1F4E26B0-AF5B-40DA-A03C-9D63E2996EEC}" presName="comp" presStyleCnt="0"/>
      <dgm:spPr/>
    </dgm:pt>
    <dgm:pt modelId="{FE0E2F74-E463-4395-B0BF-691587CDAA1D}" type="pres">
      <dgm:prSet presAssocID="{1F4E26B0-AF5B-40DA-A03C-9D63E2996EEC}" presName="box" presStyleLbl="node1" presStyleIdx="0" presStyleCnt="3"/>
      <dgm:spPr/>
      <dgm:t>
        <a:bodyPr/>
        <a:lstStyle/>
        <a:p>
          <a:endParaRPr lang="ru-RU"/>
        </a:p>
      </dgm:t>
    </dgm:pt>
    <dgm:pt modelId="{20FA31A2-D69A-48DA-A0AC-A950FCFD2612}" type="pres">
      <dgm:prSet presAssocID="{1F4E26B0-AF5B-40DA-A03C-9D63E2996EEC}" presName="img" presStyleLbl="fgImgPlace1" presStyleIdx="0" presStyleCnt="3" custScaleX="32727" custScaleY="337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339E38D-F2A5-407D-86DE-EF6E7490C80D}" type="pres">
      <dgm:prSet presAssocID="{1F4E26B0-AF5B-40DA-A03C-9D63E2996EE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9ED1D-8753-402E-867C-769E8754DE4D}" type="pres">
      <dgm:prSet presAssocID="{CB0D4729-249A-4869-97D8-8AE70CDFE261}" presName="spacer" presStyleCnt="0"/>
      <dgm:spPr/>
    </dgm:pt>
    <dgm:pt modelId="{19F44022-8C87-4DA9-94C1-12C7BCD70CB0}" type="pres">
      <dgm:prSet presAssocID="{4C14A479-C218-4ACC-8930-1810AF672AB0}" presName="comp" presStyleCnt="0"/>
      <dgm:spPr/>
    </dgm:pt>
    <dgm:pt modelId="{466EBB2F-02CA-4C2C-BB7C-41A994D0D74A}" type="pres">
      <dgm:prSet presAssocID="{4C14A479-C218-4ACC-8930-1810AF672AB0}" presName="box" presStyleLbl="node1" presStyleIdx="1" presStyleCnt="3"/>
      <dgm:spPr/>
      <dgm:t>
        <a:bodyPr/>
        <a:lstStyle/>
        <a:p>
          <a:endParaRPr lang="ru-RU"/>
        </a:p>
      </dgm:t>
    </dgm:pt>
    <dgm:pt modelId="{6D11B4DE-5DA4-44BD-82E6-78462F7F2C55}" type="pres">
      <dgm:prSet presAssocID="{4C14A479-C218-4ACC-8930-1810AF672AB0}" presName="img" presStyleLbl="fgImgPlace1" presStyleIdx="1" presStyleCnt="3" custScaleX="32727" custScaleY="337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C0EB9BA-5499-4CDA-A4E9-377B6B1D3680}" type="pres">
      <dgm:prSet presAssocID="{4C14A479-C218-4ACC-8930-1810AF672AB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03AF5-B922-481D-8B9E-822505C44A6B}" type="pres">
      <dgm:prSet presAssocID="{566225CF-349C-420F-B482-290E4155CCDC}" presName="spacer" presStyleCnt="0"/>
      <dgm:spPr/>
    </dgm:pt>
    <dgm:pt modelId="{E427BC07-6394-45F7-8D68-2FBE3BACE791}" type="pres">
      <dgm:prSet presAssocID="{A3C76456-D452-42A0-AEDF-051A98B914E9}" presName="comp" presStyleCnt="0"/>
      <dgm:spPr/>
    </dgm:pt>
    <dgm:pt modelId="{AB11B863-255D-4AED-9459-833600E0EB09}" type="pres">
      <dgm:prSet presAssocID="{A3C76456-D452-42A0-AEDF-051A98B914E9}" presName="box" presStyleLbl="node1" presStyleIdx="2" presStyleCnt="3"/>
      <dgm:spPr/>
      <dgm:t>
        <a:bodyPr/>
        <a:lstStyle/>
        <a:p>
          <a:endParaRPr lang="ru-RU"/>
        </a:p>
      </dgm:t>
    </dgm:pt>
    <dgm:pt modelId="{3F2FE188-A3A4-4BF3-8204-16D55A9F80FB}" type="pres">
      <dgm:prSet presAssocID="{A3C76456-D452-42A0-AEDF-051A98B914E9}" presName="img" presStyleLbl="fgImgPlace1" presStyleIdx="2" presStyleCnt="3" custScaleX="32727" custScaleY="337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51ABF42-735B-45E1-971F-703DA65FB4D3}" type="pres">
      <dgm:prSet presAssocID="{A3C76456-D452-42A0-AEDF-051A98B914E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3C6D64-266F-4362-8C74-68259F97A26C}" type="presOf" srcId="{4C14A479-C218-4ACC-8930-1810AF672AB0}" destId="{BC0EB9BA-5499-4CDA-A4E9-377B6B1D3680}" srcOrd="1" destOrd="0" presId="urn:microsoft.com/office/officeart/2005/8/layout/vList4"/>
    <dgm:cxn modelId="{61A62C4C-E41D-427F-9B81-20D3EBF27BA2}" type="presOf" srcId="{9C05E0FA-24B0-4724-973C-4B08BC38372C}" destId="{BAC344F4-F74F-4AA0-86F3-F6897A38C44F}" srcOrd="0" destOrd="0" presId="urn:microsoft.com/office/officeart/2005/8/layout/vList4"/>
    <dgm:cxn modelId="{769117A7-16B9-4D17-87F5-53EEBC69FCF3}" type="presOf" srcId="{A3C76456-D452-42A0-AEDF-051A98B914E9}" destId="{AB11B863-255D-4AED-9459-833600E0EB09}" srcOrd="0" destOrd="0" presId="urn:microsoft.com/office/officeart/2005/8/layout/vList4"/>
    <dgm:cxn modelId="{C1D30782-1F5D-40C3-9DFC-C99063C1C7BC}" srcId="{9C05E0FA-24B0-4724-973C-4B08BC38372C}" destId="{4C14A479-C218-4ACC-8930-1810AF672AB0}" srcOrd="1" destOrd="0" parTransId="{8235AB57-7AA6-418F-8595-CD6B05E3B834}" sibTransId="{566225CF-349C-420F-B482-290E4155CCDC}"/>
    <dgm:cxn modelId="{BD413BBC-B49D-4E77-8143-0099737C3D21}" type="presOf" srcId="{A3C76456-D452-42A0-AEDF-051A98B914E9}" destId="{851ABF42-735B-45E1-971F-703DA65FB4D3}" srcOrd="1" destOrd="0" presId="urn:microsoft.com/office/officeart/2005/8/layout/vList4"/>
    <dgm:cxn modelId="{18B85D34-5395-4825-B483-9D17275F590C}" srcId="{9C05E0FA-24B0-4724-973C-4B08BC38372C}" destId="{1F4E26B0-AF5B-40DA-A03C-9D63E2996EEC}" srcOrd="0" destOrd="0" parTransId="{5686E87B-9CC4-46B1-B2CE-D81DAC92DAF5}" sibTransId="{CB0D4729-249A-4869-97D8-8AE70CDFE261}"/>
    <dgm:cxn modelId="{3B15106C-2176-46CC-A615-C39C4355CBA7}" type="presOf" srcId="{1F4E26B0-AF5B-40DA-A03C-9D63E2996EEC}" destId="{FE0E2F74-E463-4395-B0BF-691587CDAA1D}" srcOrd="0" destOrd="0" presId="urn:microsoft.com/office/officeart/2005/8/layout/vList4"/>
    <dgm:cxn modelId="{EAD0C051-0F28-49A9-AAA3-9D3FDB59D688}" type="presOf" srcId="{4C14A479-C218-4ACC-8930-1810AF672AB0}" destId="{466EBB2F-02CA-4C2C-BB7C-41A994D0D74A}" srcOrd="0" destOrd="0" presId="urn:microsoft.com/office/officeart/2005/8/layout/vList4"/>
    <dgm:cxn modelId="{4B81284A-4555-4350-8E87-540314C3F539}" type="presOf" srcId="{1F4E26B0-AF5B-40DA-A03C-9D63E2996EEC}" destId="{5339E38D-F2A5-407D-86DE-EF6E7490C80D}" srcOrd="1" destOrd="0" presId="urn:microsoft.com/office/officeart/2005/8/layout/vList4"/>
    <dgm:cxn modelId="{3C120FB1-4DE4-482A-B821-965C029C062A}" srcId="{9C05E0FA-24B0-4724-973C-4B08BC38372C}" destId="{A3C76456-D452-42A0-AEDF-051A98B914E9}" srcOrd="2" destOrd="0" parTransId="{5B1E8130-452C-41C2-A01A-09937467C7FC}" sibTransId="{3528C9BF-5A64-4B9D-9B78-B97A52D00361}"/>
    <dgm:cxn modelId="{C274A202-764B-45F7-AE89-2F8BD90AF9A7}" type="presParOf" srcId="{BAC344F4-F74F-4AA0-86F3-F6897A38C44F}" destId="{C0749877-4B02-4868-9C86-0A31997C14F1}" srcOrd="0" destOrd="0" presId="urn:microsoft.com/office/officeart/2005/8/layout/vList4"/>
    <dgm:cxn modelId="{103D1ACE-C64C-4B0F-A7BA-3BFAE276A23E}" type="presParOf" srcId="{C0749877-4B02-4868-9C86-0A31997C14F1}" destId="{FE0E2F74-E463-4395-B0BF-691587CDAA1D}" srcOrd="0" destOrd="0" presId="urn:microsoft.com/office/officeart/2005/8/layout/vList4"/>
    <dgm:cxn modelId="{E6B5F677-C21C-4B3C-AF01-E213DA4E6390}" type="presParOf" srcId="{C0749877-4B02-4868-9C86-0A31997C14F1}" destId="{20FA31A2-D69A-48DA-A0AC-A950FCFD2612}" srcOrd="1" destOrd="0" presId="urn:microsoft.com/office/officeart/2005/8/layout/vList4"/>
    <dgm:cxn modelId="{D2A08970-E494-4260-ABE9-806B044F14CA}" type="presParOf" srcId="{C0749877-4B02-4868-9C86-0A31997C14F1}" destId="{5339E38D-F2A5-407D-86DE-EF6E7490C80D}" srcOrd="2" destOrd="0" presId="urn:microsoft.com/office/officeart/2005/8/layout/vList4"/>
    <dgm:cxn modelId="{964A5360-CB66-4AF7-812E-018297BFA92D}" type="presParOf" srcId="{BAC344F4-F74F-4AA0-86F3-F6897A38C44F}" destId="{DA29ED1D-8753-402E-867C-769E8754DE4D}" srcOrd="1" destOrd="0" presId="urn:microsoft.com/office/officeart/2005/8/layout/vList4"/>
    <dgm:cxn modelId="{8AB180DD-5244-49C4-85DB-363C9AC217B2}" type="presParOf" srcId="{BAC344F4-F74F-4AA0-86F3-F6897A38C44F}" destId="{19F44022-8C87-4DA9-94C1-12C7BCD70CB0}" srcOrd="2" destOrd="0" presId="urn:microsoft.com/office/officeart/2005/8/layout/vList4"/>
    <dgm:cxn modelId="{A76CDD6E-B7A5-4F29-98E2-61313D5FD5D0}" type="presParOf" srcId="{19F44022-8C87-4DA9-94C1-12C7BCD70CB0}" destId="{466EBB2F-02CA-4C2C-BB7C-41A994D0D74A}" srcOrd="0" destOrd="0" presId="urn:microsoft.com/office/officeart/2005/8/layout/vList4"/>
    <dgm:cxn modelId="{D2C2CEDB-36F1-41BD-8678-57414074F414}" type="presParOf" srcId="{19F44022-8C87-4DA9-94C1-12C7BCD70CB0}" destId="{6D11B4DE-5DA4-44BD-82E6-78462F7F2C55}" srcOrd="1" destOrd="0" presId="urn:microsoft.com/office/officeart/2005/8/layout/vList4"/>
    <dgm:cxn modelId="{A84C72DB-C8CF-487E-BBF4-9315D1D940AB}" type="presParOf" srcId="{19F44022-8C87-4DA9-94C1-12C7BCD70CB0}" destId="{BC0EB9BA-5499-4CDA-A4E9-377B6B1D3680}" srcOrd="2" destOrd="0" presId="urn:microsoft.com/office/officeart/2005/8/layout/vList4"/>
    <dgm:cxn modelId="{A4CF6580-D58B-4250-BC70-BFE5ED21E9CC}" type="presParOf" srcId="{BAC344F4-F74F-4AA0-86F3-F6897A38C44F}" destId="{4AE03AF5-B922-481D-8B9E-822505C44A6B}" srcOrd="3" destOrd="0" presId="urn:microsoft.com/office/officeart/2005/8/layout/vList4"/>
    <dgm:cxn modelId="{6F284F19-67F5-454B-923D-7A013DFECD33}" type="presParOf" srcId="{BAC344F4-F74F-4AA0-86F3-F6897A38C44F}" destId="{E427BC07-6394-45F7-8D68-2FBE3BACE791}" srcOrd="4" destOrd="0" presId="urn:microsoft.com/office/officeart/2005/8/layout/vList4"/>
    <dgm:cxn modelId="{FEBDDC53-5535-4F82-98DC-E6332F2D6D54}" type="presParOf" srcId="{E427BC07-6394-45F7-8D68-2FBE3BACE791}" destId="{AB11B863-255D-4AED-9459-833600E0EB09}" srcOrd="0" destOrd="0" presId="urn:microsoft.com/office/officeart/2005/8/layout/vList4"/>
    <dgm:cxn modelId="{1B7583FF-F63B-4797-BE46-0A7B62751F9C}" type="presParOf" srcId="{E427BC07-6394-45F7-8D68-2FBE3BACE791}" destId="{3F2FE188-A3A4-4BF3-8204-16D55A9F80FB}" srcOrd="1" destOrd="0" presId="urn:microsoft.com/office/officeart/2005/8/layout/vList4"/>
    <dgm:cxn modelId="{15FEB24B-4667-48E3-A7A3-ED93A4CA2902}" type="presParOf" srcId="{E427BC07-6394-45F7-8D68-2FBE3BACE791}" destId="{851ABF42-735B-45E1-971F-703DA65FB4D3}" srcOrd="2" destOrd="0" presId="urn:microsoft.com/office/officeart/2005/8/layout/vList4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D55DEA-1276-4245-9904-8B03CB38039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226FD7-2A03-4EA2-A627-F92FFE32F3D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Элиты сделали трагическую ошибку и разрушили век мира в Европе после Венского конгресса.</a:t>
          </a:r>
          <a:endParaRPr lang="ru-RU" sz="1600" dirty="0">
            <a:solidFill>
              <a:schemeClr val="tx1"/>
            </a:solidFill>
            <a:latin typeface="Constantia" pitchFamily="18" charset="0"/>
          </a:endParaRPr>
        </a:p>
      </dgm:t>
    </dgm:pt>
    <dgm:pt modelId="{6E18E038-B3EF-4979-A29E-57AFB92F5596}" type="parTrans" cxnId="{C59B4E5F-5BC3-4269-9505-FC5FDDBB558C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AAD08BE5-B84B-4559-BE9F-648B8D0F4368}" type="sibTrans" cxnId="{C59B4E5F-5BC3-4269-9505-FC5FDDBB558C}">
      <dgm:prSet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>
            <a:latin typeface="Constantia" pitchFamily="18" charset="0"/>
          </a:endParaRPr>
        </a:p>
      </dgm:t>
    </dgm:pt>
    <dgm:pt modelId="{9D7E1C65-655C-4611-9511-13DB49FE8B3B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НТП пошел на инфраструктуру, военные расходы и немного на формирование образованного среднего класса.</a:t>
          </a:r>
          <a:endParaRPr lang="ru-RU" sz="1600" dirty="0">
            <a:solidFill>
              <a:schemeClr val="tx1"/>
            </a:solidFill>
            <a:latin typeface="Constantia" pitchFamily="18" charset="0"/>
          </a:endParaRPr>
        </a:p>
      </dgm:t>
    </dgm:pt>
    <dgm:pt modelId="{CF62D33A-BA51-4F3B-84FC-75D73BA98776}" type="parTrans" cxnId="{FDB9BF58-FBA4-4870-9E27-1D324B50AD44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D3895A8B-CB48-43E6-AE4C-6725D7CD63B6}" type="sibTrans" cxnId="{FDB9BF58-FBA4-4870-9E27-1D324B50AD44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F075D5EC-5293-4742-BB9C-F53F31A728F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Период «пролетарских революций» всем странам надо было прожить, средний класс достиг 10-15%.</a:t>
          </a:r>
          <a:endParaRPr lang="ru-RU" sz="1600" dirty="0">
            <a:solidFill>
              <a:schemeClr val="tx1"/>
            </a:solidFill>
            <a:latin typeface="Constantia" pitchFamily="18" charset="0"/>
          </a:endParaRPr>
        </a:p>
      </dgm:t>
    </dgm:pt>
    <dgm:pt modelId="{2B18D0EA-B0AD-429A-8AC7-A09B2E26435D}" type="parTrans" cxnId="{D96CA120-BC30-49A8-A333-32EB3CE6C51D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E87BEA19-5815-4FCE-B049-1F659BC34A9D}" type="sibTrans" cxnId="{D96CA120-BC30-49A8-A333-32EB3CE6C51D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0C95B72C-60CB-47E3-B92E-4915294253FB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Россия росла полным ходом, с тяжелыми проблемами, но не безнадежно. Слова П.А. Столыпина: «Дайте 20 лет покоя (</a:t>
          </a:r>
          <a:r>
            <a:rPr lang="ru-RU" sz="1500" i="1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с 1909 по 1929 – прим. авторов</a:t>
          </a:r>
          <a:r>
            <a:rPr lang="ru-RU" sz="15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), и вы не узнаете России!» – это был прогноз, а не просто красивая фраза!</a:t>
          </a:r>
          <a:endParaRPr lang="ru-RU" sz="1500" dirty="0">
            <a:solidFill>
              <a:schemeClr val="tx1"/>
            </a:solidFill>
            <a:latin typeface="Constantia" pitchFamily="18" charset="0"/>
          </a:endParaRPr>
        </a:p>
      </dgm:t>
    </dgm:pt>
    <dgm:pt modelId="{97DEEE0E-AE2C-4043-98B3-0E6388C4B215}" type="parTrans" cxnId="{B518470F-F8C9-4227-A298-D58E47D1C72E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96E75484-A09A-4CEF-956B-B49D5ADC5C81}" type="sibTrans" cxnId="{B518470F-F8C9-4227-A298-D58E47D1C72E}">
      <dgm:prSet/>
      <dgm:spPr/>
      <dgm:t>
        <a:bodyPr/>
        <a:lstStyle/>
        <a:p>
          <a:endParaRPr lang="ru-RU">
            <a:latin typeface="Constantia" pitchFamily="18" charset="0"/>
          </a:endParaRPr>
        </a:p>
      </dgm:t>
    </dgm:pt>
    <dgm:pt modelId="{FB4E5B8C-8BB0-4462-AB4A-2B8779D81CA3}" type="pres">
      <dgm:prSet presAssocID="{27D55DEA-1276-4245-9904-8B03CB38039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11C4B4E-3450-41E0-A750-32F55451556A}" type="pres">
      <dgm:prSet presAssocID="{27D55DEA-1276-4245-9904-8B03CB380391}" presName="Name1" presStyleCnt="0"/>
      <dgm:spPr/>
    </dgm:pt>
    <dgm:pt modelId="{E677B144-1EDF-4FF0-AA57-BFD796CA8BEA}" type="pres">
      <dgm:prSet presAssocID="{27D55DEA-1276-4245-9904-8B03CB380391}" presName="cycle" presStyleCnt="0"/>
      <dgm:spPr/>
    </dgm:pt>
    <dgm:pt modelId="{40D63355-1ACC-4837-BD77-5F6F22BFF889}" type="pres">
      <dgm:prSet presAssocID="{27D55DEA-1276-4245-9904-8B03CB380391}" presName="srcNode" presStyleLbl="node1" presStyleIdx="0" presStyleCnt="4"/>
      <dgm:spPr/>
    </dgm:pt>
    <dgm:pt modelId="{A04C93C1-31E7-4DDA-8346-83E3DF1DDE2C}" type="pres">
      <dgm:prSet presAssocID="{27D55DEA-1276-4245-9904-8B03CB380391}" presName="conn" presStyleLbl="parChTrans1D2" presStyleIdx="0" presStyleCnt="1"/>
      <dgm:spPr/>
      <dgm:t>
        <a:bodyPr/>
        <a:lstStyle/>
        <a:p>
          <a:endParaRPr lang="ru-RU"/>
        </a:p>
      </dgm:t>
    </dgm:pt>
    <dgm:pt modelId="{D7F4CD9D-E323-4264-874A-1B1F186E3E54}" type="pres">
      <dgm:prSet presAssocID="{27D55DEA-1276-4245-9904-8B03CB380391}" presName="extraNode" presStyleLbl="node1" presStyleIdx="0" presStyleCnt="4"/>
      <dgm:spPr/>
    </dgm:pt>
    <dgm:pt modelId="{54B7AC20-ABF8-4002-B3FB-81EBB4EDA22C}" type="pres">
      <dgm:prSet presAssocID="{27D55DEA-1276-4245-9904-8B03CB380391}" presName="dstNode" presStyleLbl="node1" presStyleIdx="0" presStyleCnt="4"/>
      <dgm:spPr/>
    </dgm:pt>
    <dgm:pt modelId="{3CE54E7B-AC4F-4140-9954-EA01294CA299}" type="pres">
      <dgm:prSet presAssocID="{6C226FD7-2A03-4EA2-A627-F92FFE32F3D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D675A-2527-4D02-96C5-FFCD4A3AFD05}" type="pres">
      <dgm:prSet presAssocID="{6C226FD7-2A03-4EA2-A627-F92FFE32F3DF}" presName="accent_1" presStyleCnt="0"/>
      <dgm:spPr/>
    </dgm:pt>
    <dgm:pt modelId="{3EFCE90F-4DEE-477C-AE29-626A6D593E44}" type="pres">
      <dgm:prSet presAssocID="{6C226FD7-2A03-4EA2-A627-F92FFE32F3DF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B2139897-17FA-42C9-8BA3-2FEA65F3CB43}" type="pres">
      <dgm:prSet presAssocID="{9D7E1C65-655C-4611-9511-13DB49FE8B3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3C36F-15E9-48AE-9B36-2867C786B2C9}" type="pres">
      <dgm:prSet presAssocID="{9D7E1C65-655C-4611-9511-13DB49FE8B3B}" presName="accent_2" presStyleCnt="0"/>
      <dgm:spPr/>
    </dgm:pt>
    <dgm:pt modelId="{AFA99263-B92F-48E0-81EB-8F9CA527243C}" type="pres">
      <dgm:prSet presAssocID="{9D7E1C65-655C-4611-9511-13DB49FE8B3B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241B7943-BF1B-4173-9213-A2DABC21EDB0}" type="pres">
      <dgm:prSet presAssocID="{F075D5EC-5293-4742-BB9C-F53F31A728F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F847B-AD21-44B9-997B-CFEAE8755146}" type="pres">
      <dgm:prSet presAssocID="{F075D5EC-5293-4742-BB9C-F53F31A728F6}" presName="accent_3" presStyleCnt="0"/>
      <dgm:spPr/>
    </dgm:pt>
    <dgm:pt modelId="{A0F2A524-503C-4D91-92A4-5CB220E12B15}" type="pres">
      <dgm:prSet presAssocID="{F075D5EC-5293-4742-BB9C-F53F31A728F6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24E21BD3-1E4A-4533-9BD9-303E3BDA7ADC}" type="pres">
      <dgm:prSet presAssocID="{0C95B72C-60CB-47E3-B92E-4915294253FB}" presName="text_4" presStyleLbl="node1" presStyleIdx="3" presStyleCnt="4" custScaleY="130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503DA-DDD8-48EF-AC73-FE461ED4E2E1}" type="pres">
      <dgm:prSet presAssocID="{0C95B72C-60CB-47E3-B92E-4915294253FB}" presName="accent_4" presStyleCnt="0"/>
      <dgm:spPr/>
    </dgm:pt>
    <dgm:pt modelId="{808E517B-A364-472A-BF93-E12B1AEC258A}" type="pres">
      <dgm:prSet presAssocID="{0C95B72C-60CB-47E3-B92E-4915294253FB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</dgm:ptLst>
  <dgm:cxnLst>
    <dgm:cxn modelId="{4166B65B-C665-46A5-8F6B-E878C6DE5395}" type="presOf" srcId="{9D7E1C65-655C-4611-9511-13DB49FE8B3B}" destId="{B2139897-17FA-42C9-8BA3-2FEA65F3CB43}" srcOrd="0" destOrd="0" presId="urn:microsoft.com/office/officeart/2008/layout/VerticalCurvedList"/>
    <dgm:cxn modelId="{A1D336FE-3C2F-45B6-99BE-A01AF85264BC}" type="presOf" srcId="{AAD08BE5-B84B-4559-BE9F-648B8D0F4368}" destId="{A04C93C1-31E7-4DDA-8346-83E3DF1DDE2C}" srcOrd="0" destOrd="0" presId="urn:microsoft.com/office/officeart/2008/layout/VerticalCurvedList"/>
    <dgm:cxn modelId="{3DE2772B-7072-4ACA-8327-A1000A6E379F}" type="presOf" srcId="{0C95B72C-60CB-47E3-B92E-4915294253FB}" destId="{24E21BD3-1E4A-4533-9BD9-303E3BDA7ADC}" srcOrd="0" destOrd="0" presId="urn:microsoft.com/office/officeart/2008/layout/VerticalCurvedList"/>
    <dgm:cxn modelId="{FDB9BF58-FBA4-4870-9E27-1D324B50AD44}" srcId="{27D55DEA-1276-4245-9904-8B03CB380391}" destId="{9D7E1C65-655C-4611-9511-13DB49FE8B3B}" srcOrd="1" destOrd="0" parTransId="{CF62D33A-BA51-4F3B-84FC-75D73BA98776}" sibTransId="{D3895A8B-CB48-43E6-AE4C-6725D7CD63B6}"/>
    <dgm:cxn modelId="{471B80D5-FD9A-4B39-9ABD-D925CEF31C45}" type="presOf" srcId="{27D55DEA-1276-4245-9904-8B03CB380391}" destId="{FB4E5B8C-8BB0-4462-AB4A-2B8779D81CA3}" srcOrd="0" destOrd="0" presId="urn:microsoft.com/office/officeart/2008/layout/VerticalCurvedList"/>
    <dgm:cxn modelId="{DC1359C7-5E7A-42D7-A721-F17839DD63DF}" type="presOf" srcId="{F075D5EC-5293-4742-BB9C-F53F31A728F6}" destId="{241B7943-BF1B-4173-9213-A2DABC21EDB0}" srcOrd="0" destOrd="0" presId="urn:microsoft.com/office/officeart/2008/layout/VerticalCurvedList"/>
    <dgm:cxn modelId="{A923FB34-7509-44BE-8DC0-6B6422E419D2}" type="presOf" srcId="{6C226FD7-2A03-4EA2-A627-F92FFE32F3DF}" destId="{3CE54E7B-AC4F-4140-9954-EA01294CA299}" srcOrd="0" destOrd="0" presId="urn:microsoft.com/office/officeart/2008/layout/VerticalCurvedList"/>
    <dgm:cxn modelId="{C59B4E5F-5BC3-4269-9505-FC5FDDBB558C}" srcId="{27D55DEA-1276-4245-9904-8B03CB380391}" destId="{6C226FD7-2A03-4EA2-A627-F92FFE32F3DF}" srcOrd="0" destOrd="0" parTransId="{6E18E038-B3EF-4979-A29E-57AFB92F5596}" sibTransId="{AAD08BE5-B84B-4559-BE9F-648B8D0F4368}"/>
    <dgm:cxn modelId="{B518470F-F8C9-4227-A298-D58E47D1C72E}" srcId="{27D55DEA-1276-4245-9904-8B03CB380391}" destId="{0C95B72C-60CB-47E3-B92E-4915294253FB}" srcOrd="3" destOrd="0" parTransId="{97DEEE0E-AE2C-4043-98B3-0E6388C4B215}" sibTransId="{96E75484-A09A-4CEF-956B-B49D5ADC5C81}"/>
    <dgm:cxn modelId="{D96CA120-BC30-49A8-A333-32EB3CE6C51D}" srcId="{27D55DEA-1276-4245-9904-8B03CB380391}" destId="{F075D5EC-5293-4742-BB9C-F53F31A728F6}" srcOrd="2" destOrd="0" parTransId="{2B18D0EA-B0AD-429A-8AC7-A09B2E26435D}" sibTransId="{E87BEA19-5815-4FCE-B049-1F659BC34A9D}"/>
    <dgm:cxn modelId="{EDE1CF5C-F267-4695-8963-CF1F4445F78B}" type="presParOf" srcId="{FB4E5B8C-8BB0-4462-AB4A-2B8779D81CA3}" destId="{D11C4B4E-3450-41E0-A750-32F55451556A}" srcOrd="0" destOrd="0" presId="urn:microsoft.com/office/officeart/2008/layout/VerticalCurvedList"/>
    <dgm:cxn modelId="{AFCB1057-2B7B-4C52-A11F-2B25532C3679}" type="presParOf" srcId="{D11C4B4E-3450-41E0-A750-32F55451556A}" destId="{E677B144-1EDF-4FF0-AA57-BFD796CA8BEA}" srcOrd="0" destOrd="0" presId="urn:microsoft.com/office/officeart/2008/layout/VerticalCurvedList"/>
    <dgm:cxn modelId="{482F77F5-5BEF-49A8-AC93-F2F67879D3AC}" type="presParOf" srcId="{E677B144-1EDF-4FF0-AA57-BFD796CA8BEA}" destId="{40D63355-1ACC-4837-BD77-5F6F22BFF889}" srcOrd="0" destOrd="0" presId="urn:microsoft.com/office/officeart/2008/layout/VerticalCurvedList"/>
    <dgm:cxn modelId="{06C2599A-9C8C-4232-877B-35D26BB52180}" type="presParOf" srcId="{E677B144-1EDF-4FF0-AA57-BFD796CA8BEA}" destId="{A04C93C1-31E7-4DDA-8346-83E3DF1DDE2C}" srcOrd="1" destOrd="0" presId="urn:microsoft.com/office/officeart/2008/layout/VerticalCurvedList"/>
    <dgm:cxn modelId="{C0F81039-C51D-47DE-A7C3-F532DBDAF49F}" type="presParOf" srcId="{E677B144-1EDF-4FF0-AA57-BFD796CA8BEA}" destId="{D7F4CD9D-E323-4264-874A-1B1F186E3E54}" srcOrd="2" destOrd="0" presId="urn:microsoft.com/office/officeart/2008/layout/VerticalCurvedList"/>
    <dgm:cxn modelId="{D6FD5657-B3B2-402B-B0A1-24A3D35CC0F8}" type="presParOf" srcId="{E677B144-1EDF-4FF0-AA57-BFD796CA8BEA}" destId="{54B7AC20-ABF8-4002-B3FB-81EBB4EDA22C}" srcOrd="3" destOrd="0" presId="urn:microsoft.com/office/officeart/2008/layout/VerticalCurvedList"/>
    <dgm:cxn modelId="{9FB0D1FC-1BA4-4B56-8E7E-8E8AE950DECC}" type="presParOf" srcId="{D11C4B4E-3450-41E0-A750-32F55451556A}" destId="{3CE54E7B-AC4F-4140-9954-EA01294CA299}" srcOrd="1" destOrd="0" presId="urn:microsoft.com/office/officeart/2008/layout/VerticalCurvedList"/>
    <dgm:cxn modelId="{60771840-016B-4AED-8254-4678F53515E0}" type="presParOf" srcId="{D11C4B4E-3450-41E0-A750-32F55451556A}" destId="{B5BD675A-2527-4D02-96C5-FFCD4A3AFD05}" srcOrd="2" destOrd="0" presId="urn:microsoft.com/office/officeart/2008/layout/VerticalCurvedList"/>
    <dgm:cxn modelId="{3D8BCD1C-A426-4A3D-ACE0-32822E21A26F}" type="presParOf" srcId="{B5BD675A-2527-4D02-96C5-FFCD4A3AFD05}" destId="{3EFCE90F-4DEE-477C-AE29-626A6D593E44}" srcOrd="0" destOrd="0" presId="urn:microsoft.com/office/officeart/2008/layout/VerticalCurvedList"/>
    <dgm:cxn modelId="{A4B0968C-5D93-4CE1-BF6F-CDECECD42BF9}" type="presParOf" srcId="{D11C4B4E-3450-41E0-A750-32F55451556A}" destId="{B2139897-17FA-42C9-8BA3-2FEA65F3CB43}" srcOrd="3" destOrd="0" presId="urn:microsoft.com/office/officeart/2008/layout/VerticalCurvedList"/>
    <dgm:cxn modelId="{A9A44108-7CCA-46E2-8244-90E09786C4B8}" type="presParOf" srcId="{D11C4B4E-3450-41E0-A750-32F55451556A}" destId="{66C3C36F-15E9-48AE-9B36-2867C786B2C9}" srcOrd="4" destOrd="0" presId="urn:microsoft.com/office/officeart/2008/layout/VerticalCurvedList"/>
    <dgm:cxn modelId="{529FEC11-E3D7-4290-B7AC-0AE7E6038B9F}" type="presParOf" srcId="{66C3C36F-15E9-48AE-9B36-2867C786B2C9}" destId="{AFA99263-B92F-48E0-81EB-8F9CA527243C}" srcOrd="0" destOrd="0" presId="urn:microsoft.com/office/officeart/2008/layout/VerticalCurvedList"/>
    <dgm:cxn modelId="{D516FAED-2E55-4D68-8FB8-B4C8AABAEE38}" type="presParOf" srcId="{D11C4B4E-3450-41E0-A750-32F55451556A}" destId="{241B7943-BF1B-4173-9213-A2DABC21EDB0}" srcOrd="5" destOrd="0" presId="urn:microsoft.com/office/officeart/2008/layout/VerticalCurvedList"/>
    <dgm:cxn modelId="{604DE586-144E-4AAE-A27A-A249F3914A86}" type="presParOf" srcId="{D11C4B4E-3450-41E0-A750-32F55451556A}" destId="{EF6F847B-AD21-44B9-997B-CFEAE8755146}" srcOrd="6" destOrd="0" presId="urn:microsoft.com/office/officeart/2008/layout/VerticalCurvedList"/>
    <dgm:cxn modelId="{E402DF15-48D7-44E0-BBE0-30DD672B0559}" type="presParOf" srcId="{EF6F847B-AD21-44B9-997B-CFEAE8755146}" destId="{A0F2A524-503C-4D91-92A4-5CB220E12B15}" srcOrd="0" destOrd="0" presId="urn:microsoft.com/office/officeart/2008/layout/VerticalCurvedList"/>
    <dgm:cxn modelId="{C0C143AE-A210-4763-8227-0C74E02886BA}" type="presParOf" srcId="{D11C4B4E-3450-41E0-A750-32F55451556A}" destId="{24E21BD3-1E4A-4533-9BD9-303E3BDA7ADC}" srcOrd="7" destOrd="0" presId="urn:microsoft.com/office/officeart/2008/layout/VerticalCurvedList"/>
    <dgm:cxn modelId="{1ACD3CC8-D3C4-49A9-AB97-EB3F39F5EDAB}" type="presParOf" srcId="{D11C4B4E-3450-41E0-A750-32F55451556A}" destId="{B82503DA-DDD8-48EF-AC73-FE461ED4E2E1}" srcOrd="8" destOrd="0" presId="urn:microsoft.com/office/officeart/2008/layout/VerticalCurvedList"/>
    <dgm:cxn modelId="{1CB64EC4-4E65-449A-92B3-79F7F9231134}" type="presParOf" srcId="{B82503DA-DDD8-48EF-AC73-FE461ED4E2E1}" destId="{808E517B-A364-472A-BF93-E12B1AEC258A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08DE57-45A3-485F-9DBB-8748A4791F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2C9C69-14B8-4322-8F27-C2D0115C217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Constantia" pitchFamily="18" charset="0"/>
            </a:rPr>
            <a:t>Григорьев Л.М., </a:t>
          </a:r>
          <a:r>
            <a:rPr lang="ru-RU" sz="1200" i="1" dirty="0" err="1" smtClean="0">
              <a:solidFill>
                <a:schemeClr val="tx1"/>
              </a:solidFill>
              <a:latin typeface="Constantia" pitchFamily="18" charset="0"/>
            </a:rPr>
            <a:t>Морозкина</a:t>
          </a:r>
          <a:r>
            <a:rPr lang="ru-RU" sz="1200" i="1" dirty="0" smtClean="0">
              <a:solidFill>
                <a:schemeClr val="tx1"/>
              </a:solidFill>
              <a:latin typeface="Constantia" pitchFamily="18" charset="0"/>
            </a:rPr>
            <a:t> А.А.</a:t>
          </a:r>
          <a:r>
            <a:rPr lang="en-US" sz="1200" i="1" dirty="0" smtClean="0">
              <a:solidFill>
                <a:schemeClr val="tx1"/>
              </a:solidFill>
              <a:latin typeface="Constantia" pitchFamily="18" charset="0"/>
            </a:rPr>
            <a:t> (2021)</a:t>
          </a:r>
          <a:r>
            <a:rPr lang="ru-RU" sz="1200" i="1" dirty="0" smtClean="0">
              <a:solidFill>
                <a:schemeClr val="tx1"/>
              </a:solidFill>
              <a:latin typeface="Constantia" pitchFamily="18" charset="0"/>
            </a:rPr>
            <a:t> </a:t>
          </a:r>
          <a:r>
            <a:rPr lang="ru-RU" sz="1200" dirty="0" smtClean="0">
              <a:solidFill>
                <a:schemeClr val="tx1"/>
              </a:solidFill>
              <a:latin typeface="Constantia" pitchFamily="18" charset="0"/>
            </a:rPr>
            <a:t>Успешная неустойчивая индустриализация мира: 1880-1913. СПб.: Нестор-История</a:t>
          </a:r>
          <a:r>
            <a:rPr lang="en-US" sz="1200" dirty="0" smtClean="0">
              <a:solidFill>
                <a:schemeClr val="tx1"/>
              </a:solidFill>
              <a:latin typeface="Constantia" pitchFamily="18" charset="0"/>
            </a:rPr>
            <a:t>.</a:t>
          </a:r>
          <a:r>
            <a:rPr lang="ru-RU" sz="1200" dirty="0" smtClean="0">
              <a:solidFill>
                <a:schemeClr val="tx1"/>
              </a:solidFill>
              <a:latin typeface="Constantia" pitchFamily="18" charset="0"/>
            </a:rPr>
            <a:t> 176 с. </a:t>
          </a:r>
          <a:r>
            <a:rPr lang="en-US" sz="1200" dirty="0" smtClean="0">
              <a:solidFill>
                <a:schemeClr val="tx1"/>
              </a:solidFill>
              <a:latin typeface="Constantia" pitchFamily="18" charset="0"/>
            </a:rPr>
            <a:t>URL: https://nestorbook.ru/grigoriev-l-m-morozkina-a-k-uspeshnaya-neustoychivaya-industrializatsiya-mira-1880-1913</a:t>
          </a:r>
          <a:endParaRPr lang="ru-RU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448EB533-F5D3-44BD-9E34-C0B6B139123E}" type="parTrans" cxnId="{2CA9A306-FEFD-4D44-8A2E-3A661E463F27}">
      <dgm:prSet/>
      <dgm:spPr/>
      <dgm:t>
        <a:bodyPr/>
        <a:lstStyle/>
        <a:p>
          <a:endParaRPr lang="ru-RU"/>
        </a:p>
      </dgm:t>
    </dgm:pt>
    <dgm:pt modelId="{82C2A2B4-BDA0-4D2F-861F-8BCC7513B9A1}" type="sibTrans" cxnId="{2CA9A306-FEFD-4D44-8A2E-3A661E463F27}">
      <dgm:prSet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5C67D52F-814E-48AD-88AD-99D4CCD4718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200" i="1" dirty="0" smtClean="0">
              <a:solidFill>
                <a:schemeClr val="tx1"/>
              </a:solidFill>
              <a:latin typeface="Constantia" pitchFamily="18" charset="0"/>
            </a:rPr>
            <a:t>Flandreau M., </a:t>
          </a:r>
          <a:r>
            <a:rPr lang="en-US" sz="1200" i="1" dirty="0" err="1" smtClean="0">
              <a:solidFill>
                <a:schemeClr val="tx1"/>
              </a:solidFill>
              <a:latin typeface="Constantia" pitchFamily="18" charset="0"/>
            </a:rPr>
            <a:t>Zumer</a:t>
          </a:r>
          <a:r>
            <a:rPr lang="en-US" sz="1200" i="1" dirty="0" smtClean="0">
              <a:solidFill>
                <a:schemeClr val="tx1"/>
              </a:solidFill>
              <a:latin typeface="Constantia" pitchFamily="18" charset="0"/>
            </a:rPr>
            <a:t> F.</a:t>
          </a:r>
          <a:r>
            <a:rPr lang="en-US" sz="1200" dirty="0" smtClean="0">
              <a:solidFill>
                <a:schemeClr val="tx1"/>
              </a:solidFill>
              <a:latin typeface="Constantia" pitchFamily="18" charset="0"/>
            </a:rPr>
            <a:t> (2004) The Making of Global Finance 1880–1913. Paris: OECD. </a:t>
          </a:r>
          <a:r>
            <a:rPr lang="ru-RU" sz="1200" i="1" dirty="0" err="1" smtClean="0">
              <a:solidFill>
                <a:schemeClr val="tx1"/>
              </a:solidFill>
              <a:latin typeface="Constantia" pitchFamily="18" charset="0"/>
            </a:rPr>
            <a:t>Бродберри</a:t>
          </a:r>
          <a:r>
            <a:rPr lang="ru-RU" sz="1200" i="1" dirty="0" smtClean="0">
              <a:solidFill>
                <a:schemeClr val="tx1"/>
              </a:solidFill>
              <a:latin typeface="Constantia" pitchFamily="18" charset="0"/>
            </a:rPr>
            <a:t> </a:t>
          </a:r>
          <a:r>
            <a:rPr lang="en-US" sz="1200" i="1" dirty="0" smtClean="0">
              <a:solidFill>
                <a:schemeClr val="tx1"/>
              </a:solidFill>
              <a:latin typeface="Constantia" pitchFamily="18" charset="0"/>
            </a:rPr>
            <a:t>C</a:t>
          </a:r>
          <a:r>
            <a:rPr lang="ru-RU" sz="1200" i="1" dirty="0" smtClean="0">
              <a:solidFill>
                <a:schemeClr val="tx1"/>
              </a:solidFill>
              <a:latin typeface="Constantia" pitchFamily="18" charset="0"/>
            </a:rPr>
            <a:t>., </a:t>
          </a:r>
          <a:r>
            <a:rPr lang="ru-RU" sz="1200" i="1" dirty="0" err="1" smtClean="0">
              <a:solidFill>
                <a:schemeClr val="tx1"/>
              </a:solidFill>
              <a:latin typeface="Constantia" pitchFamily="18" charset="0"/>
            </a:rPr>
            <a:t>О’Рурк</a:t>
          </a:r>
          <a:r>
            <a:rPr lang="ru-RU" sz="1200" i="1" dirty="0" smtClean="0">
              <a:solidFill>
                <a:schemeClr val="tx1"/>
              </a:solidFill>
              <a:latin typeface="Constantia" pitchFamily="18" charset="0"/>
            </a:rPr>
            <a:t> К.</a:t>
          </a:r>
          <a:r>
            <a:rPr lang="ru-RU" sz="1200" dirty="0" smtClean="0">
              <a:solidFill>
                <a:schemeClr val="tx1"/>
              </a:solidFill>
              <a:latin typeface="Constantia" pitchFamily="18" charset="0"/>
            </a:rPr>
            <a:t> (ред.)</a:t>
          </a:r>
          <a:r>
            <a:rPr lang="en-US" sz="1200" dirty="0" smtClean="0">
              <a:solidFill>
                <a:schemeClr val="tx1"/>
              </a:solidFill>
              <a:latin typeface="Constantia" pitchFamily="18" charset="0"/>
            </a:rPr>
            <a:t> (2013)</a:t>
          </a:r>
          <a:r>
            <a:rPr lang="ru-RU" sz="1200" dirty="0" smtClean="0">
              <a:solidFill>
                <a:schemeClr val="tx1"/>
              </a:solidFill>
              <a:latin typeface="Constantia" pitchFamily="18" charset="0"/>
            </a:rPr>
            <a:t> </a:t>
          </a:r>
          <a:endParaRPr lang="ru-RU" sz="1200" dirty="0">
            <a:solidFill>
              <a:schemeClr val="tx1"/>
            </a:solidFill>
            <a:latin typeface="Constantia" pitchFamily="18" charset="0"/>
          </a:endParaRPr>
        </a:p>
      </dgm:t>
    </dgm:pt>
    <dgm:pt modelId="{1F27FF79-AD68-4309-81C5-33AC4EE27660}" type="parTrans" cxnId="{E93E3AE9-0459-4887-A8CF-DE894B2CA6C4}">
      <dgm:prSet/>
      <dgm:spPr/>
      <dgm:t>
        <a:bodyPr/>
        <a:lstStyle/>
        <a:p>
          <a:endParaRPr lang="ru-RU"/>
        </a:p>
      </dgm:t>
    </dgm:pt>
    <dgm:pt modelId="{6DDC4088-797D-4E3B-B2D1-354D8FDEACE1}" type="sibTrans" cxnId="{E93E3AE9-0459-4887-A8CF-DE894B2CA6C4}">
      <dgm:prSet/>
      <dgm:spPr/>
      <dgm:t>
        <a:bodyPr/>
        <a:lstStyle/>
        <a:p>
          <a:endParaRPr lang="ru-RU"/>
        </a:p>
      </dgm:t>
    </dgm:pt>
    <dgm:pt modelId="{52E2BF4C-9AD1-45DF-A592-C047ACF6505D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Constantia" pitchFamily="18" charset="0"/>
            </a:rPr>
            <a:t>Белоусов Р. А.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 </a:t>
          </a:r>
          <a:r>
            <a:rPr lang="en-US" dirty="0" smtClean="0">
              <a:solidFill>
                <a:schemeClr val="tx1"/>
              </a:solidFill>
              <a:latin typeface="Constantia" pitchFamily="18" charset="0"/>
            </a:rPr>
            <a:t>(1999) 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Экономическая история России: </a:t>
          </a:r>
          <a:r>
            <a:rPr lang="en-US" dirty="0" smtClean="0">
              <a:solidFill>
                <a:schemeClr val="tx1"/>
              </a:solidFill>
              <a:latin typeface="Constantia" pitchFamily="18" charset="0"/>
            </a:rPr>
            <a:t>XX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 век. Книга </a:t>
          </a:r>
          <a:r>
            <a:rPr lang="en-US" dirty="0" smtClean="0">
              <a:solidFill>
                <a:schemeClr val="tx1"/>
              </a:solidFill>
              <a:latin typeface="Constantia" pitchFamily="18" charset="0"/>
            </a:rPr>
            <a:t>I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. На рубеже двух столетий. М</a:t>
          </a:r>
          <a:r>
            <a:rPr lang="en-US" dirty="0" smtClean="0">
              <a:solidFill>
                <a:schemeClr val="tx1"/>
              </a:solidFill>
              <a:latin typeface="Constantia" pitchFamily="18" charset="0"/>
            </a:rPr>
            <a:t>.: </a:t>
          </a:r>
          <a:r>
            <a:rPr lang="ru-RU" dirty="0" err="1" smtClean="0">
              <a:solidFill>
                <a:schemeClr val="tx1"/>
              </a:solidFill>
              <a:latin typeface="Constantia" pitchFamily="18" charset="0"/>
            </a:rPr>
            <a:t>ИздАТ</a:t>
          </a:r>
          <a:r>
            <a:rPr lang="en-US" dirty="0" smtClean="0">
              <a:solidFill>
                <a:schemeClr val="tx1"/>
              </a:solidFill>
              <a:latin typeface="Constantia" pitchFamily="18" charset="0"/>
            </a:rPr>
            <a:t>, 1999, - 408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 с.</a:t>
          </a:r>
          <a:endParaRPr lang="ru-RU" dirty="0">
            <a:solidFill>
              <a:schemeClr val="tx1"/>
            </a:solidFill>
            <a:latin typeface="Constantia" pitchFamily="18" charset="0"/>
          </a:endParaRPr>
        </a:p>
      </dgm:t>
    </dgm:pt>
    <dgm:pt modelId="{3D35DEC3-123F-42C0-929B-A285A08277A7}" type="parTrans" cxnId="{A3F33AAE-15A8-430D-9A7B-C8D3CFDCACF3}">
      <dgm:prSet/>
      <dgm:spPr/>
      <dgm:t>
        <a:bodyPr/>
        <a:lstStyle/>
        <a:p>
          <a:endParaRPr lang="ru-RU"/>
        </a:p>
      </dgm:t>
    </dgm:pt>
    <dgm:pt modelId="{79680DB3-980A-432A-8BB5-FF5C045FC557}" type="sibTrans" cxnId="{A3F33AAE-15A8-430D-9A7B-C8D3CFDCACF3}">
      <dgm:prSet/>
      <dgm:spPr/>
      <dgm:t>
        <a:bodyPr/>
        <a:lstStyle/>
        <a:p>
          <a:endParaRPr lang="ru-RU"/>
        </a:p>
      </dgm:t>
    </dgm:pt>
    <dgm:pt modelId="{56C4CF41-6D36-4D05-BF13-32F1396C128A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Constantia" pitchFamily="18" charset="0"/>
            </a:rPr>
            <a:t>Давыдов М.А. 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(2016) Двадцать лет до Великой войны: российская модернизация Витте-Столыпина. СПб:  </a:t>
          </a:r>
          <a:r>
            <a:rPr lang="ru-RU" dirty="0" err="1" smtClean="0">
              <a:solidFill>
                <a:schemeClr val="tx1"/>
              </a:solidFill>
              <a:latin typeface="Constantia" pitchFamily="18" charset="0"/>
            </a:rPr>
            <a:t>Алетейя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. 1080 с. </a:t>
          </a:r>
          <a:endParaRPr lang="ru-RU" dirty="0">
            <a:solidFill>
              <a:schemeClr val="tx1"/>
            </a:solidFill>
            <a:latin typeface="Constantia" pitchFamily="18" charset="0"/>
          </a:endParaRPr>
        </a:p>
      </dgm:t>
    </dgm:pt>
    <dgm:pt modelId="{EABCF352-C0C7-4F75-B70F-B4A324AAA69C}" type="parTrans" cxnId="{B9A49B31-154D-42AF-AB8B-DC7FD8E73925}">
      <dgm:prSet/>
      <dgm:spPr/>
      <dgm:t>
        <a:bodyPr/>
        <a:lstStyle/>
        <a:p>
          <a:endParaRPr lang="ru-RU"/>
        </a:p>
      </dgm:t>
    </dgm:pt>
    <dgm:pt modelId="{4D660B4C-79DA-46E0-BF9A-1E589C5B5364}" type="sibTrans" cxnId="{B9A49B31-154D-42AF-AB8B-DC7FD8E73925}">
      <dgm:prSet/>
      <dgm:spPr/>
      <dgm:t>
        <a:bodyPr/>
        <a:lstStyle/>
        <a:p>
          <a:endParaRPr lang="ru-RU"/>
        </a:p>
      </dgm:t>
    </dgm:pt>
    <dgm:pt modelId="{8B09A535-FADC-4CFD-A813-29FE1AD896CC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Constantia" pitchFamily="18" charset="0"/>
            </a:rPr>
            <a:t>Миронов Б.</a:t>
          </a:r>
          <a:r>
            <a:rPr lang="en-US" i="1" dirty="0" smtClean="0">
              <a:solidFill>
                <a:schemeClr val="tx1"/>
              </a:solidFill>
              <a:latin typeface="Constantia" pitchFamily="18" charset="0"/>
            </a:rPr>
            <a:t> </a:t>
          </a:r>
          <a:r>
            <a:rPr lang="ru-RU" i="1" dirty="0" smtClean="0">
              <a:solidFill>
                <a:schemeClr val="tx1"/>
              </a:solidFill>
              <a:latin typeface="Constantia" pitchFamily="18" charset="0"/>
            </a:rPr>
            <a:t>Н.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 </a:t>
          </a:r>
          <a:r>
            <a:rPr lang="en-US" dirty="0" smtClean="0">
              <a:solidFill>
                <a:schemeClr val="tx1"/>
              </a:solidFill>
              <a:latin typeface="Constantia" pitchFamily="18" charset="0"/>
            </a:rPr>
            <a:t>(2012) 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Благосостояние населения и революции в имперской России. М</a:t>
          </a:r>
          <a:r>
            <a:rPr lang="en-US" dirty="0" smtClean="0">
              <a:solidFill>
                <a:schemeClr val="tx1"/>
              </a:solidFill>
              <a:latin typeface="Constantia" pitchFamily="18" charset="0"/>
            </a:rPr>
            <a:t>.: 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Весь мир</a:t>
          </a:r>
          <a:r>
            <a:rPr lang="en-US" dirty="0" smtClean="0">
              <a:solidFill>
                <a:schemeClr val="tx1"/>
              </a:solidFill>
              <a:latin typeface="Constantia" pitchFamily="18" charset="0"/>
            </a:rPr>
            <a:t>. 2012. 844 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с</a:t>
          </a:r>
          <a:r>
            <a:rPr lang="en-US" dirty="0" smtClean="0">
              <a:solidFill>
                <a:schemeClr val="tx1"/>
              </a:solidFill>
              <a:latin typeface="Constantia" pitchFamily="18" charset="0"/>
            </a:rPr>
            <a:t>. </a:t>
          </a:r>
          <a:endParaRPr lang="ru-RU" dirty="0">
            <a:solidFill>
              <a:schemeClr val="tx1"/>
            </a:solidFill>
            <a:latin typeface="Constantia" pitchFamily="18" charset="0"/>
          </a:endParaRPr>
        </a:p>
      </dgm:t>
    </dgm:pt>
    <dgm:pt modelId="{E796D2B8-2D9E-472F-A926-1022D29BA88D}" type="parTrans" cxnId="{E89803E6-ADEF-4B11-8712-87ACC715D035}">
      <dgm:prSet/>
      <dgm:spPr/>
      <dgm:t>
        <a:bodyPr/>
        <a:lstStyle/>
        <a:p>
          <a:endParaRPr lang="ru-RU"/>
        </a:p>
      </dgm:t>
    </dgm:pt>
    <dgm:pt modelId="{0AD19BD1-B73E-4770-AEEC-1EDD0F9126F6}" type="sibTrans" cxnId="{E89803E6-ADEF-4B11-8712-87ACC715D035}">
      <dgm:prSet/>
      <dgm:spPr/>
      <dgm:t>
        <a:bodyPr/>
        <a:lstStyle/>
        <a:p>
          <a:endParaRPr lang="ru-RU"/>
        </a:p>
      </dgm:t>
    </dgm:pt>
    <dgm:pt modelId="{A04F6889-2497-46F7-BFD0-DE976E857EE9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Кембриджская экономическая история Европы Нового и Новейшего времени. Т.</a:t>
          </a:r>
          <a:r>
            <a:rPr lang="en-US" dirty="0" smtClean="0">
              <a:solidFill>
                <a:schemeClr val="tx1"/>
              </a:solidFill>
              <a:latin typeface="Constantia" pitchFamily="18" charset="0"/>
            </a:rPr>
            <a:t> 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2</a:t>
          </a:r>
          <a:r>
            <a:rPr lang="en-US" dirty="0" smtClean="0">
              <a:solidFill>
                <a:schemeClr val="tx1"/>
              </a:solidFill>
              <a:latin typeface="Constantia" pitchFamily="18" charset="0"/>
            </a:rPr>
            <a:t>. 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М</a:t>
          </a:r>
          <a:r>
            <a:rPr lang="en-US" dirty="0" smtClean="0">
              <a:solidFill>
                <a:schemeClr val="tx1"/>
              </a:solidFill>
              <a:latin typeface="Constantia" pitchFamily="18" charset="0"/>
            </a:rPr>
            <a:t>.: 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Издательство Института Гайдара</a:t>
          </a:r>
          <a:endParaRPr lang="ru-RU" dirty="0">
            <a:solidFill>
              <a:schemeClr val="tx1"/>
            </a:solidFill>
            <a:latin typeface="Constantia" pitchFamily="18" charset="0"/>
          </a:endParaRPr>
        </a:p>
      </dgm:t>
    </dgm:pt>
    <dgm:pt modelId="{1D3F979E-5738-40D0-A48E-DFDEA7C6533B}" type="parTrans" cxnId="{E55D0213-AA9D-4A6D-AF06-ABD3656B796C}">
      <dgm:prSet/>
      <dgm:spPr/>
      <dgm:t>
        <a:bodyPr/>
        <a:lstStyle/>
        <a:p>
          <a:endParaRPr lang="ru-RU"/>
        </a:p>
      </dgm:t>
    </dgm:pt>
    <dgm:pt modelId="{589A2638-6CCC-48D3-94CD-4B69C6C02A38}" type="sibTrans" cxnId="{E55D0213-AA9D-4A6D-AF06-ABD3656B796C}">
      <dgm:prSet/>
      <dgm:spPr/>
      <dgm:t>
        <a:bodyPr/>
        <a:lstStyle/>
        <a:p>
          <a:endParaRPr lang="ru-RU"/>
        </a:p>
      </dgm:t>
    </dgm:pt>
    <dgm:pt modelId="{362D4192-70C8-494C-B525-B612668AE53B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Constantia" pitchFamily="18" charset="0"/>
            </a:rPr>
            <a:t>Васильев С.А. </a:t>
          </a:r>
          <a:r>
            <a:rPr lang="ru-RU" dirty="0" smtClean="0">
              <a:solidFill>
                <a:schemeClr val="tx1"/>
              </a:solidFill>
              <a:latin typeface="Constantia" pitchFamily="18" charset="0"/>
            </a:rPr>
            <a:t>(2021) Крестьянская реформа в России. </a:t>
          </a:r>
          <a:r>
            <a:rPr lang="en-US" dirty="0" smtClean="0">
              <a:solidFill>
                <a:schemeClr val="tx1"/>
              </a:solidFill>
              <a:latin typeface="Constantia" pitchFamily="18" charset="0"/>
            </a:rPr>
            <a:t>URL: https://leontief-centre.ru/book137</a:t>
          </a:r>
          <a:endParaRPr lang="ru-RU" dirty="0">
            <a:solidFill>
              <a:schemeClr val="tx1"/>
            </a:solidFill>
            <a:latin typeface="Constantia" pitchFamily="18" charset="0"/>
          </a:endParaRPr>
        </a:p>
      </dgm:t>
    </dgm:pt>
    <dgm:pt modelId="{3747FF59-E022-4404-9BF4-7BBE3A2EA542}" type="parTrans" cxnId="{3AAE1C08-8EFA-41F7-B1FD-C8DA17138DE5}">
      <dgm:prSet/>
      <dgm:spPr/>
      <dgm:t>
        <a:bodyPr/>
        <a:lstStyle/>
        <a:p>
          <a:endParaRPr lang="ru-RU"/>
        </a:p>
      </dgm:t>
    </dgm:pt>
    <dgm:pt modelId="{6C2EB650-534F-46C8-AA38-0FCE68CFFECD}" type="sibTrans" cxnId="{3AAE1C08-8EFA-41F7-B1FD-C8DA17138DE5}">
      <dgm:prSet/>
      <dgm:spPr/>
      <dgm:t>
        <a:bodyPr/>
        <a:lstStyle/>
        <a:p>
          <a:endParaRPr lang="ru-RU"/>
        </a:p>
      </dgm:t>
    </dgm:pt>
    <dgm:pt modelId="{87425F61-ACE2-4E38-A592-518F92F21808}" type="pres">
      <dgm:prSet presAssocID="{4E08DE57-45A3-485F-9DBB-8748A4791F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ED7548B-D888-4071-82F1-BED54B01E2FF}" type="pres">
      <dgm:prSet presAssocID="{4E08DE57-45A3-485F-9DBB-8748A4791F5C}" presName="Name1" presStyleCnt="0"/>
      <dgm:spPr/>
    </dgm:pt>
    <dgm:pt modelId="{FCAF9203-0989-4013-83C7-80E1BB968905}" type="pres">
      <dgm:prSet presAssocID="{4E08DE57-45A3-485F-9DBB-8748A4791F5C}" presName="cycle" presStyleCnt="0"/>
      <dgm:spPr/>
    </dgm:pt>
    <dgm:pt modelId="{0ED8BB1C-7B48-4953-A15F-1A1800FE1826}" type="pres">
      <dgm:prSet presAssocID="{4E08DE57-45A3-485F-9DBB-8748A4791F5C}" presName="srcNode" presStyleLbl="node1" presStyleIdx="0" presStyleCnt="7"/>
      <dgm:spPr/>
    </dgm:pt>
    <dgm:pt modelId="{3D6DBC2A-CB93-461C-B707-DB7A2699A7ED}" type="pres">
      <dgm:prSet presAssocID="{4E08DE57-45A3-485F-9DBB-8748A4791F5C}" presName="conn" presStyleLbl="parChTrans1D2" presStyleIdx="0" presStyleCnt="1"/>
      <dgm:spPr/>
      <dgm:t>
        <a:bodyPr/>
        <a:lstStyle/>
        <a:p>
          <a:endParaRPr lang="ru-RU"/>
        </a:p>
      </dgm:t>
    </dgm:pt>
    <dgm:pt modelId="{F56368BD-6AEB-4442-B920-DC278C45C5B4}" type="pres">
      <dgm:prSet presAssocID="{4E08DE57-45A3-485F-9DBB-8748A4791F5C}" presName="extraNode" presStyleLbl="node1" presStyleIdx="0" presStyleCnt="7"/>
      <dgm:spPr/>
    </dgm:pt>
    <dgm:pt modelId="{3BE0D8D5-C679-4F01-948B-BE67148871ED}" type="pres">
      <dgm:prSet presAssocID="{4E08DE57-45A3-485F-9DBB-8748A4791F5C}" presName="dstNode" presStyleLbl="node1" presStyleIdx="0" presStyleCnt="7"/>
      <dgm:spPr/>
    </dgm:pt>
    <dgm:pt modelId="{01DCCEFF-E852-487B-9B2F-4751CA1E565B}" type="pres">
      <dgm:prSet presAssocID="{CD2C9C69-14B8-4322-8F27-C2D0115C2174}" presName="text_1" presStyleLbl="node1" presStyleIdx="0" presStyleCnt="7" custScaleY="159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02246-FECB-49D8-B7E9-AA4C9FD2AFD8}" type="pres">
      <dgm:prSet presAssocID="{CD2C9C69-14B8-4322-8F27-C2D0115C2174}" presName="accent_1" presStyleCnt="0"/>
      <dgm:spPr/>
    </dgm:pt>
    <dgm:pt modelId="{CBEC648C-2A86-47CA-95AC-8866EDD13773}" type="pres">
      <dgm:prSet presAssocID="{CD2C9C69-14B8-4322-8F27-C2D0115C2174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DCD8884A-E461-4986-AC2C-E256E89C7520}" type="pres">
      <dgm:prSet presAssocID="{5C67D52F-814E-48AD-88AD-99D4CCD4718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43789-D22D-43AD-910F-BCC152039B9E}" type="pres">
      <dgm:prSet presAssocID="{5C67D52F-814E-48AD-88AD-99D4CCD47186}" presName="accent_2" presStyleCnt="0"/>
      <dgm:spPr/>
    </dgm:pt>
    <dgm:pt modelId="{5499F03C-C48C-4463-AD73-40D813B0AE62}" type="pres">
      <dgm:prSet presAssocID="{5C67D52F-814E-48AD-88AD-99D4CCD47186}" presName="accentRepeatNode" presStyleLbl="solidFgAcc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F3ED225F-482C-40B7-9FC5-DB24EF1F6F3C}" type="pres">
      <dgm:prSet presAssocID="{A04F6889-2497-46F7-BFD0-DE976E857EE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1B104-6590-44AF-93C7-9623EF3FD0C8}" type="pres">
      <dgm:prSet presAssocID="{A04F6889-2497-46F7-BFD0-DE976E857EE9}" presName="accent_3" presStyleCnt="0"/>
      <dgm:spPr/>
    </dgm:pt>
    <dgm:pt modelId="{6A2C18E4-B2CC-4AE6-A978-151364693203}" type="pres">
      <dgm:prSet presAssocID="{A04F6889-2497-46F7-BFD0-DE976E857EE9}" presName="accentRepeatNode" presStyleLbl="solidFgAcc1" presStyleIdx="2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33B65106-0B61-4193-998F-E5DCEC44FF02}" type="pres">
      <dgm:prSet presAssocID="{52E2BF4C-9AD1-45DF-A592-C047ACF6505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98F41-A685-4BFB-879D-BB33798A1164}" type="pres">
      <dgm:prSet presAssocID="{52E2BF4C-9AD1-45DF-A592-C047ACF6505D}" presName="accent_4" presStyleCnt="0"/>
      <dgm:spPr/>
    </dgm:pt>
    <dgm:pt modelId="{CE7C2F65-7364-4D78-A5D2-725B34309B45}" type="pres">
      <dgm:prSet presAssocID="{52E2BF4C-9AD1-45DF-A592-C047ACF6505D}" presName="accentRepeatNode" presStyleLbl="solidFgAcc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BF4CD4C9-7F9B-4C4F-8596-32B7C5387976}" type="pres">
      <dgm:prSet presAssocID="{8B09A535-FADC-4CFD-A813-29FE1AD896C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0578F-8C17-4495-8AC3-C1EDEAFB761F}" type="pres">
      <dgm:prSet presAssocID="{8B09A535-FADC-4CFD-A813-29FE1AD896CC}" presName="accent_5" presStyleCnt="0"/>
      <dgm:spPr/>
    </dgm:pt>
    <dgm:pt modelId="{0FAB534A-C01C-42C2-B405-001B7A21E0F2}" type="pres">
      <dgm:prSet presAssocID="{8B09A535-FADC-4CFD-A813-29FE1AD896CC}" presName="accentRepeatNode" presStyleLbl="solidFgAcc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45A58C1C-7B3E-4C43-AC97-EAB467A7CB56}" type="pres">
      <dgm:prSet presAssocID="{56C4CF41-6D36-4D05-BF13-32F1396C128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53BC7-EDA1-4615-9EAE-3EF7BB1C283D}" type="pres">
      <dgm:prSet presAssocID="{56C4CF41-6D36-4D05-BF13-32F1396C128A}" presName="accent_6" presStyleCnt="0"/>
      <dgm:spPr/>
    </dgm:pt>
    <dgm:pt modelId="{E6708FEB-5B1E-495E-8193-13D678A175B6}" type="pres">
      <dgm:prSet presAssocID="{56C4CF41-6D36-4D05-BF13-32F1396C128A}" presName="accentRepeatNode" presStyleLbl="solidFgAcc1" presStyleIdx="5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  <dgm:pt modelId="{D238FEF5-D5BA-43EC-829C-E029773C311A}" type="pres">
      <dgm:prSet presAssocID="{362D4192-70C8-494C-B525-B612668AE53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45B75-1576-49F2-B3FE-63437C9CBAAD}" type="pres">
      <dgm:prSet presAssocID="{362D4192-70C8-494C-B525-B612668AE53B}" presName="accent_7" presStyleCnt="0"/>
      <dgm:spPr/>
    </dgm:pt>
    <dgm:pt modelId="{4026AEBB-BF59-453C-BDCD-980F0A4F374C}" type="pres">
      <dgm:prSet presAssocID="{362D4192-70C8-494C-B525-B612668AE53B}" presName="accentRepeatNode" presStyleLbl="solidFgAcc1" presStyleIdx="6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40000"/>
              <a:lumOff val="60000"/>
            </a:schemeClr>
          </a:solidFill>
        </a:ln>
      </dgm:spPr>
    </dgm:pt>
  </dgm:ptLst>
  <dgm:cxnLst>
    <dgm:cxn modelId="{E89803E6-ADEF-4B11-8712-87ACC715D035}" srcId="{4E08DE57-45A3-485F-9DBB-8748A4791F5C}" destId="{8B09A535-FADC-4CFD-A813-29FE1AD896CC}" srcOrd="4" destOrd="0" parTransId="{E796D2B8-2D9E-472F-A926-1022D29BA88D}" sibTransId="{0AD19BD1-B73E-4770-AEEC-1EDD0F9126F6}"/>
    <dgm:cxn modelId="{A3F33AAE-15A8-430D-9A7B-C8D3CFDCACF3}" srcId="{4E08DE57-45A3-485F-9DBB-8748A4791F5C}" destId="{52E2BF4C-9AD1-45DF-A592-C047ACF6505D}" srcOrd="3" destOrd="0" parTransId="{3D35DEC3-123F-42C0-929B-A285A08277A7}" sibTransId="{79680DB3-980A-432A-8BB5-FF5C045FC557}"/>
    <dgm:cxn modelId="{231CE9A1-1B0B-4BB6-80B1-F6B1255FC889}" type="presOf" srcId="{52E2BF4C-9AD1-45DF-A592-C047ACF6505D}" destId="{33B65106-0B61-4193-998F-E5DCEC44FF02}" srcOrd="0" destOrd="0" presId="urn:microsoft.com/office/officeart/2008/layout/VerticalCurvedList"/>
    <dgm:cxn modelId="{3B08C945-E31E-4BFE-AA25-25970A2E25C3}" type="presOf" srcId="{CD2C9C69-14B8-4322-8F27-C2D0115C2174}" destId="{01DCCEFF-E852-487B-9B2F-4751CA1E565B}" srcOrd="0" destOrd="0" presId="urn:microsoft.com/office/officeart/2008/layout/VerticalCurvedList"/>
    <dgm:cxn modelId="{773FCA08-5DD7-4703-8E1D-540149AB33EA}" type="presOf" srcId="{362D4192-70C8-494C-B525-B612668AE53B}" destId="{D238FEF5-D5BA-43EC-829C-E029773C311A}" srcOrd="0" destOrd="0" presId="urn:microsoft.com/office/officeart/2008/layout/VerticalCurvedList"/>
    <dgm:cxn modelId="{E93E3AE9-0459-4887-A8CF-DE894B2CA6C4}" srcId="{4E08DE57-45A3-485F-9DBB-8748A4791F5C}" destId="{5C67D52F-814E-48AD-88AD-99D4CCD47186}" srcOrd="1" destOrd="0" parTransId="{1F27FF79-AD68-4309-81C5-33AC4EE27660}" sibTransId="{6DDC4088-797D-4E3B-B2D1-354D8FDEACE1}"/>
    <dgm:cxn modelId="{3A0E24B9-A10D-4734-9EBD-4E19BAAE6115}" type="presOf" srcId="{4E08DE57-45A3-485F-9DBB-8748A4791F5C}" destId="{87425F61-ACE2-4E38-A592-518F92F21808}" srcOrd="0" destOrd="0" presId="urn:microsoft.com/office/officeart/2008/layout/VerticalCurvedList"/>
    <dgm:cxn modelId="{E55D0213-AA9D-4A6D-AF06-ABD3656B796C}" srcId="{4E08DE57-45A3-485F-9DBB-8748A4791F5C}" destId="{A04F6889-2497-46F7-BFD0-DE976E857EE9}" srcOrd="2" destOrd="0" parTransId="{1D3F979E-5738-40D0-A48E-DFDEA7C6533B}" sibTransId="{589A2638-6CCC-48D3-94CD-4B69C6C02A38}"/>
    <dgm:cxn modelId="{70831391-75B0-4A13-B2FF-EA51C9C24F7A}" type="presOf" srcId="{A04F6889-2497-46F7-BFD0-DE976E857EE9}" destId="{F3ED225F-482C-40B7-9FC5-DB24EF1F6F3C}" srcOrd="0" destOrd="0" presId="urn:microsoft.com/office/officeart/2008/layout/VerticalCurvedList"/>
    <dgm:cxn modelId="{B9A49B31-154D-42AF-AB8B-DC7FD8E73925}" srcId="{4E08DE57-45A3-485F-9DBB-8748A4791F5C}" destId="{56C4CF41-6D36-4D05-BF13-32F1396C128A}" srcOrd="5" destOrd="0" parTransId="{EABCF352-C0C7-4F75-B70F-B4A324AAA69C}" sibTransId="{4D660B4C-79DA-46E0-BF9A-1E589C5B5364}"/>
    <dgm:cxn modelId="{C9718816-9DF9-4CD4-83FB-5F6058C21E19}" type="presOf" srcId="{5C67D52F-814E-48AD-88AD-99D4CCD47186}" destId="{DCD8884A-E461-4986-AC2C-E256E89C7520}" srcOrd="0" destOrd="0" presId="urn:microsoft.com/office/officeart/2008/layout/VerticalCurvedList"/>
    <dgm:cxn modelId="{44F7E11C-111E-4B4D-A11D-BDC254CB53A8}" type="presOf" srcId="{56C4CF41-6D36-4D05-BF13-32F1396C128A}" destId="{45A58C1C-7B3E-4C43-AC97-EAB467A7CB56}" srcOrd="0" destOrd="0" presId="urn:microsoft.com/office/officeart/2008/layout/VerticalCurvedList"/>
    <dgm:cxn modelId="{2D292581-FDA3-4A75-91D9-82DCE286B45A}" type="presOf" srcId="{8B09A535-FADC-4CFD-A813-29FE1AD896CC}" destId="{BF4CD4C9-7F9B-4C4F-8596-32B7C5387976}" srcOrd="0" destOrd="0" presId="urn:microsoft.com/office/officeart/2008/layout/VerticalCurvedList"/>
    <dgm:cxn modelId="{3AAE1C08-8EFA-41F7-B1FD-C8DA17138DE5}" srcId="{4E08DE57-45A3-485F-9DBB-8748A4791F5C}" destId="{362D4192-70C8-494C-B525-B612668AE53B}" srcOrd="6" destOrd="0" parTransId="{3747FF59-E022-4404-9BF4-7BBE3A2EA542}" sibTransId="{6C2EB650-534F-46C8-AA38-0FCE68CFFECD}"/>
    <dgm:cxn modelId="{6B0786D3-07FB-4B04-8AFF-51E6B4D7A419}" type="presOf" srcId="{82C2A2B4-BDA0-4D2F-861F-8BCC7513B9A1}" destId="{3D6DBC2A-CB93-461C-B707-DB7A2699A7ED}" srcOrd="0" destOrd="0" presId="urn:microsoft.com/office/officeart/2008/layout/VerticalCurvedList"/>
    <dgm:cxn modelId="{2CA9A306-FEFD-4D44-8A2E-3A661E463F27}" srcId="{4E08DE57-45A3-485F-9DBB-8748A4791F5C}" destId="{CD2C9C69-14B8-4322-8F27-C2D0115C2174}" srcOrd="0" destOrd="0" parTransId="{448EB533-F5D3-44BD-9E34-C0B6B139123E}" sibTransId="{82C2A2B4-BDA0-4D2F-861F-8BCC7513B9A1}"/>
    <dgm:cxn modelId="{7F8B66F9-63AB-4272-A5E3-8B5049D87446}" type="presParOf" srcId="{87425F61-ACE2-4E38-A592-518F92F21808}" destId="{3ED7548B-D888-4071-82F1-BED54B01E2FF}" srcOrd="0" destOrd="0" presId="urn:microsoft.com/office/officeart/2008/layout/VerticalCurvedList"/>
    <dgm:cxn modelId="{B2884C33-D721-4940-AC0A-775A5D48BB29}" type="presParOf" srcId="{3ED7548B-D888-4071-82F1-BED54B01E2FF}" destId="{FCAF9203-0989-4013-83C7-80E1BB968905}" srcOrd="0" destOrd="0" presId="urn:microsoft.com/office/officeart/2008/layout/VerticalCurvedList"/>
    <dgm:cxn modelId="{E4A6C230-AE98-457D-9065-A0028D212C65}" type="presParOf" srcId="{FCAF9203-0989-4013-83C7-80E1BB968905}" destId="{0ED8BB1C-7B48-4953-A15F-1A1800FE1826}" srcOrd="0" destOrd="0" presId="urn:microsoft.com/office/officeart/2008/layout/VerticalCurvedList"/>
    <dgm:cxn modelId="{22DD0E58-E907-4BE5-999E-9E165B3443E1}" type="presParOf" srcId="{FCAF9203-0989-4013-83C7-80E1BB968905}" destId="{3D6DBC2A-CB93-461C-B707-DB7A2699A7ED}" srcOrd="1" destOrd="0" presId="urn:microsoft.com/office/officeart/2008/layout/VerticalCurvedList"/>
    <dgm:cxn modelId="{0B105F5A-6091-45D0-9480-FCED67A34070}" type="presParOf" srcId="{FCAF9203-0989-4013-83C7-80E1BB968905}" destId="{F56368BD-6AEB-4442-B920-DC278C45C5B4}" srcOrd="2" destOrd="0" presId="urn:microsoft.com/office/officeart/2008/layout/VerticalCurvedList"/>
    <dgm:cxn modelId="{B9A2122F-7C7D-49E4-8961-2D4F6A2CCBBE}" type="presParOf" srcId="{FCAF9203-0989-4013-83C7-80E1BB968905}" destId="{3BE0D8D5-C679-4F01-948B-BE67148871ED}" srcOrd="3" destOrd="0" presId="urn:microsoft.com/office/officeart/2008/layout/VerticalCurvedList"/>
    <dgm:cxn modelId="{E37B7A7D-8925-42C5-8869-1539648B4AAC}" type="presParOf" srcId="{3ED7548B-D888-4071-82F1-BED54B01E2FF}" destId="{01DCCEFF-E852-487B-9B2F-4751CA1E565B}" srcOrd="1" destOrd="0" presId="urn:microsoft.com/office/officeart/2008/layout/VerticalCurvedList"/>
    <dgm:cxn modelId="{1B1BBE4C-2C25-4770-A40C-75EBEBA7D4C0}" type="presParOf" srcId="{3ED7548B-D888-4071-82F1-BED54B01E2FF}" destId="{E7E02246-FECB-49D8-B7E9-AA4C9FD2AFD8}" srcOrd="2" destOrd="0" presId="urn:microsoft.com/office/officeart/2008/layout/VerticalCurvedList"/>
    <dgm:cxn modelId="{E47F16EB-9A31-424F-B023-305240C854DA}" type="presParOf" srcId="{E7E02246-FECB-49D8-B7E9-AA4C9FD2AFD8}" destId="{CBEC648C-2A86-47CA-95AC-8866EDD13773}" srcOrd="0" destOrd="0" presId="urn:microsoft.com/office/officeart/2008/layout/VerticalCurvedList"/>
    <dgm:cxn modelId="{D1F2971A-66FD-4BED-B736-5CDFD89543E8}" type="presParOf" srcId="{3ED7548B-D888-4071-82F1-BED54B01E2FF}" destId="{DCD8884A-E461-4986-AC2C-E256E89C7520}" srcOrd="3" destOrd="0" presId="urn:microsoft.com/office/officeart/2008/layout/VerticalCurvedList"/>
    <dgm:cxn modelId="{A071326A-1804-4728-85B5-16946C585B57}" type="presParOf" srcId="{3ED7548B-D888-4071-82F1-BED54B01E2FF}" destId="{D5743789-D22D-43AD-910F-BCC152039B9E}" srcOrd="4" destOrd="0" presId="urn:microsoft.com/office/officeart/2008/layout/VerticalCurvedList"/>
    <dgm:cxn modelId="{C7D8C168-8860-44A8-8BBA-29AAE67E8BEF}" type="presParOf" srcId="{D5743789-D22D-43AD-910F-BCC152039B9E}" destId="{5499F03C-C48C-4463-AD73-40D813B0AE62}" srcOrd="0" destOrd="0" presId="urn:microsoft.com/office/officeart/2008/layout/VerticalCurvedList"/>
    <dgm:cxn modelId="{4BAC136E-98AB-40B8-AA69-3C8447FE4D11}" type="presParOf" srcId="{3ED7548B-D888-4071-82F1-BED54B01E2FF}" destId="{F3ED225F-482C-40B7-9FC5-DB24EF1F6F3C}" srcOrd="5" destOrd="0" presId="urn:microsoft.com/office/officeart/2008/layout/VerticalCurvedList"/>
    <dgm:cxn modelId="{16E36402-5463-4741-BA9E-E28561BC10FA}" type="presParOf" srcId="{3ED7548B-D888-4071-82F1-BED54B01E2FF}" destId="{3CE1B104-6590-44AF-93C7-9623EF3FD0C8}" srcOrd="6" destOrd="0" presId="urn:microsoft.com/office/officeart/2008/layout/VerticalCurvedList"/>
    <dgm:cxn modelId="{88E6B985-A254-4BB5-9146-E274BFBBA231}" type="presParOf" srcId="{3CE1B104-6590-44AF-93C7-9623EF3FD0C8}" destId="{6A2C18E4-B2CC-4AE6-A978-151364693203}" srcOrd="0" destOrd="0" presId="urn:microsoft.com/office/officeart/2008/layout/VerticalCurvedList"/>
    <dgm:cxn modelId="{F2A1CCDE-75D8-401E-886E-95DDD446E586}" type="presParOf" srcId="{3ED7548B-D888-4071-82F1-BED54B01E2FF}" destId="{33B65106-0B61-4193-998F-E5DCEC44FF02}" srcOrd="7" destOrd="0" presId="urn:microsoft.com/office/officeart/2008/layout/VerticalCurvedList"/>
    <dgm:cxn modelId="{A39C9FA9-566F-47EE-9E0F-FF93989F0BE3}" type="presParOf" srcId="{3ED7548B-D888-4071-82F1-BED54B01E2FF}" destId="{8B198F41-A685-4BFB-879D-BB33798A1164}" srcOrd="8" destOrd="0" presId="urn:microsoft.com/office/officeart/2008/layout/VerticalCurvedList"/>
    <dgm:cxn modelId="{4A0E15C3-28A5-4E76-8F93-BAFBA9E7430A}" type="presParOf" srcId="{8B198F41-A685-4BFB-879D-BB33798A1164}" destId="{CE7C2F65-7364-4D78-A5D2-725B34309B45}" srcOrd="0" destOrd="0" presId="urn:microsoft.com/office/officeart/2008/layout/VerticalCurvedList"/>
    <dgm:cxn modelId="{7402AE5E-110B-436D-AD3F-EE3A1931A34E}" type="presParOf" srcId="{3ED7548B-D888-4071-82F1-BED54B01E2FF}" destId="{BF4CD4C9-7F9B-4C4F-8596-32B7C5387976}" srcOrd="9" destOrd="0" presId="urn:microsoft.com/office/officeart/2008/layout/VerticalCurvedList"/>
    <dgm:cxn modelId="{2EA04142-8AE8-4EAC-9AFC-8EAB8805746A}" type="presParOf" srcId="{3ED7548B-D888-4071-82F1-BED54B01E2FF}" destId="{8300578F-8C17-4495-8AC3-C1EDEAFB761F}" srcOrd="10" destOrd="0" presId="urn:microsoft.com/office/officeart/2008/layout/VerticalCurvedList"/>
    <dgm:cxn modelId="{E7E27C73-E796-4AC8-B246-ED167ED29878}" type="presParOf" srcId="{8300578F-8C17-4495-8AC3-C1EDEAFB761F}" destId="{0FAB534A-C01C-42C2-B405-001B7A21E0F2}" srcOrd="0" destOrd="0" presId="urn:microsoft.com/office/officeart/2008/layout/VerticalCurvedList"/>
    <dgm:cxn modelId="{1D8F4FD3-47FC-47F8-9A58-4F712D25BC7F}" type="presParOf" srcId="{3ED7548B-D888-4071-82F1-BED54B01E2FF}" destId="{45A58C1C-7B3E-4C43-AC97-EAB467A7CB56}" srcOrd="11" destOrd="0" presId="urn:microsoft.com/office/officeart/2008/layout/VerticalCurvedList"/>
    <dgm:cxn modelId="{E7F20D2C-BA44-449A-9DB9-85A4E40F6071}" type="presParOf" srcId="{3ED7548B-D888-4071-82F1-BED54B01E2FF}" destId="{CC453BC7-EDA1-4615-9EAE-3EF7BB1C283D}" srcOrd="12" destOrd="0" presId="urn:microsoft.com/office/officeart/2008/layout/VerticalCurvedList"/>
    <dgm:cxn modelId="{5A0A7739-DD98-4806-9F1D-5DC0AEB5309A}" type="presParOf" srcId="{CC453BC7-EDA1-4615-9EAE-3EF7BB1C283D}" destId="{E6708FEB-5B1E-495E-8193-13D678A175B6}" srcOrd="0" destOrd="0" presId="urn:microsoft.com/office/officeart/2008/layout/VerticalCurvedList"/>
    <dgm:cxn modelId="{E42DF4FD-C357-4108-B713-2E81FA6187D9}" type="presParOf" srcId="{3ED7548B-D888-4071-82F1-BED54B01E2FF}" destId="{D238FEF5-D5BA-43EC-829C-E029773C311A}" srcOrd="13" destOrd="0" presId="urn:microsoft.com/office/officeart/2008/layout/VerticalCurvedList"/>
    <dgm:cxn modelId="{BECB79A5-C57C-4C74-ABFC-DC2335D47904}" type="presParOf" srcId="{3ED7548B-D888-4071-82F1-BED54B01E2FF}" destId="{A6345B75-1576-49F2-B3FE-63437C9CBAAD}" srcOrd="14" destOrd="0" presId="urn:microsoft.com/office/officeart/2008/layout/VerticalCurvedList"/>
    <dgm:cxn modelId="{BDAC414B-A8FE-4726-85AE-D3378B34A9A2}" type="presParOf" srcId="{A6345B75-1576-49F2-B3FE-63437C9CBAAD}" destId="{4026AEBB-BF59-453C-BDCD-980F0A4F37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C93C1-31E7-4DDA-8346-83E3DF1DDE2C}">
      <dsp:nvSpPr>
        <dsp:cNvPr id="0" name=""/>
        <dsp:cNvSpPr/>
      </dsp:nvSpPr>
      <dsp:spPr>
        <a:xfrm>
          <a:off x="-5128918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54E7B-AC4F-4140-9954-EA01294CA299}">
      <dsp:nvSpPr>
        <dsp:cNvPr id="0" name=""/>
        <dsp:cNvSpPr/>
      </dsp:nvSpPr>
      <dsp:spPr>
        <a:xfrm>
          <a:off x="365143" y="238892"/>
          <a:ext cx="5668207" cy="47760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0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Что двигало индустриализацию в 1880-1913?</a:t>
          </a:r>
          <a:endParaRPr lang="ru-RU" sz="1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365143" y="238892"/>
        <a:ext cx="5668207" cy="477603"/>
      </dsp:txXfrm>
    </dsp:sp>
    <dsp:sp modelId="{3EFCE90F-4DEE-477C-AE29-626A6D593E44}">
      <dsp:nvSpPr>
        <dsp:cNvPr id="0" name=""/>
        <dsp:cNvSpPr/>
      </dsp:nvSpPr>
      <dsp:spPr>
        <a:xfrm>
          <a:off x="66641" y="179191"/>
          <a:ext cx="597003" cy="5970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39897-17FA-42C9-8BA3-2FEA65F3CB43}">
      <dsp:nvSpPr>
        <dsp:cNvPr id="0" name=""/>
        <dsp:cNvSpPr/>
      </dsp:nvSpPr>
      <dsp:spPr>
        <a:xfrm>
          <a:off x="758004" y="955206"/>
          <a:ext cx="5275346" cy="47760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0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Как росла Россия при Александре </a:t>
          </a:r>
          <a:r>
            <a:rPr lang="en-US" sz="1600" kern="12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III</a:t>
          </a:r>
          <a:r>
            <a:rPr lang="ru-RU" sz="1600" kern="12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 и Николае </a:t>
          </a:r>
          <a:r>
            <a:rPr lang="en-US" sz="1600" kern="12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II?</a:t>
          </a:r>
          <a:endParaRPr lang="ru-RU" sz="1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758004" y="955206"/>
        <a:ext cx="5275346" cy="477603"/>
      </dsp:txXfrm>
    </dsp:sp>
    <dsp:sp modelId="{AFA99263-B92F-48E0-81EB-8F9CA527243C}">
      <dsp:nvSpPr>
        <dsp:cNvPr id="0" name=""/>
        <dsp:cNvSpPr/>
      </dsp:nvSpPr>
      <dsp:spPr>
        <a:xfrm>
          <a:off x="459502" y="895505"/>
          <a:ext cx="597003" cy="5970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B7943-BF1B-4173-9213-A2DABC21EDB0}">
      <dsp:nvSpPr>
        <dsp:cNvPr id="0" name=""/>
        <dsp:cNvSpPr/>
      </dsp:nvSpPr>
      <dsp:spPr>
        <a:xfrm>
          <a:off x="937649" y="1671520"/>
          <a:ext cx="5095700" cy="47760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0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НТП пошел людям на пользу или…?</a:t>
          </a:r>
          <a:endParaRPr lang="ru-RU" sz="1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937649" y="1671520"/>
        <a:ext cx="5095700" cy="477603"/>
      </dsp:txXfrm>
    </dsp:sp>
    <dsp:sp modelId="{A0F2A524-503C-4D91-92A4-5CB220E12B15}">
      <dsp:nvSpPr>
        <dsp:cNvPr id="0" name=""/>
        <dsp:cNvSpPr/>
      </dsp:nvSpPr>
      <dsp:spPr>
        <a:xfrm>
          <a:off x="639147" y="1611819"/>
          <a:ext cx="597003" cy="5970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21BD3-1E4A-4533-9BD9-303E3BDA7ADC}">
      <dsp:nvSpPr>
        <dsp:cNvPr id="0" name=""/>
        <dsp:cNvSpPr/>
      </dsp:nvSpPr>
      <dsp:spPr>
        <a:xfrm>
          <a:off x="937649" y="2387380"/>
          <a:ext cx="5095700" cy="47760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0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Constantia" pitchFamily="18" charset="0"/>
            </a:rPr>
            <a:t>Ловушка Фукидида?</a:t>
          </a:r>
          <a:endParaRPr lang="ru-RU" sz="1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937649" y="2387380"/>
        <a:ext cx="5095700" cy="477603"/>
      </dsp:txXfrm>
    </dsp:sp>
    <dsp:sp modelId="{808E517B-A364-472A-BF93-E12B1AEC258A}">
      <dsp:nvSpPr>
        <dsp:cNvPr id="0" name=""/>
        <dsp:cNvSpPr/>
      </dsp:nvSpPr>
      <dsp:spPr>
        <a:xfrm>
          <a:off x="639147" y="2327680"/>
          <a:ext cx="597003" cy="5970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C9BD3-467A-425A-BDA6-F79A579A75AF}">
      <dsp:nvSpPr>
        <dsp:cNvPr id="0" name=""/>
        <dsp:cNvSpPr/>
      </dsp:nvSpPr>
      <dsp:spPr>
        <a:xfrm>
          <a:off x="758004" y="3103694"/>
          <a:ext cx="5275346" cy="47760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0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Constantia" pitchFamily="18" charset="0"/>
            </a:rPr>
            <a:t>Социальное неравенство тогда и теперь?</a:t>
          </a:r>
          <a:endParaRPr lang="ru-RU" sz="1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758004" y="3103694"/>
        <a:ext cx="5275346" cy="477603"/>
      </dsp:txXfrm>
    </dsp:sp>
    <dsp:sp modelId="{5A885200-9D0B-4D48-AA45-3BBDE06B20F0}">
      <dsp:nvSpPr>
        <dsp:cNvPr id="0" name=""/>
        <dsp:cNvSpPr/>
      </dsp:nvSpPr>
      <dsp:spPr>
        <a:xfrm>
          <a:off x="459502" y="3043994"/>
          <a:ext cx="597003" cy="5970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6D669-380F-4B3A-8E19-DF5FCA552AAF}">
      <dsp:nvSpPr>
        <dsp:cNvPr id="0" name=""/>
        <dsp:cNvSpPr/>
      </dsp:nvSpPr>
      <dsp:spPr>
        <a:xfrm>
          <a:off x="365143" y="3820008"/>
          <a:ext cx="5668207" cy="47760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0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Constantia" pitchFamily="18" charset="0"/>
            </a:rPr>
            <a:t>Политэкономия «Вишневого сада»</a:t>
          </a:r>
          <a:endParaRPr lang="ru-RU" sz="1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365143" y="3820008"/>
        <a:ext cx="5668207" cy="477603"/>
      </dsp:txXfrm>
    </dsp:sp>
    <dsp:sp modelId="{724BC511-AF76-4948-8B41-EA502FAA96D2}">
      <dsp:nvSpPr>
        <dsp:cNvPr id="0" name=""/>
        <dsp:cNvSpPr/>
      </dsp:nvSpPr>
      <dsp:spPr>
        <a:xfrm>
          <a:off x="66641" y="3760308"/>
          <a:ext cx="597003" cy="5970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D0F27-F8AB-4360-93E4-DA6BC3CB4A1B}">
      <dsp:nvSpPr>
        <dsp:cNvPr id="0" name=""/>
        <dsp:cNvSpPr/>
      </dsp:nvSpPr>
      <dsp:spPr>
        <a:xfrm>
          <a:off x="0" y="0"/>
          <a:ext cx="6048672" cy="122497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rPr>
            <a:t>Индия – наиболее важный рынок для Ланкашира (текстиль), реализация около 40% произведенной там продукции в период 1880-1913 гг.;</a:t>
          </a:r>
          <a:endParaRPr lang="ru-RU" sz="18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332232" y="0"/>
        <a:ext cx="4716439" cy="1224979"/>
      </dsp:txXfrm>
    </dsp:sp>
    <dsp:sp modelId="{C8F9DA15-DF7B-480A-9973-68BB0B534E04}">
      <dsp:nvSpPr>
        <dsp:cNvPr id="0" name=""/>
        <dsp:cNvSpPr/>
      </dsp:nvSpPr>
      <dsp:spPr>
        <a:xfrm>
          <a:off x="442273" y="352338"/>
          <a:ext cx="570184" cy="5203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83340-895C-4ED5-B0FC-57F2207014A7}">
      <dsp:nvSpPr>
        <dsp:cNvPr id="0" name=""/>
        <dsp:cNvSpPr/>
      </dsp:nvSpPr>
      <dsp:spPr>
        <a:xfrm>
          <a:off x="0" y="1347477"/>
          <a:ext cx="6048672" cy="166687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Рост роли Индии в период падения экспорта на «развитые» рынки: </a:t>
          </a:r>
          <a:r>
            <a:rPr lang="ru-RU" sz="1800" kern="12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rPr>
            <a:t>экспорт Великобритании в индустриальную Европу и США упал в период 1870-1900 гг. на 19%, увеличение экспорта в Африку и Азию (+38%) ;</a:t>
          </a:r>
          <a:endParaRPr lang="ru-RU" sz="18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332232" y="1347477"/>
        <a:ext cx="4716439" cy="1666879"/>
      </dsp:txXfrm>
    </dsp:sp>
    <dsp:sp modelId="{FDCCAB08-6851-4F5F-A998-BE59AD0F09CE}">
      <dsp:nvSpPr>
        <dsp:cNvPr id="0" name=""/>
        <dsp:cNvSpPr/>
      </dsp:nvSpPr>
      <dsp:spPr>
        <a:xfrm>
          <a:off x="442273" y="1892694"/>
          <a:ext cx="570184" cy="5764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C043B-D40C-4469-9B3F-1DBF600B60C8}">
      <dsp:nvSpPr>
        <dsp:cNvPr id="0" name=""/>
        <dsp:cNvSpPr/>
      </dsp:nvSpPr>
      <dsp:spPr>
        <a:xfrm>
          <a:off x="0" y="3136854"/>
          <a:ext cx="6048672" cy="153917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rPr>
            <a:t>25% экспорта в Индию из Великобритании - сталь, железо и оборудование. Препятствие созданию национального производства (трудности в попытках основания </a:t>
          </a:r>
          <a:r>
            <a:rPr lang="en-US" sz="1800" kern="12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rPr>
            <a:t>Tata </a:t>
          </a:r>
          <a:r>
            <a:rPr lang="en-US" sz="1800" kern="1200" dirty="0" err="1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rPr>
            <a:t>Iron&amp;Steel</a:t>
          </a:r>
          <a:r>
            <a:rPr lang="en-US" sz="1800" kern="12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rPr>
            <a:t>с 1883 до 1912 гг.)</a:t>
          </a:r>
          <a:endParaRPr lang="ru-RU" sz="18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332232" y="3136854"/>
        <a:ext cx="4716439" cy="1539174"/>
      </dsp:txXfrm>
    </dsp:sp>
    <dsp:sp modelId="{C05AC0AF-5BAE-49DE-A36E-AFC7996F6C93}">
      <dsp:nvSpPr>
        <dsp:cNvPr id="0" name=""/>
        <dsp:cNvSpPr/>
      </dsp:nvSpPr>
      <dsp:spPr>
        <a:xfrm>
          <a:off x="442273" y="3636417"/>
          <a:ext cx="570184" cy="540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82DDE-3A79-428F-BEC3-13345A34243B}">
      <dsp:nvSpPr>
        <dsp:cNvPr id="0" name=""/>
        <dsp:cNvSpPr/>
      </dsp:nvSpPr>
      <dsp:spPr>
        <a:xfrm>
          <a:off x="0" y="0"/>
          <a:ext cx="6096000" cy="144016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onstantia" pitchFamily="18" charset="0"/>
            </a:rPr>
            <a:t>Кайзер </a:t>
          </a:r>
          <a:r>
            <a:rPr lang="ru-RU" sz="1800" b="1" kern="1200" dirty="0" smtClean="0">
              <a:solidFill>
                <a:schemeClr val="tx1"/>
              </a:solidFill>
              <a:latin typeface="Constantia" pitchFamily="18" charset="0"/>
            </a:rPr>
            <a:t>Вильгельм </a:t>
          </a:r>
          <a:r>
            <a:rPr lang="en-US" sz="1800" b="1" kern="1200" dirty="0" smtClean="0">
              <a:solidFill>
                <a:schemeClr val="tx1"/>
              </a:solidFill>
              <a:latin typeface="Constantia" pitchFamily="18" charset="0"/>
            </a:rPr>
            <a:t>II</a:t>
          </a:r>
          <a:r>
            <a:rPr lang="ru-RU" sz="1800" b="1" kern="1200" dirty="0" smtClean="0">
              <a:solidFill>
                <a:schemeClr val="tx1"/>
              </a:solidFill>
              <a:latin typeface="Constantia" pitchFamily="18" charset="0"/>
            </a:rPr>
            <a:t> </a:t>
          </a:r>
          <a:r>
            <a:rPr lang="ru-RU" sz="1800" kern="1200" dirty="0" smtClean="0">
              <a:solidFill>
                <a:schemeClr val="tx1"/>
              </a:solidFill>
              <a:latin typeface="Constantia" pitchFamily="18" charset="0"/>
            </a:rPr>
            <a:t>(август 1914 года): «Вы вернетесь домой еще до того, как с деревьев опадут листья»</a:t>
          </a:r>
          <a:endParaRPr lang="ru-RU" sz="18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363215" y="0"/>
        <a:ext cx="4732784" cy="1440160"/>
      </dsp:txXfrm>
    </dsp:sp>
    <dsp:sp modelId="{75FDDE96-E5BA-48C1-A370-0A9CE6406F10}">
      <dsp:nvSpPr>
        <dsp:cNvPr id="0" name=""/>
        <dsp:cNvSpPr/>
      </dsp:nvSpPr>
      <dsp:spPr>
        <a:xfrm>
          <a:off x="410094" y="432048"/>
          <a:ext cx="687043" cy="5760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15DFF-4454-4A96-823C-A70C462CB019}">
      <dsp:nvSpPr>
        <dsp:cNvPr id="0" name=""/>
        <dsp:cNvSpPr/>
      </dsp:nvSpPr>
      <dsp:spPr>
        <a:xfrm>
          <a:off x="0" y="1584176"/>
          <a:ext cx="6096000" cy="144016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Constantia" pitchFamily="18" charset="0"/>
            </a:rPr>
            <a:t>Графиком предусматривалось, что до­роги через Льеж будут открыты на 12-й день мобилизации. Брюссель падет на 19-й, фран­цузская граница пересечена на 22-й, на ли­нию </a:t>
          </a:r>
          <a:r>
            <a:rPr lang="ru-RU" sz="1500" kern="1200" dirty="0" err="1" smtClean="0">
              <a:solidFill>
                <a:schemeClr val="tx1"/>
              </a:solidFill>
              <a:latin typeface="Constantia" pitchFamily="18" charset="0"/>
            </a:rPr>
            <a:t>Тьонвилль</a:t>
          </a:r>
          <a:r>
            <a:rPr lang="ru-RU" sz="1500" kern="1200" dirty="0" smtClean="0">
              <a:solidFill>
                <a:schemeClr val="tx1"/>
              </a:solidFill>
              <a:latin typeface="Constantia" pitchFamily="18" charset="0"/>
            </a:rPr>
            <a:t> — Сен-Квентин войска выйдут на 31-й, Париж и решительная победа — на 39-й.</a:t>
          </a:r>
          <a:endParaRPr lang="ru-RU" sz="15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363215" y="1584176"/>
        <a:ext cx="4732784" cy="1440160"/>
      </dsp:txXfrm>
    </dsp:sp>
    <dsp:sp modelId="{9BBDA832-694A-49C4-9BCD-987B13439616}">
      <dsp:nvSpPr>
        <dsp:cNvPr id="0" name=""/>
        <dsp:cNvSpPr/>
      </dsp:nvSpPr>
      <dsp:spPr>
        <a:xfrm>
          <a:off x="410094" y="2016223"/>
          <a:ext cx="687043" cy="5760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470C8-ED81-4437-B947-DA965AED4429}">
      <dsp:nvSpPr>
        <dsp:cNvPr id="0" name=""/>
        <dsp:cNvSpPr/>
      </dsp:nvSpPr>
      <dsp:spPr>
        <a:xfrm>
          <a:off x="0" y="3168351"/>
          <a:ext cx="6096000" cy="144016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onstantia" pitchFamily="18" charset="0"/>
            </a:rPr>
            <a:t>Кайзер Вильгельм </a:t>
          </a:r>
          <a:r>
            <a:rPr lang="en-US" sz="1800" kern="1200" dirty="0" smtClean="0">
              <a:solidFill>
                <a:schemeClr val="tx1"/>
              </a:solidFill>
              <a:latin typeface="Constantia" pitchFamily="18" charset="0"/>
            </a:rPr>
            <a:t>II</a:t>
          </a:r>
          <a:r>
            <a:rPr lang="ru-RU" sz="1800" kern="1200" dirty="0" smtClean="0">
              <a:solidFill>
                <a:schemeClr val="tx1"/>
              </a:solidFill>
              <a:latin typeface="Constantia" pitchFamily="18" charset="0"/>
            </a:rPr>
            <a:t> (</a:t>
          </a:r>
          <a:r>
            <a:rPr lang="ru-RU" sz="1800" kern="1200" dirty="0" smtClean="0">
              <a:solidFill>
                <a:schemeClr val="tx1"/>
              </a:solidFill>
              <a:latin typeface="Constantia" pitchFamily="18" charset="0"/>
            </a:rPr>
            <a:t>1914): «Если </a:t>
          </a:r>
          <a:r>
            <a:rPr lang="ru-RU" sz="1800" kern="1200" dirty="0" smtClean="0">
              <a:solidFill>
                <a:schemeClr val="tx1"/>
              </a:solidFill>
              <a:latin typeface="Constantia" pitchFamily="18" charset="0"/>
            </a:rPr>
            <a:t>бы кто-нибудь сказал мне заранее, что Англия поднимет оружие против нас!»</a:t>
          </a:r>
          <a:endParaRPr lang="ru-RU" sz="18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363215" y="3168351"/>
        <a:ext cx="4732784" cy="1440160"/>
      </dsp:txXfrm>
    </dsp:sp>
    <dsp:sp modelId="{560F3BB6-AB58-4D69-84FD-D86BD2C7525E}">
      <dsp:nvSpPr>
        <dsp:cNvPr id="0" name=""/>
        <dsp:cNvSpPr/>
      </dsp:nvSpPr>
      <dsp:spPr>
        <a:xfrm>
          <a:off x="410094" y="3600399"/>
          <a:ext cx="687043" cy="57606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2420E-B38A-4B00-B74B-0C50F552ADFF}">
      <dsp:nvSpPr>
        <dsp:cNvPr id="0" name=""/>
        <dsp:cNvSpPr/>
      </dsp:nvSpPr>
      <dsp:spPr>
        <a:xfrm>
          <a:off x="0" y="0"/>
          <a:ext cx="6096000" cy="193476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onstantia" pitchFamily="18" charset="0"/>
            </a:rPr>
            <a:t>Генерал </a:t>
          </a:r>
          <a:r>
            <a:rPr lang="ru-RU" sz="1800" b="1" kern="1200" dirty="0" smtClean="0">
              <a:solidFill>
                <a:schemeClr val="tx1"/>
              </a:solidFill>
              <a:latin typeface="Constantia" pitchFamily="18" charset="0"/>
            </a:rPr>
            <a:t>Фердинанд </a:t>
          </a:r>
          <a:r>
            <a:rPr lang="ru-RU" sz="1800" b="1" kern="1200" dirty="0" err="1" smtClean="0">
              <a:solidFill>
                <a:schemeClr val="tx1"/>
              </a:solidFill>
              <a:latin typeface="Constantia" pitchFamily="18" charset="0"/>
            </a:rPr>
            <a:t>Фош</a:t>
          </a:r>
          <a:r>
            <a:rPr lang="ru-RU" sz="1800" kern="1200" dirty="0" smtClean="0">
              <a:solidFill>
                <a:schemeClr val="tx1"/>
              </a:solidFill>
              <a:latin typeface="Constantia" pitchFamily="18" charset="0"/>
            </a:rPr>
            <a:t>, начальник Высшей военной школы:  «Воля к борьбе есть пер­вое условие победы», или более сжато: «</a:t>
          </a:r>
          <a:r>
            <a:rPr lang="en-US" sz="1800" kern="1200" dirty="0" err="1" smtClean="0">
              <a:solidFill>
                <a:schemeClr val="tx1"/>
              </a:solidFill>
              <a:latin typeface="Constantia" pitchFamily="18" charset="0"/>
            </a:rPr>
            <a:t>Victoire</a:t>
          </a:r>
          <a:r>
            <a:rPr lang="en-US" sz="1800" kern="1200" dirty="0" smtClean="0">
              <a:solidFill>
                <a:schemeClr val="tx1"/>
              </a:solidFill>
              <a:latin typeface="Constantia" pitchFamily="18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Constantia" pitchFamily="18" charset="0"/>
            </a:rPr>
            <a:t>c’est</a:t>
          </a:r>
          <a:r>
            <a:rPr lang="en-US" sz="1800" kern="1200" dirty="0" smtClean="0">
              <a:solidFill>
                <a:schemeClr val="tx1"/>
              </a:solidFill>
              <a:latin typeface="Constantia" pitchFamily="18" charset="0"/>
            </a:rPr>
            <a:t> la </a:t>
          </a:r>
          <a:r>
            <a:rPr lang="en-US" sz="1800" kern="1200" dirty="0" err="1" smtClean="0">
              <a:solidFill>
                <a:schemeClr val="tx1"/>
              </a:solidFill>
              <a:latin typeface="Constantia" pitchFamily="18" charset="0"/>
            </a:rPr>
            <a:t>volont</a:t>
          </a:r>
          <a:r>
            <a:rPr lang="en-US" sz="1800" i="0" kern="1200" dirty="0" err="1" smtClean="0">
              <a:solidFill>
                <a:schemeClr val="tx1"/>
              </a:solidFill>
              <a:latin typeface="Constantia" pitchFamily="18" charset="0"/>
            </a:rPr>
            <a:t>é</a:t>
          </a:r>
          <a:r>
            <a:rPr lang="ru-RU" sz="1800" kern="1200" dirty="0" smtClean="0">
              <a:solidFill>
                <a:schemeClr val="tx1"/>
              </a:solidFill>
              <a:latin typeface="Constantia" pitchFamily="18" charset="0"/>
            </a:rPr>
            <a:t>» — «Победа — это воля»</a:t>
          </a:r>
          <a:endParaRPr lang="ru-RU" sz="18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412676" y="0"/>
        <a:ext cx="4683323" cy="1934765"/>
      </dsp:txXfrm>
    </dsp:sp>
    <dsp:sp modelId="{696E200E-5861-412A-8651-64F667240E20}">
      <dsp:nvSpPr>
        <dsp:cNvPr id="0" name=""/>
        <dsp:cNvSpPr/>
      </dsp:nvSpPr>
      <dsp:spPr>
        <a:xfrm>
          <a:off x="454025" y="638619"/>
          <a:ext cx="698101" cy="6575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1FDA3-C4DC-4C27-B540-6952B36572D1}">
      <dsp:nvSpPr>
        <dsp:cNvPr id="0" name=""/>
        <dsp:cNvSpPr/>
      </dsp:nvSpPr>
      <dsp:spPr>
        <a:xfrm>
          <a:off x="0" y="2128242"/>
          <a:ext cx="6096000" cy="1934765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Constantia" pitchFamily="18" charset="0"/>
            </a:rPr>
            <a:t>Барбара </a:t>
          </a:r>
          <a:r>
            <a:rPr lang="ru-RU" sz="1800" kern="1200" dirty="0" err="1" smtClean="0">
              <a:solidFill>
                <a:schemeClr val="tx1"/>
              </a:solidFill>
              <a:latin typeface="Constantia" pitchFamily="18" charset="0"/>
            </a:rPr>
            <a:t>Такман</a:t>
          </a:r>
          <a:r>
            <a:rPr lang="ru-RU" sz="1800" kern="1200" dirty="0" smtClean="0">
              <a:solidFill>
                <a:schemeClr val="tx1"/>
              </a:solidFill>
              <a:latin typeface="Constantia" pitchFamily="18" charset="0"/>
            </a:rPr>
            <a:t>: «По мере того как оборонительная стратегия уступала место наступательной, все внимание перемещалось от бельгийской границы на восток, откуда можно было осуществить наступление французской армии с целью прорыва Рейна».</a:t>
          </a:r>
          <a:endParaRPr lang="ru-RU" sz="18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412676" y="2128242"/>
        <a:ext cx="4683323" cy="1934765"/>
      </dsp:txXfrm>
    </dsp:sp>
    <dsp:sp modelId="{7DF99A72-EDE6-4F55-998F-7A84B6702A94}">
      <dsp:nvSpPr>
        <dsp:cNvPr id="0" name=""/>
        <dsp:cNvSpPr/>
      </dsp:nvSpPr>
      <dsp:spPr>
        <a:xfrm>
          <a:off x="454025" y="2806872"/>
          <a:ext cx="698101" cy="5775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E9D7C-13D3-40AA-ACB1-30A94AFE7297}">
      <dsp:nvSpPr>
        <dsp:cNvPr id="0" name=""/>
        <dsp:cNvSpPr/>
      </dsp:nvSpPr>
      <dsp:spPr>
        <a:xfrm>
          <a:off x="0" y="0"/>
          <a:ext cx="6096000" cy="141765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Constantia" pitchFamily="18" charset="0"/>
            </a:rPr>
            <a:t>Барбара </a:t>
          </a:r>
          <a:r>
            <a:rPr lang="ru-RU" sz="1500" kern="1200" dirty="0" err="1" smtClean="0">
              <a:solidFill>
                <a:schemeClr val="tx1"/>
              </a:solidFill>
              <a:latin typeface="Constantia" pitchFamily="18" charset="0"/>
            </a:rPr>
            <a:t>Такман</a:t>
          </a:r>
          <a:r>
            <a:rPr lang="ru-RU" sz="1500" kern="1200" dirty="0" smtClean="0">
              <a:solidFill>
                <a:schemeClr val="tx1"/>
              </a:solidFill>
              <a:latin typeface="Constantia" pitchFamily="18" charset="0"/>
            </a:rPr>
            <a:t>: «Образ несущейся с воплями и гиканьем каза­чьей лавы настолько глубоко запечатлелся в умах ев­ропейцев, что многие газетные художники рисовали  ее, причем в подробнейших деталях, находясь за тысячу миль от русского фронта». </a:t>
          </a:r>
          <a:endParaRPr lang="ru-RU" sz="1500" kern="1200" dirty="0"/>
        </a:p>
      </dsp:txBody>
      <dsp:txXfrm>
        <a:off x="1360965" y="0"/>
        <a:ext cx="4735034" cy="1417657"/>
      </dsp:txXfrm>
    </dsp:sp>
    <dsp:sp modelId="{A83B9DB4-4A53-4622-8559-784825317BC9}">
      <dsp:nvSpPr>
        <dsp:cNvPr id="0" name=""/>
        <dsp:cNvSpPr/>
      </dsp:nvSpPr>
      <dsp:spPr>
        <a:xfrm>
          <a:off x="494620" y="481555"/>
          <a:ext cx="513490" cy="454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7EA9E-AD0B-4821-9DAD-A8694EDD9FF2}">
      <dsp:nvSpPr>
        <dsp:cNvPr id="0" name=""/>
        <dsp:cNvSpPr/>
      </dsp:nvSpPr>
      <dsp:spPr>
        <a:xfrm>
          <a:off x="0" y="1559423"/>
          <a:ext cx="6096000" cy="141765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Constantia" pitchFamily="18" charset="0"/>
            </a:rPr>
            <a:t>«Значительные французские ассигнования на железнодорожное строительство еще не дали результатов». </a:t>
          </a:r>
          <a:endParaRPr lang="ru-RU" sz="1500" kern="1200" dirty="0"/>
        </a:p>
      </dsp:txBody>
      <dsp:txXfrm>
        <a:off x="1360965" y="1559423"/>
        <a:ext cx="4735034" cy="1417657"/>
      </dsp:txXfrm>
    </dsp:sp>
    <dsp:sp modelId="{F3FDDCD3-B865-41B8-9A90-9451093C4E9E}">
      <dsp:nvSpPr>
        <dsp:cNvPr id="0" name=""/>
        <dsp:cNvSpPr/>
      </dsp:nvSpPr>
      <dsp:spPr>
        <a:xfrm>
          <a:off x="494620" y="2016220"/>
          <a:ext cx="513490" cy="50406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76148-0FAD-4FF4-BD51-290370B19F96}">
      <dsp:nvSpPr>
        <dsp:cNvPr id="0" name=""/>
        <dsp:cNvSpPr/>
      </dsp:nvSpPr>
      <dsp:spPr>
        <a:xfrm>
          <a:off x="0" y="3118846"/>
          <a:ext cx="6096000" cy="141765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Constantia" pitchFamily="18" charset="0"/>
            </a:rPr>
            <a:t>«Генеральный штаб Германии, основываясь на тщательном подсчете протяженности русских железнодорожных линий, пришел к убеждению, что Россия не будет готова к войне раньше 1916 года».</a:t>
          </a:r>
          <a:endParaRPr lang="ru-RU" sz="1500" kern="1200" dirty="0"/>
        </a:p>
      </dsp:txBody>
      <dsp:txXfrm>
        <a:off x="1360965" y="3118846"/>
        <a:ext cx="4735034" cy="1417657"/>
      </dsp:txXfrm>
    </dsp:sp>
    <dsp:sp modelId="{D3650F9D-A5F9-4979-956D-3347F7F4AD6E}">
      <dsp:nvSpPr>
        <dsp:cNvPr id="0" name=""/>
        <dsp:cNvSpPr/>
      </dsp:nvSpPr>
      <dsp:spPr>
        <a:xfrm>
          <a:off x="494620" y="3550891"/>
          <a:ext cx="513490" cy="5535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E2F74-E463-4395-B0BF-691587CDAA1D}">
      <dsp:nvSpPr>
        <dsp:cNvPr id="0" name=""/>
        <dsp:cNvSpPr/>
      </dsp:nvSpPr>
      <dsp:spPr>
        <a:xfrm>
          <a:off x="0" y="0"/>
          <a:ext cx="6096000" cy="127000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onstantia" pitchFamily="18" charset="0"/>
            </a:rPr>
            <a:t>В эту эпоху еще нет стабильного роста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onstantia" pitchFamily="18" charset="0"/>
            </a:rPr>
            <a:t>личного потребления среднего класса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onstantia" pitchFamily="18" charset="0"/>
            </a:rPr>
            <a:t>(жилье, рестораны, автомобили)</a:t>
          </a:r>
          <a:endParaRPr lang="ru-RU" sz="17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346200" y="0"/>
        <a:ext cx="4749800" cy="1270000"/>
      </dsp:txXfrm>
    </dsp:sp>
    <dsp:sp modelId="{20FA31A2-D69A-48DA-A0AC-A950FCFD2612}">
      <dsp:nvSpPr>
        <dsp:cNvPr id="0" name=""/>
        <dsp:cNvSpPr/>
      </dsp:nvSpPr>
      <dsp:spPr>
        <a:xfrm>
          <a:off x="537096" y="463595"/>
          <a:ext cx="399007" cy="3428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EBB2F-02CA-4C2C-BB7C-41A994D0D74A}">
      <dsp:nvSpPr>
        <dsp:cNvPr id="0" name=""/>
        <dsp:cNvSpPr/>
      </dsp:nvSpPr>
      <dsp:spPr>
        <a:xfrm>
          <a:off x="0" y="1397000"/>
          <a:ext cx="6096000" cy="127000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onstantia" pitchFamily="18" charset="0"/>
            </a:rPr>
            <a:t>Огромный разрыв в доходах и социальном положении между инженерами, офицерами, профессорами, бюрократами (10-м децилем) и остальным трудовым населением</a:t>
          </a:r>
          <a:endParaRPr lang="ru-RU" sz="17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346200" y="1397000"/>
        <a:ext cx="4749800" cy="1270000"/>
      </dsp:txXfrm>
    </dsp:sp>
    <dsp:sp modelId="{6D11B4DE-5DA4-44BD-82E6-78462F7F2C55}">
      <dsp:nvSpPr>
        <dsp:cNvPr id="0" name=""/>
        <dsp:cNvSpPr/>
      </dsp:nvSpPr>
      <dsp:spPr>
        <a:xfrm>
          <a:off x="537096" y="1860595"/>
          <a:ext cx="399007" cy="3428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1B863-255D-4AED-9459-833600E0EB09}">
      <dsp:nvSpPr>
        <dsp:cNvPr id="0" name=""/>
        <dsp:cNvSpPr/>
      </dsp:nvSpPr>
      <dsp:spPr>
        <a:xfrm>
          <a:off x="0" y="2794000"/>
          <a:ext cx="6096000" cy="127000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onstantia" pitchFamily="18" charset="0"/>
            </a:rPr>
            <a:t>Средний класс постепенно начал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onstantia" pitchFamily="18" charset="0"/>
            </a:rPr>
            <a:t> расширяться, но «сверху» и еще не давал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Constantia" pitchFamily="18" charset="0"/>
            </a:rPr>
            <a:t> стабильности социальной системы </a:t>
          </a:r>
          <a:endParaRPr lang="ru-RU" sz="17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346200" y="2794000"/>
        <a:ext cx="4749800" cy="1270000"/>
      </dsp:txXfrm>
    </dsp:sp>
    <dsp:sp modelId="{3F2FE188-A3A4-4BF3-8204-16D55A9F80FB}">
      <dsp:nvSpPr>
        <dsp:cNvPr id="0" name=""/>
        <dsp:cNvSpPr/>
      </dsp:nvSpPr>
      <dsp:spPr>
        <a:xfrm>
          <a:off x="537096" y="3257595"/>
          <a:ext cx="399007" cy="3428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E2F74-E463-4395-B0BF-691587CDAA1D}">
      <dsp:nvSpPr>
        <dsp:cNvPr id="0" name=""/>
        <dsp:cNvSpPr/>
      </dsp:nvSpPr>
      <dsp:spPr>
        <a:xfrm>
          <a:off x="0" y="0"/>
          <a:ext cx="6768752" cy="151150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  <a:latin typeface="Constantia" pitchFamily="18" charset="0"/>
            </a:rPr>
            <a:t>Крестьянам: ссуда на выкуп земли на 49 лет под 6 % годовых.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 smtClean="0">
              <a:solidFill>
                <a:schemeClr val="tx1"/>
              </a:solidFill>
              <a:latin typeface="Constantia" pitchFamily="18" charset="0"/>
            </a:rPr>
            <a:t>Помещикам: 5%</a:t>
          </a: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 банковские билеты и выкупные свидетельства на гарантированный доход (впоследствии должны были быть конвертированы в банковские билеты, по 1/3 первоначальной суммы каждые 5 лет).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Все расчеты шли через Государственный банк. </a:t>
          </a:r>
          <a:endParaRPr lang="ru-RU" sz="1300" b="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504900" y="0"/>
        <a:ext cx="5263851" cy="1511502"/>
      </dsp:txXfrm>
    </dsp:sp>
    <dsp:sp modelId="{20FA31A2-D69A-48DA-A0AC-A950FCFD2612}">
      <dsp:nvSpPr>
        <dsp:cNvPr id="0" name=""/>
        <dsp:cNvSpPr/>
      </dsp:nvSpPr>
      <dsp:spPr>
        <a:xfrm>
          <a:off x="606504" y="551752"/>
          <a:ext cx="443041" cy="4079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EBB2F-02CA-4C2C-BB7C-41A994D0D74A}">
      <dsp:nvSpPr>
        <dsp:cNvPr id="0" name=""/>
        <dsp:cNvSpPr/>
      </dsp:nvSpPr>
      <dsp:spPr>
        <a:xfrm>
          <a:off x="0" y="1662653"/>
          <a:ext cx="6768752" cy="151150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Задумана как самоокупаемая операция: крестьяне выплачивают кредит государству, однако часть этих денег идет на выплату процентов по выданным помещикам государственным облигациям.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В терминах системы национальных счетов данные платежи поддерживали личное потребление (и, видимо, импорт потребительских товаров) состоятельных слоев общества с 1860-х годов.  </a:t>
          </a:r>
          <a:endParaRPr lang="ru-RU" sz="13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504900" y="1662653"/>
        <a:ext cx="5263851" cy="1511502"/>
      </dsp:txXfrm>
    </dsp:sp>
    <dsp:sp modelId="{6D11B4DE-5DA4-44BD-82E6-78462F7F2C55}">
      <dsp:nvSpPr>
        <dsp:cNvPr id="0" name=""/>
        <dsp:cNvSpPr/>
      </dsp:nvSpPr>
      <dsp:spPr>
        <a:xfrm>
          <a:off x="606504" y="2214406"/>
          <a:ext cx="443041" cy="4079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1B863-255D-4AED-9459-833600E0EB09}">
      <dsp:nvSpPr>
        <dsp:cNvPr id="0" name=""/>
        <dsp:cNvSpPr/>
      </dsp:nvSpPr>
      <dsp:spPr>
        <a:xfrm>
          <a:off x="0" y="3325306"/>
          <a:ext cx="6768752" cy="151150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Constantia" pitchFamily="18" charset="0"/>
            </a:rPr>
            <a:t>Сергей Васильев: «Глядя на крестьянскую реформу из нынешнего времени, можно отметить что она была проведена практически идеально - как с точки зрения самой конструкции реформы, так и с точки зрения технологии ее разработки». </a:t>
          </a:r>
          <a:endParaRPr lang="ru-RU" sz="14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504900" y="3325306"/>
        <a:ext cx="5263851" cy="1511502"/>
      </dsp:txXfrm>
    </dsp:sp>
    <dsp:sp modelId="{3F2FE188-A3A4-4BF3-8204-16D55A9F80FB}">
      <dsp:nvSpPr>
        <dsp:cNvPr id="0" name=""/>
        <dsp:cNvSpPr/>
      </dsp:nvSpPr>
      <dsp:spPr>
        <a:xfrm>
          <a:off x="606504" y="3877059"/>
          <a:ext cx="443041" cy="4079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C93C1-31E7-4DDA-8346-83E3DF1DDE2C}">
      <dsp:nvSpPr>
        <dsp:cNvPr id="0" name=""/>
        <dsp:cNvSpPr/>
      </dsp:nvSpPr>
      <dsp:spPr>
        <a:xfrm>
          <a:off x="-5128918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54E7B-AC4F-4140-9954-EA01294CA299}">
      <dsp:nvSpPr>
        <dsp:cNvPr id="0" name=""/>
        <dsp:cNvSpPr/>
      </dsp:nvSpPr>
      <dsp:spPr>
        <a:xfrm>
          <a:off x="512579" y="348766"/>
          <a:ext cx="5520771" cy="69789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9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Элиты сделали трагическую ошибку и разрушили век мира в Европе после Венского конгресса.</a:t>
          </a:r>
          <a:endParaRPr lang="ru-RU" sz="1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512579" y="348766"/>
        <a:ext cx="5520771" cy="697895"/>
      </dsp:txXfrm>
    </dsp:sp>
    <dsp:sp modelId="{3EFCE90F-4DEE-477C-AE29-626A6D593E44}">
      <dsp:nvSpPr>
        <dsp:cNvPr id="0" name=""/>
        <dsp:cNvSpPr/>
      </dsp:nvSpPr>
      <dsp:spPr>
        <a:xfrm>
          <a:off x="76394" y="261529"/>
          <a:ext cx="872369" cy="8723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39897-17FA-42C9-8BA3-2FEA65F3CB43}">
      <dsp:nvSpPr>
        <dsp:cNvPr id="0" name=""/>
        <dsp:cNvSpPr/>
      </dsp:nvSpPr>
      <dsp:spPr>
        <a:xfrm>
          <a:off x="912699" y="1395791"/>
          <a:ext cx="5120651" cy="69789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9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НТП пошел на инфраструктуру, военные расходы и немного на формирование образованного среднего класса.</a:t>
          </a:r>
          <a:endParaRPr lang="ru-RU" sz="1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912699" y="1395791"/>
        <a:ext cx="5120651" cy="697895"/>
      </dsp:txXfrm>
    </dsp:sp>
    <dsp:sp modelId="{AFA99263-B92F-48E0-81EB-8F9CA527243C}">
      <dsp:nvSpPr>
        <dsp:cNvPr id="0" name=""/>
        <dsp:cNvSpPr/>
      </dsp:nvSpPr>
      <dsp:spPr>
        <a:xfrm>
          <a:off x="476514" y="1308554"/>
          <a:ext cx="872369" cy="8723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B7943-BF1B-4173-9213-A2DABC21EDB0}">
      <dsp:nvSpPr>
        <dsp:cNvPr id="0" name=""/>
        <dsp:cNvSpPr/>
      </dsp:nvSpPr>
      <dsp:spPr>
        <a:xfrm>
          <a:off x="912699" y="2442816"/>
          <a:ext cx="5120651" cy="69789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9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Период «пролетарских революций» всем странам надо было прожить, средний класс достиг 10-15%.</a:t>
          </a:r>
          <a:endParaRPr lang="ru-RU" sz="16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912699" y="2442816"/>
        <a:ext cx="5120651" cy="697895"/>
      </dsp:txXfrm>
    </dsp:sp>
    <dsp:sp modelId="{A0F2A524-503C-4D91-92A4-5CB220E12B15}">
      <dsp:nvSpPr>
        <dsp:cNvPr id="0" name=""/>
        <dsp:cNvSpPr/>
      </dsp:nvSpPr>
      <dsp:spPr>
        <a:xfrm>
          <a:off x="476514" y="2355579"/>
          <a:ext cx="872369" cy="8723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21BD3-1E4A-4533-9BD9-303E3BDA7ADC}">
      <dsp:nvSpPr>
        <dsp:cNvPr id="0" name=""/>
        <dsp:cNvSpPr/>
      </dsp:nvSpPr>
      <dsp:spPr>
        <a:xfrm>
          <a:off x="512579" y="3384375"/>
          <a:ext cx="5520771" cy="90882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95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Россия росла полным ходом, с тяжелыми проблемами, но не безнадежно. Слова П.А. Столыпина: «Дайте 20 лет покоя (</a:t>
          </a:r>
          <a:r>
            <a:rPr lang="ru-RU" sz="1500" i="1" kern="12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с 1909 по 1929 – прим. авторов</a:t>
          </a:r>
          <a:r>
            <a:rPr lang="ru-RU" sz="1500" kern="1200" dirty="0" smtClean="0">
              <a:solidFill>
                <a:schemeClr val="tx1"/>
              </a:solidFill>
              <a:latin typeface="Constantia" pitchFamily="18" charset="0"/>
              <a:cs typeface="Times New Roman" panose="02020603050405020304" pitchFamily="18" charset="0"/>
            </a:rPr>
            <a:t>), и вы не узнаете России!» – это был прогноз, а не просто красивая фраза!</a:t>
          </a:r>
          <a:endParaRPr lang="ru-RU" sz="15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512579" y="3384375"/>
        <a:ext cx="5520771" cy="908827"/>
      </dsp:txXfrm>
    </dsp:sp>
    <dsp:sp modelId="{808E517B-A364-472A-BF93-E12B1AEC258A}">
      <dsp:nvSpPr>
        <dsp:cNvPr id="0" name=""/>
        <dsp:cNvSpPr/>
      </dsp:nvSpPr>
      <dsp:spPr>
        <a:xfrm>
          <a:off x="76394" y="3402604"/>
          <a:ext cx="872369" cy="8723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DBC2A-CB93-461C-B707-DB7A2699A7ED}">
      <dsp:nvSpPr>
        <dsp:cNvPr id="0" name=""/>
        <dsp:cNvSpPr/>
      </dsp:nvSpPr>
      <dsp:spPr>
        <a:xfrm>
          <a:off x="-5614586" y="-852941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CCEFF-E852-487B-9B2F-4751CA1E565B}">
      <dsp:nvSpPr>
        <dsp:cNvPr id="0" name=""/>
        <dsp:cNvSpPr/>
      </dsp:nvSpPr>
      <dsp:spPr>
        <a:xfrm>
          <a:off x="348543" y="98290"/>
          <a:ext cx="6569901" cy="72080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41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  <a:latin typeface="Constantia" pitchFamily="18" charset="0"/>
            </a:rPr>
            <a:t>Григорьев Л.М., </a:t>
          </a:r>
          <a:r>
            <a:rPr lang="ru-RU" sz="1200" i="1" kern="1200" dirty="0" err="1" smtClean="0">
              <a:solidFill>
                <a:schemeClr val="tx1"/>
              </a:solidFill>
              <a:latin typeface="Constantia" pitchFamily="18" charset="0"/>
            </a:rPr>
            <a:t>Морозкина</a:t>
          </a:r>
          <a:r>
            <a:rPr lang="ru-RU" sz="1200" i="1" kern="1200" dirty="0" smtClean="0">
              <a:solidFill>
                <a:schemeClr val="tx1"/>
              </a:solidFill>
              <a:latin typeface="Constantia" pitchFamily="18" charset="0"/>
            </a:rPr>
            <a:t> А.А.</a:t>
          </a:r>
          <a:r>
            <a:rPr lang="en-US" sz="1200" i="1" kern="1200" dirty="0" smtClean="0">
              <a:solidFill>
                <a:schemeClr val="tx1"/>
              </a:solidFill>
              <a:latin typeface="Constantia" pitchFamily="18" charset="0"/>
            </a:rPr>
            <a:t> (2021)</a:t>
          </a:r>
          <a:r>
            <a:rPr lang="ru-RU" sz="1200" i="1" kern="1200" dirty="0" smtClean="0">
              <a:solidFill>
                <a:schemeClr val="tx1"/>
              </a:solidFill>
              <a:latin typeface="Constantia" pitchFamily="18" charset="0"/>
            </a:rPr>
            <a:t> </a:t>
          </a:r>
          <a:r>
            <a:rPr lang="ru-RU" sz="1200" kern="1200" dirty="0" smtClean="0">
              <a:solidFill>
                <a:schemeClr val="tx1"/>
              </a:solidFill>
              <a:latin typeface="Constantia" pitchFamily="18" charset="0"/>
            </a:rPr>
            <a:t>Успешная неустойчивая индустриализация мира: 1880-1913. СПб.: Нестор-История</a:t>
          </a:r>
          <a:r>
            <a:rPr lang="en-US" sz="1200" kern="1200" dirty="0" smtClean="0">
              <a:solidFill>
                <a:schemeClr val="tx1"/>
              </a:solidFill>
              <a:latin typeface="Constantia" pitchFamily="18" charset="0"/>
            </a:rPr>
            <a:t>.</a:t>
          </a:r>
          <a:r>
            <a:rPr lang="ru-RU" sz="1200" kern="1200" dirty="0" smtClean="0">
              <a:solidFill>
                <a:schemeClr val="tx1"/>
              </a:solidFill>
              <a:latin typeface="Constantia" pitchFamily="18" charset="0"/>
            </a:rPr>
            <a:t> 176 с. </a:t>
          </a:r>
          <a:r>
            <a:rPr lang="en-US" sz="1200" kern="1200" dirty="0" smtClean="0">
              <a:solidFill>
                <a:schemeClr val="tx1"/>
              </a:solidFill>
              <a:latin typeface="Constantia" pitchFamily="18" charset="0"/>
            </a:rPr>
            <a:t>URL: https://nestorbook.ru/grigoriev-l-m-morozkina-a-k-uspeshnaya-neustoychivaya-industrializatsiya-mira-1880-1913</a:t>
          </a:r>
          <a:endParaRPr lang="ru-RU" sz="12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348543" y="98290"/>
        <a:ext cx="6569901" cy="720801"/>
      </dsp:txXfrm>
    </dsp:sp>
    <dsp:sp modelId="{CBEC648C-2A86-47CA-95AC-8866EDD13773}">
      <dsp:nvSpPr>
        <dsp:cNvPr id="0" name=""/>
        <dsp:cNvSpPr/>
      </dsp:nvSpPr>
      <dsp:spPr>
        <a:xfrm>
          <a:off x="66330" y="176477"/>
          <a:ext cx="564427" cy="5644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8884A-E461-4986-AC2C-E256E89C7520}">
      <dsp:nvSpPr>
        <dsp:cNvPr id="0" name=""/>
        <dsp:cNvSpPr/>
      </dsp:nvSpPr>
      <dsp:spPr>
        <a:xfrm>
          <a:off x="757455" y="910630"/>
          <a:ext cx="6160990" cy="45154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41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i="1" kern="1200" dirty="0" smtClean="0">
              <a:solidFill>
                <a:schemeClr val="tx1"/>
              </a:solidFill>
              <a:latin typeface="Constantia" pitchFamily="18" charset="0"/>
            </a:rPr>
            <a:t>Flandreau M., </a:t>
          </a:r>
          <a:r>
            <a:rPr lang="en-US" sz="1200" i="1" kern="1200" dirty="0" err="1" smtClean="0">
              <a:solidFill>
                <a:schemeClr val="tx1"/>
              </a:solidFill>
              <a:latin typeface="Constantia" pitchFamily="18" charset="0"/>
            </a:rPr>
            <a:t>Zumer</a:t>
          </a:r>
          <a:r>
            <a:rPr lang="en-US" sz="1200" i="1" kern="1200" dirty="0" smtClean="0">
              <a:solidFill>
                <a:schemeClr val="tx1"/>
              </a:solidFill>
              <a:latin typeface="Constantia" pitchFamily="18" charset="0"/>
            </a:rPr>
            <a:t> F.</a:t>
          </a:r>
          <a:r>
            <a:rPr lang="en-US" sz="1200" kern="1200" dirty="0" smtClean="0">
              <a:solidFill>
                <a:schemeClr val="tx1"/>
              </a:solidFill>
              <a:latin typeface="Constantia" pitchFamily="18" charset="0"/>
            </a:rPr>
            <a:t> (2004) The Making of Global Finance 1880–1913. Paris: OECD. </a:t>
          </a:r>
          <a:r>
            <a:rPr lang="ru-RU" sz="1200" i="1" kern="1200" dirty="0" err="1" smtClean="0">
              <a:solidFill>
                <a:schemeClr val="tx1"/>
              </a:solidFill>
              <a:latin typeface="Constantia" pitchFamily="18" charset="0"/>
            </a:rPr>
            <a:t>Бродберри</a:t>
          </a:r>
          <a:r>
            <a:rPr lang="ru-RU" sz="1200" i="1" kern="1200" dirty="0" smtClean="0">
              <a:solidFill>
                <a:schemeClr val="tx1"/>
              </a:solidFill>
              <a:latin typeface="Constantia" pitchFamily="18" charset="0"/>
            </a:rPr>
            <a:t> </a:t>
          </a:r>
          <a:r>
            <a:rPr lang="en-US" sz="1200" i="1" kern="1200" dirty="0" smtClean="0">
              <a:solidFill>
                <a:schemeClr val="tx1"/>
              </a:solidFill>
              <a:latin typeface="Constantia" pitchFamily="18" charset="0"/>
            </a:rPr>
            <a:t>C</a:t>
          </a:r>
          <a:r>
            <a:rPr lang="ru-RU" sz="1200" i="1" kern="1200" dirty="0" smtClean="0">
              <a:solidFill>
                <a:schemeClr val="tx1"/>
              </a:solidFill>
              <a:latin typeface="Constantia" pitchFamily="18" charset="0"/>
            </a:rPr>
            <a:t>., </a:t>
          </a:r>
          <a:r>
            <a:rPr lang="ru-RU" sz="1200" i="1" kern="1200" dirty="0" err="1" smtClean="0">
              <a:solidFill>
                <a:schemeClr val="tx1"/>
              </a:solidFill>
              <a:latin typeface="Constantia" pitchFamily="18" charset="0"/>
            </a:rPr>
            <a:t>О’Рурк</a:t>
          </a:r>
          <a:r>
            <a:rPr lang="ru-RU" sz="1200" i="1" kern="1200" dirty="0" smtClean="0">
              <a:solidFill>
                <a:schemeClr val="tx1"/>
              </a:solidFill>
              <a:latin typeface="Constantia" pitchFamily="18" charset="0"/>
            </a:rPr>
            <a:t> К.</a:t>
          </a:r>
          <a:r>
            <a:rPr lang="ru-RU" sz="1200" kern="1200" dirty="0" smtClean="0">
              <a:solidFill>
                <a:schemeClr val="tx1"/>
              </a:solidFill>
              <a:latin typeface="Constantia" pitchFamily="18" charset="0"/>
            </a:rPr>
            <a:t> (ред.)</a:t>
          </a:r>
          <a:r>
            <a:rPr lang="en-US" sz="1200" kern="1200" dirty="0" smtClean="0">
              <a:solidFill>
                <a:schemeClr val="tx1"/>
              </a:solidFill>
              <a:latin typeface="Constantia" pitchFamily="18" charset="0"/>
            </a:rPr>
            <a:t> (2013)</a:t>
          </a:r>
          <a:r>
            <a:rPr lang="ru-RU" sz="1200" kern="1200" dirty="0" smtClean="0">
              <a:solidFill>
                <a:schemeClr val="tx1"/>
              </a:solidFill>
              <a:latin typeface="Constantia" pitchFamily="18" charset="0"/>
            </a:rPr>
            <a:t> </a:t>
          </a:r>
          <a:endParaRPr lang="ru-RU" sz="12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757455" y="910630"/>
        <a:ext cx="6160990" cy="451542"/>
      </dsp:txXfrm>
    </dsp:sp>
    <dsp:sp modelId="{5499F03C-C48C-4463-AD73-40D813B0AE62}">
      <dsp:nvSpPr>
        <dsp:cNvPr id="0" name=""/>
        <dsp:cNvSpPr/>
      </dsp:nvSpPr>
      <dsp:spPr>
        <a:xfrm>
          <a:off x="475241" y="854187"/>
          <a:ext cx="564427" cy="5644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D225F-482C-40B7-9FC5-DB24EF1F6F3C}">
      <dsp:nvSpPr>
        <dsp:cNvPr id="0" name=""/>
        <dsp:cNvSpPr/>
      </dsp:nvSpPr>
      <dsp:spPr>
        <a:xfrm>
          <a:off x="981537" y="1587844"/>
          <a:ext cx="5936908" cy="45154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Кембриджская экономическая история Европы Нового и Новейшего времени. Т.</a:t>
          </a:r>
          <a:r>
            <a:rPr lang="en-US" sz="1300" kern="1200" dirty="0" smtClean="0">
              <a:solidFill>
                <a:schemeClr val="tx1"/>
              </a:solidFill>
              <a:latin typeface="Constantia" pitchFamily="18" charset="0"/>
            </a:rPr>
            <a:t> </a:t>
          </a: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2</a:t>
          </a:r>
          <a:r>
            <a:rPr lang="en-US" sz="1300" kern="1200" dirty="0" smtClean="0">
              <a:solidFill>
                <a:schemeClr val="tx1"/>
              </a:solidFill>
              <a:latin typeface="Constantia" pitchFamily="18" charset="0"/>
            </a:rPr>
            <a:t>. </a:t>
          </a: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М</a:t>
          </a:r>
          <a:r>
            <a:rPr lang="en-US" sz="1300" kern="1200" dirty="0" smtClean="0">
              <a:solidFill>
                <a:schemeClr val="tx1"/>
              </a:solidFill>
              <a:latin typeface="Constantia" pitchFamily="18" charset="0"/>
            </a:rPr>
            <a:t>.: </a:t>
          </a: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Издательство Института Гайдара</a:t>
          </a:r>
          <a:endParaRPr lang="ru-RU" sz="13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981537" y="1587844"/>
        <a:ext cx="5936908" cy="451542"/>
      </dsp:txXfrm>
    </dsp:sp>
    <dsp:sp modelId="{6A2C18E4-B2CC-4AE6-A978-151364693203}">
      <dsp:nvSpPr>
        <dsp:cNvPr id="0" name=""/>
        <dsp:cNvSpPr/>
      </dsp:nvSpPr>
      <dsp:spPr>
        <a:xfrm>
          <a:off x="699323" y="1531401"/>
          <a:ext cx="564427" cy="5644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65106-0B61-4193-998F-E5DCEC44FF02}">
      <dsp:nvSpPr>
        <dsp:cNvPr id="0" name=""/>
        <dsp:cNvSpPr/>
      </dsp:nvSpPr>
      <dsp:spPr>
        <a:xfrm>
          <a:off x="1053084" y="2265554"/>
          <a:ext cx="5865361" cy="45154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>
              <a:solidFill>
                <a:schemeClr val="tx1"/>
              </a:solidFill>
              <a:latin typeface="Constantia" pitchFamily="18" charset="0"/>
            </a:rPr>
            <a:t>Белоусов Р. А.</a:t>
          </a: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 </a:t>
          </a:r>
          <a:r>
            <a:rPr lang="en-US" sz="1300" kern="1200" dirty="0" smtClean="0">
              <a:solidFill>
                <a:schemeClr val="tx1"/>
              </a:solidFill>
              <a:latin typeface="Constantia" pitchFamily="18" charset="0"/>
            </a:rPr>
            <a:t>(1999) </a:t>
          </a: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Экономическая история России: </a:t>
          </a:r>
          <a:r>
            <a:rPr lang="en-US" sz="1300" kern="1200" dirty="0" smtClean="0">
              <a:solidFill>
                <a:schemeClr val="tx1"/>
              </a:solidFill>
              <a:latin typeface="Constantia" pitchFamily="18" charset="0"/>
            </a:rPr>
            <a:t>XX</a:t>
          </a: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 век. Книга </a:t>
          </a:r>
          <a:r>
            <a:rPr lang="en-US" sz="1300" kern="1200" dirty="0" smtClean="0">
              <a:solidFill>
                <a:schemeClr val="tx1"/>
              </a:solidFill>
              <a:latin typeface="Constantia" pitchFamily="18" charset="0"/>
            </a:rPr>
            <a:t>I</a:t>
          </a: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. На рубеже двух столетий. М</a:t>
          </a:r>
          <a:r>
            <a:rPr lang="en-US" sz="1300" kern="1200" dirty="0" smtClean="0">
              <a:solidFill>
                <a:schemeClr val="tx1"/>
              </a:solidFill>
              <a:latin typeface="Constantia" pitchFamily="18" charset="0"/>
            </a:rPr>
            <a:t>.: </a:t>
          </a:r>
          <a:r>
            <a:rPr lang="ru-RU" sz="1300" kern="1200" dirty="0" err="1" smtClean="0">
              <a:solidFill>
                <a:schemeClr val="tx1"/>
              </a:solidFill>
              <a:latin typeface="Constantia" pitchFamily="18" charset="0"/>
            </a:rPr>
            <a:t>ИздАТ</a:t>
          </a:r>
          <a:r>
            <a:rPr lang="en-US" sz="1300" kern="1200" dirty="0" smtClean="0">
              <a:solidFill>
                <a:schemeClr val="tx1"/>
              </a:solidFill>
              <a:latin typeface="Constantia" pitchFamily="18" charset="0"/>
            </a:rPr>
            <a:t>, 1999, - 408</a:t>
          </a: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 с.</a:t>
          </a:r>
          <a:endParaRPr lang="ru-RU" sz="13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1053084" y="2265554"/>
        <a:ext cx="5865361" cy="451542"/>
      </dsp:txXfrm>
    </dsp:sp>
    <dsp:sp modelId="{CE7C2F65-7364-4D78-A5D2-725B34309B45}">
      <dsp:nvSpPr>
        <dsp:cNvPr id="0" name=""/>
        <dsp:cNvSpPr/>
      </dsp:nvSpPr>
      <dsp:spPr>
        <a:xfrm>
          <a:off x="770870" y="2209112"/>
          <a:ext cx="564427" cy="5644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CD4C9-7F9B-4C4F-8596-32B7C5387976}">
      <dsp:nvSpPr>
        <dsp:cNvPr id="0" name=""/>
        <dsp:cNvSpPr/>
      </dsp:nvSpPr>
      <dsp:spPr>
        <a:xfrm>
          <a:off x="981537" y="2943265"/>
          <a:ext cx="5936908" cy="45154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>
              <a:solidFill>
                <a:schemeClr val="tx1"/>
              </a:solidFill>
              <a:latin typeface="Constantia" pitchFamily="18" charset="0"/>
            </a:rPr>
            <a:t>Миронов Б.</a:t>
          </a:r>
          <a:r>
            <a:rPr lang="en-US" sz="1300" i="1" kern="1200" dirty="0" smtClean="0">
              <a:solidFill>
                <a:schemeClr val="tx1"/>
              </a:solidFill>
              <a:latin typeface="Constantia" pitchFamily="18" charset="0"/>
            </a:rPr>
            <a:t> </a:t>
          </a:r>
          <a:r>
            <a:rPr lang="ru-RU" sz="1300" i="1" kern="1200" dirty="0" smtClean="0">
              <a:solidFill>
                <a:schemeClr val="tx1"/>
              </a:solidFill>
              <a:latin typeface="Constantia" pitchFamily="18" charset="0"/>
            </a:rPr>
            <a:t>Н.</a:t>
          </a: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 </a:t>
          </a:r>
          <a:r>
            <a:rPr lang="en-US" sz="1300" kern="1200" dirty="0" smtClean="0">
              <a:solidFill>
                <a:schemeClr val="tx1"/>
              </a:solidFill>
              <a:latin typeface="Constantia" pitchFamily="18" charset="0"/>
            </a:rPr>
            <a:t>(2012) </a:t>
          </a: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Благосостояние населения и революции в имперской России. М</a:t>
          </a:r>
          <a:r>
            <a:rPr lang="en-US" sz="1300" kern="1200" dirty="0" smtClean="0">
              <a:solidFill>
                <a:schemeClr val="tx1"/>
              </a:solidFill>
              <a:latin typeface="Constantia" pitchFamily="18" charset="0"/>
            </a:rPr>
            <a:t>.: </a:t>
          </a: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Весь мир</a:t>
          </a:r>
          <a:r>
            <a:rPr lang="en-US" sz="1300" kern="1200" dirty="0" smtClean="0">
              <a:solidFill>
                <a:schemeClr val="tx1"/>
              </a:solidFill>
              <a:latin typeface="Constantia" pitchFamily="18" charset="0"/>
            </a:rPr>
            <a:t>. 2012. 844 </a:t>
          </a: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с</a:t>
          </a:r>
          <a:r>
            <a:rPr lang="en-US" sz="1300" kern="1200" dirty="0" smtClean="0">
              <a:solidFill>
                <a:schemeClr val="tx1"/>
              </a:solidFill>
              <a:latin typeface="Constantia" pitchFamily="18" charset="0"/>
            </a:rPr>
            <a:t>. </a:t>
          </a:r>
          <a:endParaRPr lang="ru-RU" sz="13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981537" y="2943265"/>
        <a:ext cx="5936908" cy="451542"/>
      </dsp:txXfrm>
    </dsp:sp>
    <dsp:sp modelId="{0FAB534A-C01C-42C2-B405-001B7A21E0F2}">
      <dsp:nvSpPr>
        <dsp:cNvPr id="0" name=""/>
        <dsp:cNvSpPr/>
      </dsp:nvSpPr>
      <dsp:spPr>
        <a:xfrm>
          <a:off x="699323" y="2886822"/>
          <a:ext cx="564427" cy="5644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58C1C-7B3E-4C43-AC97-EAB467A7CB56}">
      <dsp:nvSpPr>
        <dsp:cNvPr id="0" name=""/>
        <dsp:cNvSpPr/>
      </dsp:nvSpPr>
      <dsp:spPr>
        <a:xfrm>
          <a:off x="757455" y="3620478"/>
          <a:ext cx="6160990" cy="45154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>
              <a:solidFill>
                <a:schemeClr val="tx1"/>
              </a:solidFill>
              <a:latin typeface="Constantia" pitchFamily="18" charset="0"/>
            </a:rPr>
            <a:t>Давыдов М.А. </a:t>
          </a: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(2016) Двадцать лет до Великой войны: российская модернизация Витте-Столыпина. СПб:  </a:t>
          </a:r>
          <a:r>
            <a:rPr lang="ru-RU" sz="1300" kern="1200" dirty="0" err="1" smtClean="0">
              <a:solidFill>
                <a:schemeClr val="tx1"/>
              </a:solidFill>
              <a:latin typeface="Constantia" pitchFamily="18" charset="0"/>
            </a:rPr>
            <a:t>Алетейя</a:t>
          </a: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. 1080 с. </a:t>
          </a:r>
          <a:endParaRPr lang="ru-RU" sz="13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757455" y="3620478"/>
        <a:ext cx="6160990" cy="451542"/>
      </dsp:txXfrm>
    </dsp:sp>
    <dsp:sp modelId="{E6708FEB-5B1E-495E-8193-13D678A175B6}">
      <dsp:nvSpPr>
        <dsp:cNvPr id="0" name=""/>
        <dsp:cNvSpPr/>
      </dsp:nvSpPr>
      <dsp:spPr>
        <a:xfrm>
          <a:off x="475241" y="3564036"/>
          <a:ext cx="564427" cy="5644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8FEF5-D5BA-43EC-829C-E029773C311A}">
      <dsp:nvSpPr>
        <dsp:cNvPr id="0" name=""/>
        <dsp:cNvSpPr/>
      </dsp:nvSpPr>
      <dsp:spPr>
        <a:xfrm>
          <a:off x="348543" y="4298189"/>
          <a:ext cx="6569901" cy="45154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411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i="1" kern="1200" dirty="0" smtClean="0">
              <a:solidFill>
                <a:schemeClr val="tx1"/>
              </a:solidFill>
              <a:latin typeface="Constantia" pitchFamily="18" charset="0"/>
            </a:rPr>
            <a:t>Васильев С.А. </a:t>
          </a:r>
          <a:r>
            <a:rPr lang="ru-RU" sz="1300" kern="1200" dirty="0" smtClean="0">
              <a:solidFill>
                <a:schemeClr val="tx1"/>
              </a:solidFill>
              <a:latin typeface="Constantia" pitchFamily="18" charset="0"/>
            </a:rPr>
            <a:t>(2021) Крестьянская реформа в России. </a:t>
          </a:r>
          <a:r>
            <a:rPr lang="en-US" sz="1300" kern="1200" dirty="0" smtClean="0">
              <a:solidFill>
                <a:schemeClr val="tx1"/>
              </a:solidFill>
              <a:latin typeface="Constantia" pitchFamily="18" charset="0"/>
            </a:rPr>
            <a:t>URL: https://leontief-centre.ru/book137</a:t>
          </a:r>
          <a:endParaRPr lang="ru-RU" sz="1300" kern="1200" dirty="0">
            <a:solidFill>
              <a:schemeClr val="tx1"/>
            </a:solidFill>
            <a:latin typeface="Constantia" pitchFamily="18" charset="0"/>
          </a:endParaRPr>
        </a:p>
      </dsp:txBody>
      <dsp:txXfrm>
        <a:off x="348543" y="4298189"/>
        <a:ext cx="6569901" cy="451542"/>
      </dsp:txXfrm>
    </dsp:sp>
    <dsp:sp modelId="{4026AEBB-BF59-453C-BDCD-980F0A4F374C}">
      <dsp:nvSpPr>
        <dsp:cNvPr id="0" name=""/>
        <dsp:cNvSpPr/>
      </dsp:nvSpPr>
      <dsp:spPr>
        <a:xfrm>
          <a:off x="66330" y="4241746"/>
          <a:ext cx="564427" cy="5644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C0994-65E3-47E5-9EB2-D4E3C3D50BA7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18FCF-B68B-4F12-9C85-73EB5BC108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3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6C7D-31C8-44F1-9FB8-E0EAE8C9BC3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4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6C7D-31C8-44F1-9FB8-E0EAE8C9BC3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4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82C0F-C62C-4762-8241-A874B3AC81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7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6C7D-31C8-44F1-9FB8-E0EAE8C9BC3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4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82C0F-C62C-4762-8241-A874B3AC81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76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6C7D-31C8-44F1-9FB8-E0EAE8C9BC3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4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6C7D-31C8-44F1-9FB8-E0EAE8C9BC3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4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82C0F-C62C-4762-8241-A874B3AC81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7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82C0F-C62C-4762-8241-A874B3AC81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7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82C0F-C62C-4762-8241-A874B3AC813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7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82C0F-C62C-4762-8241-A874B3AC8138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76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6C7D-31C8-44F1-9FB8-E0EAE8C9BC3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B6C7D-31C8-44F1-9FB8-E0EAE8C9BC3A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4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82C0F-C62C-4762-8241-A874B3AC81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7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82C0F-C62C-4762-8241-A874B3AC81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7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815" y="-5513"/>
            <a:ext cx="3643711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504" y="3578984"/>
            <a:ext cx="2618794" cy="14465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2400" b="1" dirty="0" smtClean="0">
                <a:latin typeface="Constantia" pitchFamily="18" charset="0"/>
                <a:ea typeface="Segoe UI" panose="020B0502040204020203" pitchFamily="34" charset="0"/>
                <a:cs typeface="Leelawadee" panose="020B0502040204020203" pitchFamily="34" charset="-34"/>
              </a:rPr>
              <a:t>22</a:t>
            </a:r>
            <a:r>
              <a:rPr lang="ru-RU" sz="2400" b="1" dirty="0" smtClean="0">
                <a:latin typeface="Constantia" pitchFamily="18" charset="0"/>
                <a:ea typeface="Segoe UI" panose="020B0502040204020203" pitchFamily="34" charset="0"/>
                <a:cs typeface="Leelawadee" panose="020B0502040204020203" pitchFamily="34" charset="-34"/>
              </a:rPr>
              <a:t> февраля</a:t>
            </a:r>
            <a:r>
              <a:rPr lang="en-US" sz="2400" b="1" dirty="0" smtClean="0">
                <a:latin typeface="Constantia" pitchFamily="18" charset="0"/>
                <a:ea typeface="Segoe UI" panose="020B0502040204020203" pitchFamily="34" charset="0"/>
                <a:cs typeface="Leelawadee" panose="020B0502040204020203" pitchFamily="34" charset="-34"/>
              </a:rPr>
              <a:t>, 202</a:t>
            </a:r>
            <a:r>
              <a:rPr lang="ru-RU" sz="2400" b="1" dirty="0" smtClean="0">
                <a:latin typeface="Constantia" pitchFamily="18" charset="0"/>
                <a:ea typeface="Segoe UI" panose="020B0502040204020203" pitchFamily="34" charset="0"/>
                <a:cs typeface="Leelawadee" panose="020B0502040204020203" pitchFamily="34" charset="-34"/>
              </a:rPr>
              <a:t>2</a:t>
            </a:r>
            <a:endParaRPr lang="en-US" sz="2400" b="1" dirty="0" smtClean="0">
              <a:latin typeface="Constantia" pitchFamily="18" charset="0"/>
              <a:ea typeface="Segoe UI" panose="020B0502040204020203" pitchFamily="34" charset="0"/>
              <a:cs typeface="Leelawadee" panose="020B0502040204020203" pitchFamily="34" charset="-34"/>
            </a:endParaRPr>
          </a:p>
          <a:p>
            <a:endParaRPr lang="ru-RU" sz="2400" b="1" dirty="0" smtClean="0">
              <a:latin typeface="Constantia" pitchFamily="18" charset="0"/>
              <a:ea typeface="Segoe UI" panose="020B0502040204020203" pitchFamily="34" charset="0"/>
              <a:cs typeface="Leelawadee" panose="020B0502040204020203" pitchFamily="34" charset="-34"/>
            </a:endParaRPr>
          </a:p>
          <a:p>
            <a:r>
              <a:rPr lang="ru-RU" sz="2000" b="1" dirty="0" smtClean="0">
                <a:latin typeface="Constantia" pitchFamily="18" charset="0"/>
                <a:ea typeface="Segoe UI" panose="020B0502040204020203" pitchFamily="34" charset="0"/>
                <a:cs typeface="Leelawadee" panose="020B0502040204020203" pitchFamily="34" charset="-34"/>
              </a:rPr>
              <a:t>Москва</a:t>
            </a:r>
          </a:p>
          <a:p>
            <a:r>
              <a:rPr lang="ru-RU" sz="2000" b="1" dirty="0" smtClean="0">
                <a:latin typeface="Constantia" pitchFamily="18" charset="0"/>
                <a:ea typeface="Segoe UI" panose="020B0502040204020203" pitchFamily="34" charset="0"/>
                <a:cs typeface="Leelawadee" panose="020B0502040204020203" pitchFamily="34" charset="-34"/>
              </a:rPr>
              <a:t>НИУ ВШЭ</a:t>
            </a:r>
            <a:endParaRPr lang="ru-RU" sz="2000" b="1" dirty="0">
              <a:latin typeface="Constantia" pitchFamily="18" charset="0"/>
              <a:ea typeface="Segoe UI" panose="020B0502040204020203" pitchFamily="34" charset="0"/>
              <a:cs typeface="Leelawadee" panose="020B0502040204020203" pitchFamily="34" charset="-34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8533" y="3413958"/>
            <a:ext cx="345638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35896" y="43051"/>
            <a:ext cx="5508103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accent2"/>
                </a:solidFill>
                <a:latin typeface="Constantia" pitchFamily="18" charset="0"/>
                <a:ea typeface="Segoe UI" panose="020B0502040204020203" pitchFamily="34" charset="0"/>
                <a:cs typeface="Leelawadee" panose="020B0502040204020203" pitchFamily="34" charset="-34"/>
              </a:rPr>
              <a:t>Успешная неустойчивая индустриализация мира: </a:t>
            </a:r>
          </a:p>
          <a:p>
            <a:pPr algn="ctr"/>
            <a:r>
              <a:rPr lang="ru-RU" sz="4500" b="1" dirty="0" smtClean="0">
                <a:solidFill>
                  <a:schemeClr val="accent2"/>
                </a:solidFill>
                <a:latin typeface="Constantia" pitchFamily="18" charset="0"/>
                <a:ea typeface="Segoe UI" panose="020B0502040204020203" pitchFamily="34" charset="0"/>
                <a:cs typeface="Leelawadee" panose="020B0502040204020203" pitchFamily="34" charset="-34"/>
              </a:rPr>
              <a:t>1880-1913</a:t>
            </a:r>
          </a:p>
          <a:p>
            <a:pPr algn="ctr"/>
            <a:endParaRPr lang="ru-RU" sz="2800" b="1" dirty="0" smtClean="0">
              <a:solidFill>
                <a:schemeClr val="accent2"/>
              </a:solidFill>
              <a:latin typeface="Constantia" pitchFamily="18" charset="0"/>
              <a:ea typeface="Segoe UI" panose="020B0502040204020203" pitchFamily="34" charset="0"/>
              <a:cs typeface="Leelawadee" panose="020B05020402040202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3396" y="3582620"/>
            <a:ext cx="3490892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Леонид Григорьев</a:t>
            </a:r>
          </a:p>
          <a:p>
            <a:r>
              <a:rPr lang="ru-RU" sz="2400" dirty="0" smtClean="0"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Александра </a:t>
            </a:r>
            <a:r>
              <a:rPr lang="ru-RU" sz="2400" dirty="0" err="1" smtClean="0"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Морозкина</a:t>
            </a:r>
            <a:endParaRPr lang="ru-RU" sz="2400" dirty="0" smtClean="0">
              <a:latin typeface="Constantia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6" t="57892" r="1093" b="1653"/>
          <a:stretch/>
        </p:blipFill>
        <p:spPr>
          <a:xfrm>
            <a:off x="73163" y="1188953"/>
            <a:ext cx="3481754" cy="20808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3432" y="4676322"/>
            <a:ext cx="3015377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НЕСТОР-ИСТОРИЯ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606780" y="4598283"/>
            <a:ext cx="156633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6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7" y="195486"/>
            <a:ext cx="7848872" cy="469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53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4168" y="0"/>
            <a:ext cx="3059832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0847" y="51239"/>
            <a:ext cx="305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Быстрой победы быть не могло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1258713"/>
            <a:ext cx="1612644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Великобритания</a:t>
            </a:r>
            <a:endParaRPr lang="ru-RU" sz="145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1654008"/>
            <a:ext cx="1612643" cy="246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Россия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5109" y="0"/>
            <a:ext cx="1439556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Военные расходы, млн. долл.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4590" y="0"/>
            <a:ext cx="1483921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smtClean="0">
                <a:latin typeface="Constantia" panose="02030602050306030303" pitchFamily="18" charset="0"/>
              </a:rPr>
              <a:t>Число военнослуж</a:t>
            </a:r>
            <a:r>
              <a:rPr lang="ru-RU" sz="1400" b="1" dirty="0" smtClean="0">
                <a:latin typeface="Constantia" panose="02030602050306030303" pitchFamily="18" charset="0"/>
              </a:rPr>
              <a:t>., тыс. чел.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96" y="2003916"/>
            <a:ext cx="1612642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Франция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95" y="2377652"/>
            <a:ext cx="1612644" cy="27366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Антанта, всего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8138" y="1654008"/>
            <a:ext cx="717777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148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8138" y="2003917"/>
            <a:ext cx="717777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159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48139" y="2377654"/>
            <a:ext cx="717779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411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45836" y="1258713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104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65061" y="1654008"/>
            <a:ext cx="720080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415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65061" y="2003917"/>
            <a:ext cx="720080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324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65062" y="2377654"/>
            <a:ext cx="720081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1 068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65061" y="1258713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329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84286" y="1654008"/>
            <a:ext cx="720080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909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84286" y="2003917"/>
            <a:ext cx="720080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544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84287" y="2377654"/>
            <a:ext cx="720081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1 701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84286" y="1258713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248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03511" y="1654008"/>
            <a:ext cx="720080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1 286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03511" y="2003917"/>
            <a:ext cx="720080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632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03512" y="2377654"/>
            <a:ext cx="720081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2 451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03511" y="1258713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533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22736" y="1654008"/>
            <a:ext cx="720080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5,3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22736" y="2003917"/>
            <a:ext cx="720080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3,3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22737" y="2377654"/>
            <a:ext cx="720081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2,9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22736" y="1258713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1,7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41961" y="1654008"/>
            <a:ext cx="720080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4,0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41961" y="2003917"/>
            <a:ext cx="720080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41962" y="2377654"/>
            <a:ext cx="720081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3,4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241961" y="1258713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2,9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568" y="360443"/>
            <a:ext cx="1346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Страны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52589" y="716510"/>
            <a:ext cx="717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1880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65762" y="716509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1913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86756" y="706604"/>
            <a:ext cx="717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1913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17421" y="711426"/>
            <a:ext cx="7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1913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99929" y="70660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1880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18533" y="-8889"/>
            <a:ext cx="1463584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Военные расходы, % ВВП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92145" y="725166"/>
            <a:ext cx="717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1880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495" y="950936"/>
            <a:ext cx="5926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Антанта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494" y="2982020"/>
            <a:ext cx="1612644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Германия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494" y="3377315"/>
            <a:ext cx="1612643" cy="246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Австро-Венгрия</a:t>
            </a:r>
            <a:endParaRPr lang="ru-RU" sz="15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5494" y="3727223"/>
            <a:ext cx="1612642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Италия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493" y="4100959"/>
            <a:ext cx="1612644" cy="27366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Всего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648136" y="3377315"/>
            <a:ext cx="717777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648136" y="3727224"/>
            <a:ext cx="717777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43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648137" y="4100961"/>
            <a:ext cx="717779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187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645834" y="2982020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94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365059" y="3377315"/>
            <a:ext cx="720080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182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365059" y="3727224"/>
            <a:ext cx="720080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196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365060" y="4100961"/>
            <a:ext cx="720081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808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365059" y="2982020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430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084284" y="3377315"/>
            <a:ext cx="720080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273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084284" y="3727224"/>
            <a:ext cx="720080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167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084285" y="4100961"/>
            <a:ext cx="720081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870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084284" y="2982020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430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803509" y="3377315"/>
            <a:ext cx="720080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358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803509" y="3727224"/>
            <a:ext cx="720080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288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803510" y="4100961"/>
            <a:ext cx="720081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1 505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803509" y="2982020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859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522734" y="3377315"/>
            <a:ext cx="720080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1,9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522734" y="3727224"/>
            <a:ext cx="720080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2,2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522735" y="4100961"/>
            <a:ext cx="720081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2,2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522734" y="2982020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2,4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241959" y="3377315"/>
            <a:ext cx="720080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3,0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241959" y="3727224"/>
            <a:ext cx="720080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4,9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241960" y="4100961"/>
            <a:ext cx="720081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3,6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241959" y="2982020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3,5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493" y="2674243"/>
            <a:ext cx="5926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Тройственный союз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1568" y="4731990"/>
            <a:ext cx="1612644" cy="2736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США</a:t>
            </a:r>
            <a:endParaRPr lang="ru-RU" sz="1600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664212" y="4731992"/>
            <a:ext cx="717779" cy="2736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55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381135" y="4731992"/>
            <a:ext cx="720081" cy="2736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305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100360" y="4731992"/>
            <a:ext cx="720081" cy="2736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38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819585" y="4731992"/>
            <a:ext cx="720081" cy="2736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155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538810" y="4731992"/>
            <a:ext cx="720081" cy="2736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0,5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258035" y="4731992"/>
            <a:ext cx="720081" cy="27366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0,8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36" y="1132681"/>
            <a:ext cx="2664296" cy="383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31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75653380"/>
              </p:ext>
            </p:extLst>
          </p:nvPr>
        </p:nvGraphicFramePr>
        <p:xfrm>
          <a:off x="2843808" y="195486"/>
          <a:ext cx="6096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14444" y="-7790"/>
            <a:ext cx="2642228" cy="51485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8029" y="4774168"/>
            <a:ext cx="56501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i="1" dirty="0" smtClean="0">
                <a:latin typeface="Constantia" pitchFamily="18" charset="0"/>
              </a:rPr>
              <a:t>Цитируется по: </a:t>
            </a:r>
            <a:r>
              <a:rPr lang="ru-RU" sz="1500" i="1" dirty="0" err="1" smtClean="0">
                <a:latin typeface="Constantia" pitchFamily="18" charset="0"/>
              </a:rPr>
              <a:t>Такман</a:t>
            </a:r>
            <a:r>
              <a:rPr lang="ru-RU" sz="1500" i="1" dirty="0" smtClean="0">
                <a:latin typeface="Constantia" pitchFamily="18" charset="0"/>
              </a:rPr>
              <a:t> Б. (2020) Августовские пушки. М: АСТ</a:t>
            </a:r>
            <a:endParaRPr lang="ru-RU" sz="1500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08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9412" y="0"/>
            <a:ext cx="2634588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12" y="856069"/>
            <a:ext cx="2634588" cy="3431362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78109271"/>
              </p:ext>
            </p:extLst>
          </p:nvPr>
        </p:nvGraphicFramePr>
        <p:xfrm>
          <a:off x="179512" y="3395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1874" y="4711109"/>
            <a:ext cx="65378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>
                <a:latin typeface="Constantia" pitchFamily="18" charset="0"/>
              </a:rPr>
              <a:t>Цитируется по: </a:t>
            </a:r>
            <a:r>
              <a:rPr lang="ru-RU" sz="1500" i="1" dirty="0" err="1">
                <a:latin typeface="Constantia" pitchFamily="18" charset="0"/>
              </a:rPr>
              <a:t>Такман</a:t>
            </a:r>
            <a:r>
              <a:rPr lang="ru-RU" sz="1500" i="1" dirty="0">
                <a:latin typeface="Constantia" pitchFamily="18" charset="0"/>
              </a:rPr>
              <a:t> Б. (2020) Августовские пушки. М: АСТ</a:t>
            </a:r>
            <a:endParaRPr lang="ru-RU" sz="1500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6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2816" y="0"/>
            <a:ext cx="2781184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05"/>
          <a:stretch/>
        </p:blipFill>
        <p:spPr>
          <a:xfrm>
            <a:off x="6362816" y="771550"/>
            <a:ext cx="2781184" cy="3435846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57914190"/>
              </p:ext>
            </p:extLst>
          </p:nvPr>
        </p:nvGraphicFramePr>
        <p:xfrm>
          <a:off x="179512" y="267494"/>
          <a:ext cx="6096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11874" y="4821221"/>
            <a:ext cx="653786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err="1" smtClean="0">
                <a:latin typeface="Constantia" pitchFamily="18" charset="0"/>
              </a:rPr>
              <a:t>Такман</a:t>
            </a:r>
            <a:r>
              <a:rPr lang="ru-RU" sz="1500" i="1" dirty="0" smtClean="0">
                <a:latin typeface="Constantia" pitchFamily="18" charset="0"/>
              </a:rPr>
              <a:t> </a:t>
            </a:r>
            <a:r>
              <a:rPr lang="ru-RU" sz="1500" i="1" dirty="0">
                <a:latin typeface="Constantia" pitchFamily="18" charset="0"/>
              </a:rPr>
              <a:t>Б. (2020) Августовские пушки. М: АСТ</a:t>
            </a:r>
            <a:endParaRPr lang="ru-RU" sz="1500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99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670816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2317" cy="51435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635896" y="339502"/>
            <a:ext cx="5256584" cy="20882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prstClr val="black"/>
                </a:solidFill>
                <a:latin typeface="Constantia" pitchFamily="18" charset="0"/>
              </a:rPr>
              <a:t>Эдуард Грей</a:t>
            </a:r>
            <a:r>
              <a:rPr lang="ru-RU" sz="2200" dirty="0">
                <a:solidFill>
                  <a:prstClr val="black"/>
                </a:solidFill>
                <a:latin typeface="Constantia" pitchFamily="18" charset="0"/>
              </a:rPr>
              <a:t>, министр иностранных дел Великобритании (3 августа 1914 года): «Англия должна выступить против чрезмерного усиления какой бы то ни было державы»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2329" y="2859782"/>
            <a:ext cx="5256584" cy="136815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dirty="0">
                <a:solidFill>
                  <a:prstClr val="black"/>
                </a:solidFill>
                <a:latin typeface="Constantia" pitchFamily="18" charset="0"/>
              </a:rPr>
              <a:t>«Во всей Европе гаснут огни. </a:t>
            </a:r>
            <a:endParaRPr lang="ru-RU" sz="2200" dirty="0" smtClean="0">
              <a:solidFill>
                <a:prstClr val="black"/>
              </a:solidFill>
              <a:latin typeface="Constantia" pitchFamily="18" charset="0"/>
            </a:endParaRPr>
          </a:p>
          <a:p>
            <a:pPr algn="just"/>
            <a:r>
              <a:rPr lang="ru-RU" sz="2200" dirty="0" smtClean="0">
                <a:solidFill>
                  <a:prstClr val="black"/>
                </a:solidFill>
                <a:latin typeface="Constantia" pitchFamily="18" charset="0"/>
              </a:rPr>
              <a:t>Наше </a:t>
            </a:r>
            <a:r>
              <a:rPr lang="ru-RU" sz="2200" dirty="0">
                <a:solidFill>
                  <a:prstClr val="black"/>
                </a:solidFill>
                <a:latin typeface="Constantia" pitchFamily="18" charset="0"/>
              </a:rPr>
              <a:t>поколение не увидит, </a:t>
            </a:r>
            <a:endParaRPr lang="ru-RU" sz="2200" dirty="0" smtClean="0">
              <a:solidFill>
                <a:prstClr val="black"/>
              </a:solidFill>
              <a:latin typeface="Constantia" pitchFamily="18" charset="0"/>
            </a:endParaRPr>
          </a:p>
          <a:p>
            <a:pPr algn="just"/>
            <a:r>
              <a:rPr lang="ru-RU" sz="2200" dirty="0" smtClean="0">
                <a:solidFill>
                  <a:prstClr val="black"/>
                </a:solidFill>
                <a:latin typeface="Constantia" pitchFamily="18" charset="0"/>
              </a:rPr>
              <a:t>как </a:t>
            </a:r>
            <a:r>
              <a:rPr lang="ru-RU" sz="2200" dirty="0">
                <a:solidFill>
                  <a:prstClr val="black"/>
                </a:solidFill>
                <a:latin typeface="Constantia" pitchFamily="18" charset="0"/>
              </a:rPr>
              <a:t>они загорятся снова»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2317" y="4754525"/>
            <a:ext cx="564168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>
                <a:latin typeface="Constantia" pitchFamily="18" charset="0"/>
              </a:rPr>
              <a:t>Цитируется по: </a:t>
            </a:r>
            <a:r>
              <a:rPr lang="ru-RU" sz="1500" i="1" dirty="0" err="1">
                <a:latin typeface="Constantia" pitchFamily="18" charset="0"/>
              </a:rPr>
              <a:t>Такман</a:t>
            </a:r>
            <a:r>
              <a:rPr lang="ru-RU" sz="1500" i="1" dirty="0">
                <a:latin typeface="Constantia" pitchFamily="18" charset="0"/>
              </a:rPr>
              <a:t> Б. (2020) Августовские пушки. М: АСТ</a:t>
            </a:r>
            <a:endParaRPr lang="ru-RU" sz="1500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0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843808" y="4114962"/>
            <a:ext cx="6145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Constantia" pitchFamily="18" charset="0"/>
              </a:rPr>
              <a:t>Отношение военных расходов </a:t>
            </a:r>
            <a:r>
              <a:rPr lang="ru-RU" sz="2000" b="1" dirty="0">
                <a:solidFill>
                  <a:prstClr val="black"/>
                </a:solidFill>
                <a:latin typeface="Constantia" pitchFamily="18" charset="0"/>
              </a:rPr>
              <a:t>к ВВП </a:t>
            </a:r>
            <a:r>
              <a:rPr lang="ru-RU" sz="2000" dirty="0" smtClean="0">
                <a:solidFill>
                  <a:prstClr val="black"/>
                </a:solidFill>
                <a:latin typeface="Constantia" pitchFamily="18" charset="0"/>
              </a:rPr>
              <a:t>составляли от </a:t>
            </a:r>
            <a:r>
              <a:rPr lang="ru-RU" sz="2000" dirty="0">
                <a:solidFill>
                  <a:prstClr val="black"/>
                </a:solidFill>
                <a:latin typeface="Constantia" pitchFamily="18" charset="0"/>
              </a:rPr>
              <a:t>4 % у России и 4,9 % у Италии до 3 % у Австро-Венгрии и 2,9 % у Великобритании. 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4110" r="18959" b="20777"/>
          <a:stretch/>
        </p:blipFill>
        <p:spPr>
          <a:xfrm>
            <a:off x="2339752" y="4203499"/>
            <a:ext cx="385828" cy="330505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-1" y="-7102"/>
            <a:ext cx="2129093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12198"/>
            <a:ext cx="2129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Военные расходы ведущих держав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4964" r="4443" b="9956"/>
          <a:stretch/>
        </p:blipFill>
        <p:spPr>
          <a:xfrm>
            <a:off x="1" y="2365999"/>
            <a:ext cx="2129093" cy="2705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/>
          <a:stretch/>
        </p:blipFill>
        <p:spPr bwMode="auto">
          <a:xfrm>
            <a:off x="2311992" y="32918"/>
            <a:ext cx="6832008" cy="41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31590"/>
            <a:ext cx="9144000" cy="252028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31590"/>
            <a:ext cx="9144000" cy="217358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Constantia" pitchFamily="18" charset="0"/>
              </a:rPr>
              <a:t>Социальное неравенство в мире до </a:t>
            </a:r>
            <a:r>
              <a:rPr lang="en-US" sz="4000" b="1" dirty="0" smtClean="0">
                <a:solidFill>
                  <a:schemeClr val="tx1"/>
                </a:solidFill>
                <a:latin typeface="Constantia" pitchFamily="18" charset="0"/>
              </a:rPr>
              <a:t>I</a:t>
            </a:r>
            <a:r>
              <a:rPr lang="ru-RU" sz="4000" b="1" dirty="0" smtClean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Constantia" pitchFamily="18" charset="0"/>
              </a:rPr>
              <a:t>Мировой войны – 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  <a:latin typeface="Constantia" pitchFamily="18" charset="0"/>
              </a:rPr>
              <a:t>опасные воды</a:t>
            </a:r>
            <a:endParaRPr lang="ru-RU" sz="40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89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2670816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1" y="5521"/>
            <a:ext cx="2674617" cy="23470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600" b="1" dirty="0" smtClean="0"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Средний класс и неравенство: пройти по лезвию бритвы</a:t>
            </a:r>
            <a:endParaRPr lang="ru-RU" sz="26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21052212"/>
              </p:ext>
            </p:extLst>
          </p:nvPr>
        </p:nvGraphicFramePr>
        <p:xfrm>
          <a:off x="2843808" y="3703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" t="5580" r="470" b="29983"/>
          <a:stretch/>
        </p:blipFill>
        <p:spPr>
          <a:xfrm>
            <a:off x="-20055" y="2402388"/>
            <a:ext cx="2674616" cy="27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76256" y="0"/>
            <a:ext cx="2267744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0"/>
            <a:ext cx="2267744" cy="23730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600" b="1" dirty="0" smtClean="0">
                <a:solidFill>
                  <a:prstClr val="black"/>
                </a:solidFill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Луч света: рост продолжи-</a:t>
            </a:r>
            <a:r>
              <a:rPr lang="ru-RU" sz="2600" b="1" dirty="0" err="1" smtClean="0">
                <a:solidFill>
                  <a:prstClr val="black"/>
                </a:solidFill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тельности</a:t>
            </a:r>
            <a:r>
              <a:rPr lang="ru-RU" sz="2600" b="1" dirty="0" smtClean="0">
                <a:solidFill>
                  <a:prstClr val="black"/>
                </a:solidFill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жизни</a:t>
            </a:r>
            <a:endParaRPr lang="ru-RU" sz="2600" b="1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32191" y="867895"/>
            <a:ext cx="1304918" cy="286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Австрия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2193" y="1263189"/>
            <a:ext cx="1303504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Англия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35696" y="90873"/>
            <a:ext cx="244570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onstantia" pitchFamily="18" charset="0"/>
              </a:rPr>
              <a:t>Конец XIX века</a:t>
            </a:r>
            <a:endParaRPr lang="ru-RU" sz="1400" b="1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73572" y="86930"/>
            <a:ext cx="241452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Constantia" pitchFamily="18" charset="0"/>
              </a:rPr>
              <a:t>Начало XX века</a:t>
            </a:r>
            <a:endParaRPr lang="ru-RU" sz="1400" b="1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2191" y="1613098"/>
            <a:ext cx="1303505" cy="2748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Франция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32191" y="2366744"/>
            <a:ext cx="1303505" cy="268280"/>
          </a:xfrm>
          <a:prstGeom prst="rect">
            <a:avLst/>
          </a:prstGeom>
          <a:solidFill>
            <a:srgbClr val="BD464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Италия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32191" y="1986834"/>
            <a:ext cx="1304176" cy="274846"/>
          </a:xfrm>
          <a:prstGeom prst="rect">
            <a:avLst/>
          </a:prstGeom>
          <a:solidFill>
            <a:srgbClr val="C7636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Германия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835697" y="1263191"/>
            <a:ext cx="906062" cy="246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1871-80</a:t>
            </a:r>
            <a:endParaRPr lang="ru-RU" sz="1600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835697" y="1613099"/>
            <a:ext cx="899600" cy="2748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1870</a:t>
            </a:r>
            <a:endParaRPr lang="ru-RU" sz="1600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835696" y="2366744"/>
            <a:ext cx="906063" cy="268279"/>
          </a:xfrm>
          <a:prstGeom prst="rect">
            <a:avLst/>
          </a:prstGeom>
          <a:solidFill>
            <a:srgbClr val="BD464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1872</a:t>
            </a:r>
            <a:endParaRPr lang="ru-RU" sz="1600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835696" y="1986836"/>
            <a:ext cx="899605" cy="274843"/>
          </a:xfrm>
          <a:prstGeom prst="rect">
            <a:avLst/>
          </a:prstGeom>
          <a:solidFill>
            <a:srgbClr val="C7636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1871-81</a:t>
            </a:r>
            <a:endParaRPr lang="ru-RU" sz="1600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35697" y="867895"/>
            <a:ext cx="901198" cy="286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1868-71</a:t>
            </a:r>
            <a:endParaRPr lang="ru-RU" sz="1600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735297" y="1263189"/>
            <a:ext cx="722308" cy="24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41,4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735297" y="1613099"/>
            <a:ext cx="722308" cy="2747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33,7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736672" y="2367802"/>
            <a:ext cx="727141" cy="267221"/>
          </a:xfrm>
          <a:prstGeom prst="rect">
            <a:avLst/>
          </a:prstGeom>
          <a:solidFill>
            <a:srgbClr val="BD464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28,5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735298" y="1986834"/>
            <a:ext cx="722310" cy="274727"/>
          </a:xfrm>
          <a:prstGeom prst="rect">
            <a:avLst/>
          </a:prstGeom>
          <a:solidFill>
            <a:srgbClr val="C7636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35,6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735297" y="868953"/>
            <a:ext cx="722308" cy="285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32,7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456750" y="1263189"/>
            <a:ext cx="720080" cy="24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44,6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56750" y="1613099"/>
            <a:ext cx="720080" cy="2747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37,7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455897" y="2367802"/>
            <a:ext cx="727141" cy="267221"/>
          </a:xfrm>
          <a:prstGeom prst="rect">
            <a:avLst/>
          </a:prstGeom>
          <a:solidFill>
            <a:srgbClr val="BD464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29,5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456751" y="1986834"/>
            <a:ext cx="720081" cy="274727"/>
          </a:xfrm>
          <a:prstGeom prst="rect">
            <a:avLst/>
          </a:prstGeom>
          <a:solidFill>
            <a:srgbClr val="C7636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38,5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456750" y="868953"/>
            <a:ext cx="720080" cy="285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36,2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176830" y="1263191"/>
            <a:ext cx="965459" cy="246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1910-12</a:t>
            </a:r>
            <a:endParaRPr lang="ru-RU" sz="1600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176830" y="1613099"/>
            <a:ext cx="965459" cy="2748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1913</a:t>
            </a:r>
            <a:endParaRPr lang="ru-RU" sz="1600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173572" y="2366744"/>
            <a:ext cx="967862" cy="268370"/>
          </a:xfrm>
          <a:prstGeom prst="rect">
            <a:avLst/>
          </a:prstGeom>
          <a:solidFill>
            <a:srgbClr val="BD464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1913</a:t>
            </a:r>
            <a:endParaRPr lang="ru-RU" sz="1600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176832" y="1986836"/>
            <a:ext cx="965460" cy="274844"/>
          </a:xfrm>
          <a:prstGeom prst="rect">
            <a:avLst/>
          </a:prstGeom>
          <a:solidFill>
            <a:srgbClr val="C7636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1910-11</a:t>
            </a:r>
            <a:endParaRPr lang="ru-RU" sz="1600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176830" y="867894"/>
            <a:ext cx="965459" cy="2861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1909-12</a:t>
            </a:r>
            <a:endParaRPr lang="ru-RU" sz="1600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141434" y="1263191"/>
            <a:ext cx="720080" cy="246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51,5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141434" y="1613099"/>
            <a:ext cx="720080" cy="2748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49,4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142292" y="2366744"/>
            <a:ext cx="725430" cy="268370"/>
          </a:xfrm>
          <a:prstGeom prst="rect">
            <a:avLst/>
          </a:prstGeom>
          <a:solidFill>
            <a:srgbClr val="BD464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47,9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141435" y="1986836"/>
            <a:ext cx="720081" cy="274844"/>
          </a:xfrm>
          <a:prstGeom prst="rect">
            <a:avLst/>
          </a:prstGeom>
          <a:solidFill>
            <a:srgbClr val="C7636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47,4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141434" y="867895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43,5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860659" y="1263191"/>
            <a:ext cx="720080" cy="246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55,4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860659" y="1613099"/>
            <a:ext cx="720080" cy="2748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53,5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859806" y="2366744"/>
            <a:ext cx="720933" cy="268370"/>
          </a:xfrm>
          <a:prstGeom prst="rect">
            <a:avLst/>
          </a:prstGeom>
          <a:solidFill>
            <a:srgbClr val="BD464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48,8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860660" y="1986836"/>
            <a:ext cx="720081" cy="274844"/>
          </a:xfrm>
          <a:prstGeom prst="rect">
            <a:avLst/>
          </a:prstGeom>
          <a:solidFill>
            <a:srgbClr val="C7636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50,7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860659" y="867895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46,8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2193" y="206554"/>
            <a:ext cx="1303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Страны</a:t>
            </a:r>
            <a:endParaRPr lang="ru-RU" sz="1400" b="1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843084" y="483865"/>
            <a:ext cx="902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</a:rPr>
              <a:t>Годы</a:t>
            </a:r>
            <a:endParaRPr lang="ru-RU" sz="1400" b="1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455898" y="499252"/>
            <a:ext cx="717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</a:rPr>
              <a:t>Ж</a:t>
            </a:r>
            <a:endParaRPr lang="ru-RU" sz="1400" b="1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745944" y="483864"/>
            <a:ext cx="70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</a:rPr>
              <a:t>М</a:t>
            </a:r>
            <a:endParaRPr lang="ru-RU" sz="1400" b="1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173572" y="473959"/>
            <a:ext cx="967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Годы</a:t>
            </a:r>
            <a:endParaRPr lang="ru-RU" sz="1400" b="1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859805" y="488788"/>
            <a:ext cx="72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</a:rPr>
              <a:t>Ж</a:t>
            </a:r>
            <a:endParaRPr lang="ru-RU" sz="1400" b="1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141434" y="473958"/>
            <a:ext cx="72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onstantia" pitchFamily="18" charset="0"/>
              </a:rPr>
              <a:t>М</a:t>
            </a:r>
            <a:endParaRPr lang="ru-RU" sz="1400" b="1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32193" y="2706952"/>
            <a:ext cx="1310865" cy="2673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Норвегия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1835697" y="2706951"/>
            <a:ext cx="910226" cy="2673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1871-75</a:t>
            </a:r>
            <a:endParaRPr lang="ru-RU" sz="1600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744033" y="2706952"/>
            <a:ext cx="727141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47,4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463258" y="2706952"/>
            <a:ext cx="727141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50,4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180933" y="2706952"/>
            <a:ext cx="960501" cy="2673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1911-15</a:t>
            </a:r>
            <a:endParaRPr lang="ru-RU" sz="1600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141434" y="2706952"/>
            <a:ext cx="733649" cy="2673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56,3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5867167" y="2706952"/>
            <a:ext cx="713571" cy="2673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59,6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32191" y="3057472"/>
            <a:ext cx="1310893" cy="26837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Россия</a:t>
            </a:r>
            <a:endParaRPr lang="ru-RU" dirty="0">
              <a:solidFill>
                <a:prstClr val="white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1835696" y="3057473"/>
            <a:ext cx="910247" cy="26836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1838-50</a:t>
            </a:r>
            <a:endParaRPr lang="ru-RU" sz="1600" dirty="0">
              <a:solidFill>
                <a:prstClr val="white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744059" y="3057473"/>
            <a:ext cx="727141" cy="26837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25</a:t>
            </a:r>
            <a:endParaRPr lang="ru-RU" dirty="0">
              <a:solidFill>
                <a:prstClr val="white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3463284" y="3057473"/>
            <a:ext cx="727141" cy="26837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27</a:t>
            </a:r>
            <a:endParaRPr lang="ru-RU" dirty="0">
              <a:solidFill>
                <a:prstClr val="white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4180959" y="3057473"/>
            <a:ext cx="960475" cy="26837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1904-13</a:t>
            </a:r>
            <a:endParaRPr lang="ru-RU" sz="1600" dirty="0">
              <a:solidFill>
                <a:prstClr val="white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141434" y="3057473"/>
            <a:ext cx="733675" cy="26837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32,4</a:t>
            </a:r>
            <a:endParaRPr lang="ru-RU" dirty="0">
              <a:solidFill>
                <a:prstClr val="white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867193" y="3057473"/>
            <a:ext cx="713545" cy="26837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34,5</a:t>
            </a:r>
            <a:endParaRPr lang="ru-RU" dirty="0">
              <a:solidFill>
                <a:prstClr val="white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66003" y="3404321"/>
            <a:ext cx="61455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Constantia" pitchFamily="18" charset="0"/>
              </a:rPr>
              <a:t>Продолжительность жизни оставалась низкой </a:t>
            </a:r>
            <a:r>
              <a:rPr lang="ru-RU" dirty="0" smtClean="0">
                <a:solidFill>
                  <a:prstClr val="black"/>
                </a:solidFill>
                <a:latin typeface="Constantia" pitchFamily="18" charset="0"/>
              </a:rPr>
              <a:t>но возросла  за 10-15 лет перед Первой мировой войной. 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4110" r="18959" b="20777"/>
          <a:stretch/>
        </p:blipFill>
        <p:spPr>
          <a:xfrm>
            <a:off x="61947" y="3492858"/>
            <a:ext cx="385828" cy="330505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532193" y="4305300"/>
            <a:ext cx="61455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Constantia" pitchFamily="18" charset="0"/>
              </a:rPr>
              <a:t>Скандинавские страны </a:t>
            </a:r>
            <a:r>
              <a:rPr lang="ru-RU" dirty="0" smtClean="0">
                <a:solidFill>
                  <a:prstClr val="black"/>
                </a:solidFill>
                <a:latin typeface="Constantia" pitchFamily="18" charset="0"/>
              </a:rPr>
              <a:t>уже тогда отличались высокими показателями продолжительности жизни</a:t>
            </a:r>
            <a:endParaRPr lang="ru-RU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4110" r="18959" b="20777"/>
          <a:stretch/>
        </p:blipFill>
        <p:spPr>
          <a:xfrm>
            <a:off x="112738" y="4398003"/>
            <a:ext cx="385828" cy="330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1" r="14821"/>
          <a:stretch/>
        </p:blipFill>
        <p:spPr>
          <a:xfrm>
            <a:off x="6877581" y="2450238"/>
            <a:ext cx="2266419" cy="269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4387" r="4072" b="5801"/>
          <a:stretch/>
        </p:blipFill>
        <p:spPr>
          <a:xfrm>
            <a:off x="-18845" y="0"/>
            <a:ext cx="7100408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72342" y="0"/>
            <a:ext cx="2123728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6818" y="850921"/>
            <a:ext cx="2134776" cy="26713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100" b="1" dirty="0" smtClean="0"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Политическая карта мира, </a:t>
            </a:r>
          </a:p>
          <a:p>
            <a:pPr algn="ctr">
              <a:lnSpc>
                <a:spcPct val="114000"/>
              </a:lnSpc>
            </a:pPr>
            <a:r>
              <a:rPr lang="ru-RU" sz="2100" b="1" dirty="0" smtClean="0"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на которую глядели императоры </a:t>
            </a:r>
          </a:p>
          <a:p>
            <a:pPr algn="ctr">
              <a:lnSpc>
                <a:spcPct val="114000"/>
              </a:lnSpc>
            </a:pPr>
            <a:r>
              <a:rPr lang="ru-RU" sz="2100" b="1" dirty="0" smtClean="0"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и демократы в 1912</a:t>
            </a:r>
            <a:endParaRPr lang="ru-RU" sz="21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0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0" y="0"/>
            <a:ext cx="2339752" cy="5169286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1" y="342058"/>
            <a:ext cx="23397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Социальные </a:t>
            </a:r>
            <a:r>
              <a:rPr lang="ru-RU" sz="2700" b="1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проблемы эпохи: </a:t>
            </a:r>
            <a:r>
              <a:rPr lang="ru-RU" sz="27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бедность и неравенство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59442" y="430735"/>
            <a:ext cx="4424283" cy="280989"/>
          </a:xfrm>
          <a:prstGeom prst="rect">
            <a:avLst/>
          </a:prstGeom>
          <a:solidFill>
            <a:srgbClr val="F7EAE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Доля верхнего дециля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8650" y="822076"/>
            <a:ext cx="4428947" cy="246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Доля верхних 5 %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87070" y="822076"/>
            <a:ext cx="937180" cy="246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34,9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6594" y="77321"/>
            <a:ext cx="94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nstantia" panose="02030602050306030303" pitchFamily="18" charset="0"/>
              </a:rPr>
              <a:t>1890</a:t>
            </a:r>
            <a:endParaRPr lang="ru-RU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1529" y="80886"/>
            <a:ext cx="94528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nstantia" panose="02030602050306030303" pitchFamily="18" charset="0"/>
              </a:rPr>
              <a:t>1910</a:t>
            </a:r>
            <a:endParaRPr lang="ru-RU" sz="20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58650" y="1171985"/>
            <a:ext cx="4425075" cy="273667"/>
          </a:xfrm>
          <a:prstGeom prst="rect">
            <a:avLst/>
          </a:prstGeom>
          <a:solidFill>
            <a:srgbClr val="E9C2C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Коэффициент Джини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83725" y="1171985"/>
            <a:ext cx="940525" cy="273667"/>
          </a:xfrm>
          <a:prstGeom prst="rect">
            <a:avLst/>
          </a:prstGeom>
          <a:solidFill>
            <a:srgbClr val="E9C2C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0,59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58651" y="1925630"/>
            <a:ext cx="4429808" cy="267221"/>
          </a:xfrm>
          <a:prstGeom prst="rect">
            <a:avLst/>
          </a:prstGeom>
          <a:solidFill>
            <a:srgbClr val="D48A88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Доля абсолютно бедных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88459" y="1925630"/>
            <a:ext cx="944115" cy="267221"/>
          </a:xfrm>
          <a:prstGeom prst="rect">
            <a:avLst/>
          </a:prstGeom>
          <a:solidFill>
            <a:srgbClr val="D48A88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71,7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6786" y="1545722"/>
            <a:ext cx="4442758" cy="273667"/>
          </a:xfrm>
          <a:prstGeom prst="rect">
            <a:avLst/>
          </a:prstGeom>
          <a:solidFill>
            <a:srgbClr val="DC9E9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Доля бедных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88145" y="1545722"/>
            <a:ext cx="936105" cy="273667"/>
          </a:xfrm>
          <a:prstGeom prst="rect">
            <a:avLst/>
          </a:prstGeom>
          <a:solidFill>
            <a:srgbClr val="DC9E9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85,7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87070" y="430734"/>
            <a:ext cx="937180" cy="280989"/>
          </a:xfrm>
          <a:prstGeom prst="rect">
            <a:avLst/>
          </a:prstGeom>
          <a:solidFill>
            <a:srgbClr val="F7EAE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49,8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24250" y="822076"/>
            <a:ext cx="932562" cy="246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36,7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24250" y="1171985"/>
            <a:ext cx="932562" cy="273667"/>
          </a:xfrm>
          <a:prstGeom prst="rect">
            <a:avLst/>
          </a:prstGeom>
          <a:solidFill>
            <a:srgbClr val="E9C2C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0,61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23395" y="1925630"/>
            <a:ext cx="933417" cy="267221"/>
          </a:xfrm>
          <a:prstGeom prst="rect">
            <a:avLst/>
          </a:prstGeom>
          <a:solidFill>
            <a:srgbClr val="D48A88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65,6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24249" y="1545722"/>
            <a:ext cx="932563" cy="273667"/>
          </a:xfrm>
          <a:prstGeom prst="rect">
            <a:avLst/>
          </a:prstGeom>
          <a:solidFill>
            <a:srgbClr val="DC9E9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82,4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24250" y="430734"/>
            <a:ext cx="932562" cy="280989"/>
          </a:xfrm>
          <a:prstGeom prst="rect">
            <a:avLst/>
          </a:prstGeom>
          <a:solidFill>
            <a:srgbClr val="F7EAE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50,9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54253" y="2272285"/>
            <a:ext cx="4429808" cy="266833"/>
          </a:xfrm>
          <a:prstGeom prst="rect">
            <a:avLst/>
          </a:prstGeom>
          <a:solidFill>
            <a:srgbClr val="C3585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Число бедных (млн)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84061" y="2271897"/>
            <a:ext cx="944115" cy="267221"/>
          </a:xfrm>
          <a:prstGeom prst="rect">
            <a:avLst/>
          </a:prstGeom>
          <a:solidFill>
            <a:srgbClr val="C3585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1 244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18997" y="2271897"/>
            <a:ext cx="937815" cy="267221"/>
          </a:xfrm>
          <a:prstGeom prst="rect">
            <a:avLst/>
          </a:prstGeom>
          <a:solidFill>
            <a:srgbClr val="C3585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1 417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53917" y="2634391"/>
            <a:ext cx="4429808" cy="267221"/>
          </a:xfrm>
          <a:prstGeom prst="rect">
            <a:avLst/>
          </a:prstGeom>
          <a:solidFill>
            <a:srgbClr val="AA3F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Число абсолютно бедных (млн)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83725" y="2634003"/>
            <a:ext cx="944115" cy="267221"/>
          </a:xfrm>
          <a:prstGeom prst="rect">
            <a:avLst/>
          </a:prstGeom>
          <a:solidFill>
            <a:srgbClr val="AA3F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1 041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18661" y="2634003"/>
            <a:ext cx="938151" cy="267221"/>
          </a:xfrm>
          <a:prstGeom prst="rect">
            <a:avLst/>
          </a:prstGeom>
          <a:solidFill>
            <a:srgbClr val="AA3F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1 128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47122" y="2994043"/>
            <a:ext cx="4429808" cy="26760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Constantia" pitchFamily="18" charset="0"/>
              </a:rPr>
              <a:t>Ожидаемая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продолжительность </a:t>
            </a:r>
            <a:r>
              <a:rPr lang="ru-RU" sz="1500" dirty="0">
                <a:solidFill>
                  <a:schemeClr val="tx1"/>
                </a:solidFill>
                <a:latin typeface="Constantia" pitchFamily="18" charset="0"/>
              </a:rPr>
              <a:t>жизни (годы)</a:t>
            </a:r>
            <a:endParaRPr lang="ru-RU" sz="15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76930" y="2994043"/>
            <a:ext cx="944115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29,9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11866" y="2994043"/>
            <a:ext cx="945283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32,8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46786" y="3354471"/>
            <a:ext cx="4429808" cy="26722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Constantia" pitchFamily="18" charset="0"/>
              </a:rPr>
              <a:t>Население мира (млн)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76594" y="3354083"/>
            <a:ext cx="944115" cy="26722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1 451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011530" y="3354083"/>
            <a:ext cx="945283" cy="26722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1 719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5319" y="4054253"/>
            <a:ext cx="592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en-US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XX </a:t>
            </a:r>
            <a:r>
              <a:rPr lang="ru-RU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веку снизилась доля абсолютно бедных, но массы рабочих являлись социальной проблемой</a:t>
            </a:r>
            <a:endParaRPr lang="ru-RU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4110" r="18959" b="20777"/>
          <a:stretch/>
        </p:blipFill>
        <p:spPr>
          <a:xfrm>
            <a:off x="2633466" y="4154458"/>
            <a:ext cx="385828" cy="3305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7969" r="6721" b="1788"/>
          <a:stretch/>
        </p:blipFill>
        <p:spPr>
          <a:xfrm>
            <a:off x="0" y="3089076"/>
            <a:ext cx="2339751" cy="20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6588224" y="0"/>
            <a:ext cx="2555776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60232" y="267494"/>
            <a:ext cx="24837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Потребление и экспорт зерна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6071" y="778204"/>
            <a:ext cx="1828037" cy="286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Англия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6230" y="1173498"/>
            <a:ext cx="1826056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США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6228" y="1523407"/>
            <a:ext cx="1826057" cy="2748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Германия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6228" y="2277053"/>
            <a:ext cx="1826057" cy="268280"/>
          </a:xfrm>
          <a:prstGeom prst="rect">
            <a:avLst/>
          </a:prstGeom>
          <a:solidFill>
            <a:srgbClr val="BD464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Россия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6153" y="1897143"/>
            <a:ext cx="1826997" cy="274846"/>
          </a:xfrm>
          <a:prstGeom prst="rect">
            <a:avLst/>
          </a:prstGeom>
          <a:solidFill>
            <a:srgbClr val="C7636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Франция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2287" y="1173500"/>
            <a:ext cx="906062" cy="246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59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2287" y="1523408"/>
            <a:ext cx="899600" cy="2748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2286" y="2277053"/>
            <a:ext cx="906063" cy="268279"/>
          </a:xfrm>
          <a:prstGeom prst="rect">
            <a:avLst/>
          </a:prstGeom>
          <a:solidFill>
            <a:srgbClr val="BD464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19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2286" y="1897145"/>
            <a:ext cx="899605" cy="274843"/>
          </a:xfrm>
          <a:prstGeom prst="rect">
            <a:avLst/>
          </a:prstGeom>
          <a:solidFill>
            <a:srgbClr val="C7636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18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2287" y="778204"/>
            <a:ext cx="901198" cy="286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16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1887" y="1173498"/>
            <a:ext cx="965248" cy="24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52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71887" y="1523408"/>
            <a:ext cx="965248" cy="2747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3262" y="2278111"/>
            <a:ext cx="971707" cy="267221"/>
          </a:xfrm>
          <a:prstGeom prst="rect">
            <a:avLst/>
          </a:prstGeom>
          <a:solidFill>
            <a:srgbClr val="BD464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22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71887" y="1897143"/>
            <a:ext cx="965251" cy="274727"/>
          </a:xfrm>
          <a:prstGeom prst="rect">
            <a:avLst/>
          </a:prstGeom>
          <a:solidFill>
            <a:srgbClr val="C7636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21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71887" y="778204"/>
            <a:ext cx="965248" cy="286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16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3108" y="267494"/>
            <a:ext cx="1644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Страны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9674" y="465697"/>
            <a:ext cx="902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1904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2534" y="465696"/>
            <a:ext cx="95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1913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45418" y="2617261"/>
            <a:ext cx="1836368" cy="2673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Австро-Венгрия</a:t>
            </a:r>
            <a:endParaRPr lang="ru-RU" sz="17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2287" y="2617260"/>
            <a:ext cx="910226" cy="2673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18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80623" y="2617261"/>
            <a:ext cx="971707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45412" y="2967781"/>
            <a:ext cx="1836407" cy="26837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Аргентина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72286" y="2967782"/>
            <a:ext cx="910247" cy="26836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41</a:t>
            </a:r>
            <a:endParaRPr lang="ru-RU" sz="1600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80649" y="2967782"/>
            <a:ext cx="971707" cy="26837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19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92919" y="5884"/>
            <a:ext cx="1959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Потребление зерна на душу (пуды)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882" y="2902049"/>
            <a:ext cx="2703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Доля России в мировом экспорте пшеницы (1913)  – 21%</a:t>
            </a:r>
            <a:endParaRPr lang="ru-RU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4110" r="18959" b="20777"/>
          <a:stretch/>
        </p:blipFill>
        <p:spPr>
          <a:xfrm>
            <a:off x="114055" y="2982675"/>
            <a:ext cx="385828" cy="33050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4110" r="18959" b="20777"/>
          <a:stretch/>
        </p:blipFill>
        <p:spPr>
          <a:xfrm>
            <a:off x="114057" y="231403"/>
            <a:ext cx="385828" cy="33050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91854" y="63908"/>
            <a:ext cx="225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Важная роль экспорта зерновых из России: в 1913 г. 48% общего экспорта составляли  пшеница, рожь, ячмень, кукуруза</a:t>
            </a:r>
            <a:endParaRPr lang="ru-RU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700" y="3985990"/>
            <a:ext cx="6073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На втором месте в мире по экспорту пшеницы – США (12,5% мирового экспорта), Аргентина (12% мирового экспорта)</a:t>
            </a:r>
            <a:endParaRPr lang="ru-RU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4110" r="18959" b="20777"/>
          <a:stretch/>
        </p:blipFill>
        <p:spPr>
          <a:xfrm>
            <a:off x="114056" y="4089106"/>
            <a:ext cx="385828" cy="3305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3" t="2900"/>
          <a:stretch/>
        </p:blipFill>
        <p:spPr>
          <a:xfrm>
            <a:off x="6588224" y="1843723"/>
            <a:ext cx="2555776" cy="265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2542059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3057" y="-14721"/>
            <a:ext cx="2638831" cy="21973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400" b="1" dirty="0" smtClean="0"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Благосостояние и доход богатейшего населения, США и Европа</a:t>
            </a:r>
            <a:endParaRPr lang="ru-RU" sz="2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7424"/>
            <a:ext cx="5122506" cy="33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2911" y="3530510"/>
            <a:ext cx="61455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latin typeface="Constantia" pitchFamily="18" charset="0"/>
              </a:rPr>
              <a:t>Доля верхнего дециля в благосостоянии </a:t>
            </a:r>
            <a:r>
              <a:rPr lang="ru-RU" sz="1900" b="1" dirty="0" smtClean="0">
                <a:latin typeface="Constantia" pitchFamily="18" charset="0"/>
              </a:rPr>
              <a:t>в Европе </a:t>
            </a:r>
            <a:r>
              <a:rPr lang="ru-RU" dirty="0" smtClean="0">
                <a:latin typeface="Constantia" pitchFamily="18" charset="0"/>
              </a:rPr>
              <a:t>перед Первой мировой была </a:t>
            </a:r>
            <a:r>
              <a:rPr lang="ru-RU" dirty="0">
                <a:latin typeface="Constantia" pitchFamily="18" charset="0"/>
              </a:rPr>
              <a:t>близка к 90 </a:t>
            </a:r>
            <a:r>
              <a:rPr lang="ru-RU" dirty="0" smtClean="0">
                <a:latin typeface="Constantia" pitchFamily="18" charset="0"/>
              </a:rPr>
              <a:t>%, поэтому еще </a:t>
            </a:r>
            <a:r>
              <a:rPr lang="ru-RU" dirty="0">
                <a:latin typeface="Constantia" pitchFamily="18" charset="0"/>
              </a:rPr>
              <a:t>рано было говорить о массовом среднем </a:t>
            </a:r>
            <a:r>
              <a:rPr lang="ru-RU" dirty="0" smtClean="0">
                <a:latin typeface="Constantia" pitchFamily="18" charset="0"/>
              </a:rPr>
              <a:t>классе.</a:t>
            </a:r>
            <a:endParaRPr lang="ru-RU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4110" r="18959" b="20777"/>
          <a:stretch/>
        </p:blipFill>
        <p:spPr>
          <a:xfrm>
            <a:off x="2580480" y="3623213"/>
            <a:ext cx="385828" cy="330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2528" r="2339" b="11114"/>
          <a:stretch/>
        </p:blipFill>
        <p:spPr>
          <a:xfrm>
            <a:off x="349" y="2182675"/>
            <a:ext cx="2553107" cy="29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31590"/>
            <a:ext cx="9144000" cy="252028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79662"/>
            <a:ext cx="9144000" cy="152551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onstantia" pitchFamily="18" charset="0"/>
              </a:rPr>
              <a:t>В </a:t>
            </a:r>
            <a:r>
              <a:rPr lang="ru-RU" sz="4000" b="1" dirty="0" smtClean="0">
                <a:solidFill>
                  <a:schemeClr val="tx1"/>
                </a:solidFill>
                <a:latin typeface="Constantia" pitchFamily="18" charset="0"/>
              </a:rPr>
              <a:t>России конец </a:t>
            </a:r>
            <a:r>
              <a:rPr lang="en-US" sz="4000" b="1" dirty="0" smtClean="0">
                <a:solidFill>
                  <a:schemeClr val="tx1"/>
                </a:solidFill>
                <a:latin typeface="Constantia" pitchFamily="18" charset="0"/>
              </a:rPr>
              <a:t>XIX – </a:t>
            </a:r>
            <a:r>
              <a:rPr lang="ru-RU" sz="4000" b="1" dirty="0" smtClean="0">
                <a:solidFill>
                  <a:schemeClr val="tx1"/>
                </a:solidFill>
                <a:latin typeface="Constantia" pitchFamily="18" charset="0"/>
              </a:rPr>
              <a:t>начало </a:t>
            </a:r>
            <a:r>
              <a:rPr lang="en-US" sz="4000" b="1" dirty="0" smtClean="0">
                <a:solidFill>
                  <a:schemeClr val="tx1"/>
                </a:solidFill>
                <a:latin typeface="Constantia" pitchFamily="18" charset="0"/>
              </a:rPr>
              <a:t>XX</a:t>
            </a:r>
            <a:r>
              <a:rPr lang="ru-RU" sz="4000" b="1" dirty="0" smtClean="0">
                <a:solidFill>
                  <a:schemeClr val="tx1"/>
                </a:solidFill>
                <a:latin typeface="Constantia" pitchFamily="18" charset="0"/>
              </a:rPr>
              <a:t> века </a:t>
            </a:r>
            <a:r>
              <a:rPr lang="ru-RU" sz="4000" b="1" dirty="0" smtClean="0">
                <a:solidFill>
                  <a:schemeClr val="tx1"/>
                </a:solidFill>
                <a:latin typeface="Constantia" pitchFamily="18" charset="0"/>
              </a:rPr>
              <a:t>– сложнейший период, 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onstantia" pitchFamily="18" charset="0"/>
              </a:rPr>
              <a:t>но надежда была!</a:t>
            </a:r>
            <a:endParaRPr lang="ru-RU" sz="40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78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6660232" y="0"/>
            <a:ext cx="2483768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60232" y="33796"/>
            <a:ext cx="2483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Структура общества в Российской империи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345" y="774946"/>
            <a:ext cx="2556294" cy="286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Дворянство </a:t>
            </a:r>
            <a:r>
              <a:rPr lang="ru-RU" sz="14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потомственное</a:t>
            </a:r>
            <a:endParaRPr lang="ru-RU" sz="14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70240"/>
            <a:ext cx="2553524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Дворянство личное</a:t>
            </a:r>
            <a:endParaRPr lang="ru-RU" sz="15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2" y="1520149"/>
            <a:ext cx="2553525" cy="2748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Духовенство</a:t>
            </a:r>
            <a:endParaRPr lang="ru-RU" sz="15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2" y="2273795"/>
            <a:ext cx="2553525" cy="268280"/>
          </a:xfrm>
          <a:prstGeom prst="rect">
            <a:avLst/>
          </a:prstGeom>
          <a:solidFill>
            <a:srgbClr val="BD464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Почетные граждане</a:t>
            </a:r>
            <a:endParaRPr lang="ru-RU" sz="15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427" y="1893885"/>
            <a:ext cx="2554840" cy="274846"/>
          </a:xfrm>
          <a:prstGeom prst="rect">
            <a:avLst/>
          </a:prstGeom>
          <a:solidFill>
            <a:srgbClr val="C7636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Купечество</a:t>
            </a:r>
            <a:endParaRPr lang="ru-RU" sz="15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53641" y="1170239"/>
            <a:ext cx="906062" cy="246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487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53641" y="1520147"/>
            <a:ext cx="899600" cy="2748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501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53640" y="2273792"/>
            <a:ext cx="906063" cy="268279"/>
          </a:xfrm>
          <a:prstGeom prst="rect">
            <a:avLst/>
          </a:prstGeom>
          <a:solidFill>
            <a:srgbClr val="BD464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308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53640" y="1893884"/>
            <a:ext cx="899605" cy="274843"/>
          </a:xfrm>
          <a:prstGeom prst="rect">
            <a:avLst/>
          </a:prstGeom>
          <a:solidFill>
            <a:srgbClr val="C7636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240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53641" y="774943"/>
            <a:ext cx="901198" cy="286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886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53241" y="1170237"/>
            <a:ext cx="965248" cy="24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687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53241" y="1520147"/>
            <a:ext cx="965248" cy="2747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697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54616" y="2274850"/>
            <a:ext cx="971707" cy="267221"/>
          </a:xfrm>
          <a:prstGeom prst="rect">
            <a:avLst/>
          </a:prstGeom>
          <a:solidFill>
            <a:srgbClr val="BD464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53241" y="1893882"/>
            <a:ext cx="965251" cy="274727"/>
          </a:xfrm>
          <a:prstGeom prst="rect">
            <a:avLst/>
          </a:prstGeom>
          <a:solidFill>
            <a:srgbClr val="C7636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611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53241" y="774943"/>
            <a:ext cx="965248" cy="286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1 249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451772"/>
            <a:ext cx="2546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Привилегированные слои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1028" y="451768"/>
            <a:ext cx="902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1897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3888" y="451767"/>
            <a:ext cx="95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1913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6692" y="2614003"/>
            <a:ext cx="2567944" cy="2673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Итого</a:t>
            </a:r>
            <a:endParaRPr lang="ru-RU" sz="15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53641" y="2613999"/>
            <a:ext cx="910226" cy="2673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2 422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61977" y="2614000"/>
            <a:ext cx="971707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3 244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6686" y="2964523"/>
            <a:ext cx="2567999" cy="26837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Население</a:t>
            </a:r>
            <a:endParaRPr lang="ru-RU" sz="1500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53640" y="2964521"/>
            <a:ext cx="910247" cy="26836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93 186</a:t>
            </a:r>
            <a:endParaRPr lang="ru-RU" sz="1600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62003" y="2964521"/>
            <a:ext cx="971707" cy="26837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128 864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18488" y="1170237"/>
            <a:ext cx="913871" cy="246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0,5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18488" y="1520145"/>
            <a:ext cx="907409" cy="2748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0,5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26296" y="2273790"/>
            <a:ext cx="906063" cy="268279"/>
          </a:xfrm>
          <a:prstGeom prst="rect">
            <a:avLst/>
          </a:prstGeom>
          <a:solidFill>
            <a:srgbClr val="BD464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0,3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18488" y="1893882"/>
            <a:ext cx="907413" cy="274843"/>
          </a:xfrm>
          <a:prstGeom prst="rect">
            <a:avLst/>
          </a:prstGeom>
          <a:solidFill>
            <a:srgbClr val="C7636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0,3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18488" y="774941"/>
            <a:ext cx="909007" cy="286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1,0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425897" y="1170235"/>
            <a:ext cx="965248" cy="24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0,5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25897" y="1520145"/>
            <a:ext cx="965248" cy="2747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0,5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27273" y="2274848"/>
            <a:ext cx="963872" cy="267221"/>
          </a:xfrm>
          <a:prstGeom prst="rect">
            <a:avLst/>
          </a:prstGeom>
          <a:solidFill>
            <a:srgbClr val="BD464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25897" y="1893880"/>
            <a:ext cx="965251" cy="274727"/>
          </a:xfrm>
          <a:prstGeom prst="rect">
            <a:avLst/>
          </a:prstGeom>
          <a:solidFill>
            <a:srgbClr val="C7636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0,5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25897" y="774941"/>
            <a:ext cx="965248" cy="286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1,0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33684" y="451766"/>
            <a:ext cx="902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1897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6544" y="451765"/>
            <a:ext cx="95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itchFamily="18" charset="0"/>
              </a:rPr>
              <a:t>1913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26297" y="2613997"/>
            <a:ext cx="910226" cy="2673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2,6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34633" y="2613998"/>
            <a:ext cx="956515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2,5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26296" y="2964519"/>
            <a:ext cx="910247" cy="26836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100</a:t>
            </a:r>
            <a:endParaRPr lang="ru-RU" sz="1600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34659" y="2964519"/>
            <a:ext cx="956485" cy="26837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100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91603" y="158863"/>
            <a:ext cx="203472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onstantia" panose="02030602050306030303" pitchFamily="18" charset="0"/>
              </a:rPr>
              <a:t>Численность (тыс. чел.)</a:t>
            </a:r>
            <a:endParaRPr lang="ru-RU" sz="12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85797" y="160248"/>
            <a:ext cx="189767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onstantia" panose="02030602050306030303" pitchFamily="18" charset="0"/>
              </a:rPr>
              <a:t>Доля в населении, %</a:t>
            </a:r>
            <a:endParaRPr lang="ru-RU" sz="12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7544" y="3327618"/>
            <a:ext cx="5889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onstantia" pitchFamily="18" charset="0"/>
              </a:rPr>
              <a:t>Н</a:t>
            </a:r>
            <a:r>
              <a:rPr lang="ru-RU" sz="1600" dirty="0" smtClean="0">
                <a:latin typeface="Constantia" pitchFamily="18" charset="0"/>
              </a:rPr>
              <a:t>а </a:t>
            </a:r>
            <a:r>
              <a:rPr lang="ru-RU" sz="1600" dirty="0">
                <a:latin typeface="Constantia" pitchFamily="18" charset="0"/>
              </a:rPr>
              <a:t>1900 год первым </a:t>
            </a:r>
            <a:r>
              <a:rPr lang="ru-RU" sz="1600" dirty="0" smtClean="0">
                <a:latin typeface="Constantia" pitchFamily="18" charset="0"/>
              </a:rPr>
              <a:t>среди аристократов </a:t>
            </a:r>
            <a:r>
              <a:rPr lang="ru-RU" sz="1600" dirty="0">
                <a:latin typeface="Constantia" pitchFamily="18" charset="0"/>
              </a:rPr>
              <a:t>Англии, Пруссии и России </a:t>
            </a:r>
            <a:r>
              <a:rPr lang="ru-RU" sz="1600" dirty="0" smtClean="0">
                <a:latin typeface="Constantia" pitchFamily="18" charset="0"/>
              </a:rPr>
              <a:t>стоит </a:t>
            </a:r>
            <a:r>
              <a:rPr lang="ru-RU" sz="1600" dirty="0">
                <a:latin typeface="Constantia" pitchFamily="18" charset="0"/>
              </a:rPr>
              <a:t>граф Сергей Александрович </a:t>
            </a:r>
            <a:r>
              <a:rPr lang="ru-RU" sz="1600" dirty="0" smtClean="0">
                <a:latin typeface="Constantia" pitchFamily="18" charset="0"/>
              </a:rPr>
              <a:t>Строганов </a:t>
            </a:r>
            <a:r>
              <a:rPr lang="ru-RU" sz="1600" dirty="0">
                <a:latin typeface="Constantia" pitchFamily="18" charset="0"/>
              </a:rPr>
              <a:t>с 1,465 млн </a:t>
            </a:r>
            <a:r>
              <a:rPr lang="ru-RU" sz="1600" dirty="0" smtClean="0">
                <a:latin typeface="Constantia" pitchFamily="18" charset="0"/>
              </a:rPr>
              <a:t>десятин (но </a:t>
            </a:r>
            <a:r>
              <a:rPr lang="ru-RU" sz="1600" dirty="0">
                <a:latin typeface="Constantia" pitchFamily="18" charset="0"/>
              </a:rPr>
              <a:t>на </a:t>
            </a:r>
            <a:r>
              <a:rPr lang="ru-RU" sz="1600" dirty="0" smtClean="0">
                <a:latin typeface="Constantia" pitchFamily="18" charset="0"/>
              </a:rPr>
              <a:t>Урале), </a:t>
            </a:r>
            <a:r>
              <a:rPr lang="ru-RU" sz="1600" dirty="0">
                <a:latin typeface="Constantia" pitchFamily="18" charset="0"/>
              </a:rPr>
              <a:t>а </a:t>
            </a:r>
            <a:r>
              <a:rPr lang="ru-RU" sz="1600" dirty="0" smtClean="0">
                <a:latin typeface="Constantia" pitchFamily="18" charset="0"/>
              </a:rPr>
              <a:t>княгиня Зинаида </a:t>
            </a:r>
            <a:r>
              <a:rPr lang="ru-RU" sz="1600" dirty="0">
                <a:latin typeface="Constantia" pitchFamily="18" charset="0"/>
              </a:rPr>
              <a:t>Николаевна Юсупова оказалась </a:t>
            </a:r>
            <a:r>
              <a:rPr lang="ru-RU" sz="1600" dirty="0" smtClean="0">
                <a:latin typeface="Constantia" pitchFamily="18" charset="0"/>
              </a:rPr>
              <a:t>на </a:t>
            </a:r>
            <a:r>
              <a:rPr lang="ru-RU" sz="1600" dirty="0">
                <a:latin typeface="Constantia" pitchFamily="18" charset="0"/>
              </a:rPr>
              <a:t>17-м </a:t>
            </a:r>
            <a:r>
              <a:rPr lang="ru-RU" sz="1600" dirty="0" smtClean="0">
                <a:latin typeface="Constantia" pitchFamily="18" charset="0"/>
              </a:rPr>
              <a:t>месте в России (246 тыс</a:t>
            </a:r>
            <a:r>
              <a:rPr lang="ru-RU" sz="1600" dirty="0">
                <a:latin typeface="Constantia" pitchFamily="18" charset="0"/>
              </a:rPr>
              <a:t>. десятин) </a:t>
            </a:r>
            <a:endParaRPr lang="ru-RU" sz="1600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4110" r="18959" b="20777"/>
          <a:stretch/>
        </p:blipFill>
        <p:spPr>
          <a:xfrm>
            <a:off x="46323" y="3397445"/>
            <a:ext cx="374115" cy="3305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4"/>
          <a:stretch/>
        </p:blipFill>
        <p:spPr>
          <a:xfrm>
            <a:off x="6660232" y="2031242"/>
            <a:ext cx="2483768" cy="311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2195736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1047" y="247859"/>
            <a:ext cx="2278791" cy="14607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600" b="1" dirty="0" smtClean="0"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Ведь могут же, когда захотят!</a:t>
            </a:r>
            <a:endParaRPr lang="ru-RU" sz="26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39098669"/>
              </p:ext>
            </p:extLst>
          </p:nvPr>
        </p:nvGraphicFramePr>
        <p:xfrm>
          <a:off x="2267744" y="123477"/>
          <a:ext cx="6768752" cy="4836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914"/>
            <a:ext cx="2195736" cy="30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6356682" y="0"/>
            <a:ext cx="2787318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2200" y="33796"/>
            <a:ext cx="2771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Земли в частной собственности: оскудение дворянства и политэкономия «Вишневого сада»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6526" y="635933"/>
            <a:ext cx="1609152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Дворяне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733" y="1031228"/>
            <a:ext cx="1609631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Крестьяне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55365" y="1031228"/>
            <a:ext cx="936104" cy="246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5,8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5678" y="13106"/>
            <a:ext cx="94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1877, млн. </a:t>
            </a:r>
            <a:r>
              <a:rPr lang="ru-RU" sz="1400" b="1" dirty="0" err="1" smtClean="0">
                <a:latin typeface="Constantia" panose="02030602050306030303" pitchFamily="18" charset="0"/>
              </a:rPr>
              <a:t>дес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6717" y="1310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1877, доля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0613" y="16671"/>
            <a:ext cx="94528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1905, млн. </a:t>
            </a:r>
            <a:r>
              <a:rPr lang="ru-RU" sz="1400" b="1" dirty="0" err="1" smtClean="0">
                <a:latin typeface="Constantia" panose="02030602050306030303" pitchFamily="18" charset="0"/>
              </a:rPr>
              <a:t>дес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2822" y="18454"/>
            <a:ext cx="98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1905, доля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5733" y="1381137"/>
            <a:ext cx="1609631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Купцы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55365" y="1381137"/>
            <a:ext cx="936104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9,8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5734" y="2134782"/>
            <a:ext cx="1609944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ВСЕГО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55678" y="2134782"/>
            <a:ext cx="944115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90,6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9224" y="1754873"/>
            <a:ext cx="1606141" cy="27366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Мещане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55364" y="1754874"/>
            <a:ext cx="936105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1,9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55677" y="635934"/>
            <a:ext cx="935791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73,1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91469" y="1031228"/>
            <a:ext cx="936104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13,2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91469" y="1381137"/>
            <a:ext cx="936104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12,9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90614" y="2134782"/>
            <a:ext cx="945283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83,1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91468" y="1754874"/>
            <a:ext cx="936105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3,8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91469" y="635934"/>
            <a:ext cx="936104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53,2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27573" y="1031228"/>
            <a:ext cx="936104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6,2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27573" y="1381137"/>
            <a:ext cx="936104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10,4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26718" y="2134782"/>
            <a:ext cx="936103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100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27572" y="1754874"/>
            <a:ext cx="936105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2,0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27573" y="635934"/>
            <a:ext cx="936104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77,7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63677" y="1031228"/>
            <a:ext cx="936104" cy="2465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13,0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63677" y="1381137"/>
            <a:ext cx="936104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12,7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63677" y="2134782"/>
            <a:ext cx="936104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100</a:t>
            </a:r>
            <a:endParaRPr lang="ru-RU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63676" y="1754874"/>
            <a:ext cx="936105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3,7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63677" y="636378"/>
            <a:ext cx="936104" cy="284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52,3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91" r="29044"/>
          <a:stretch/>
        </p:blipFill>
        <p:spPr>
          <a:xfrm>
            <a:off x="6356682" y="2715766"/>
            <a:ext cx="2787318" cy="24277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67544" y="2501923"/>
            <a:ext cx="5889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Р.А. Белоусов: «</a:t>
            </a:r>
            <a:r>
              <a:rPr lang="ru-RU" sz="1600" dirty="0" smtClean="0">
                <a:latin typeface="Constantia" pitchFamily="18" charset="0"/>
              </a:rPr>
              <a:t>После </a:t>
            </a:r>
            <a:r>
              <a:rPr lang="ru-RU" sz="1600" dirty="0">
                <a:latin typeface="Constantia" pitchFamily="18" charset="0"/>
              </a:rPr>
              <a:t>реформы, несмотря на выкупные деньги, ипотечная задолженность помещиков возросла в три раза: с 425 млн рублей в 1857 до 1359 млн рублей в 1897 году. Лишь небольшая доля выкупных платежей была использована на модернизацию хозяйства, закупку машин, туков, породистого скота. Их основная часть тратилась </a:t>
            </a:r>
            <a:r>
              <a:rPr lang="ru-RU" sz="1600" dirty="0" smtClean="0">
                <a:latin typeface="Constantia" pitchFamily="18" charset="0"/>
              </a:rPr>
              <a:t>непродуктивно»</a:t>
            </a:r>
            <a:endParaRPr lang="ru-RU" sz="1600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4110" r="18959" b="20777"/>
          <a:stretch/>
        </p:blipFill>
        <p:spPr>
          <a:xfrm>
            <a:off x="46323" y="2571750"/>
            <a:ext cx="374115" cy="33050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20438" y="4323150"/>
            <a:ext cx="588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onstantia" pitchFamily="18" charset="0"/>
              </a:rPr>
              <a:t>В</a:t>
            </a:r>
            <a:r>
              <a:rPr lang="ru-RU" sz="1600" dirty="0" smtClean="0">
                <a:latin typeface="Constantia" pitchFamily="18" charset="0"/>
              </a:rPr>
              <a:t> </a:t>
            </a:r>
            <a:r>
              <a:rPr lang="ru-RU" sz="1600" dirty="0">
                <a:latin typeface="Constantia" pitchFamily="18" charset="0"/>
              </a:rPr>
              <a:t>течение 40 лет после реформы из рук в руки переходило в среднем 3 % земли </a:t>
            </a:r>
            <a:r>
              <a:rPr lang="ru-RU" sz="1600" dirty="0" smtClean="0">
                <a:latin typeface="Constantia" pitchFamily="18" charset="0"/>
              </a:rPr>
              <a:t>ежегодно</a:t>
            </a:r>
            <a:endParaRPr lang="ru-RU" sz="1600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4110" r="18959" b="20777"/>
          <a:stretch/>
        </p:blipFill>
        <p:spPr>
          <a:xfrm>
            <a:off x="46323" y="4450284"/>
            <a:ext cx="374115" cy="33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2483768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5524" y="135438"/>
            <a:ext cx="2494816" cy="10046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600" b="1" dirty="0" smtClean="0"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Резкий рост урожайности</a:t>
            </a:r>
            <a:endParaRPr lang="ru-RU" sz="26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1779" y="1021784"/>
            <a:ext cx="1612644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1861-1870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1779" y="1417079"/>
            <a:ext cx="1612643" cy="246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1871-1880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0160" y="135651"/>
            <a:ext cx="215767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Крестьянская надельная земля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3349" y="135438"/>
            <a:ext cx="215767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Владельческая (частная) земля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01779" y="1766987"/>
            <a:ext cx="1612642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1881-1890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01778" y="2520632"/>
            <a:ext cx="1612644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1901-1910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01778" y="2140723"/>
            <a:ext cx="1612644" cy="27366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1891-1900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14421" y="1417079"/>
            <a:ext cx="717777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31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14421" y="1766988"/>
            <a:ext cx="717777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14421" y="2520633"/>
            <a:ext cx="723986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43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14422" y="2140725"/>
            <a:ext cx="717779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12119" y="1021784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31344" y="1417079"/>
            <a:ext cx="720080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107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331344" y="1766988"/>
            <a:ext cx="720080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117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30491" y="2520633"/>
            <a:ext cx="727141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148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31345" y="2140725"/>
            <a:ext cx="720081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134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31344" y="1021784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100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50569" y="1417079"/>
            <a:ext cx="720080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50569" y="1766988"/>
            <a:ext cx="720080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049716" y="2520633"/>
            <a:ext cx="727141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050570" y="2140725"/>
            <a:ext cx="720081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50569" y="1021784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69794" y="1417079"/>
            <a:ext cx="720080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69794" y="1766988"/>
            <a:ext cx="720080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42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768941" y="2520633"/>
            <a:ext cx="727141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69795" y="2140725"/>
            <a:ext cx="720081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769794" y="1021784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33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89019" y="1417079"/>
            <a:ext cx="720080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112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489019" y="1766988"/>
            <a:ext cx="720080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127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488166" y="2520633"/>
            <a:ext cx="727141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164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489020" y="2140725"/>
            <a:ext cx="720081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142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489019" y="1021784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100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08244" y="1417079"/>
            <a:ext cx="720080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208244" y="1766988"/>
            <a:ext cx="720080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8207391" y="2520633"/>
            <a:ext cx="720933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15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208245" y="2140725"/>
            <a:ext cx="720081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208244" y="1021784"/>
            <a:ext cx="720080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09139" y="360443"/>
            <a:ext cx="1346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Годы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10160" y="637754"/>
            <a:ext cx="717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Пуды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12161" y="579373"/>
            <a:ext cx="7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onstantia" panose="02030602050306030303" pitchFamily="18" charset="0"/>
              </a:rPr>
              <a:t>Рост за период</a:t>
            </a:r>
            <a:endParaRPr lang="ru-RU" sz="12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23333" y="63775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1861=100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44327" y="627848"/>
            <a:ext cx="717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Пуды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46328" y="569467"/>
            <a:ext cx="7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Constantia" panose="02030602050306030303" pitchFamily="18" charset="0"/>
              </a:rPr>
              <a:t>Рост за период</a:t>
            </a:r>
            <a:endParaRPr lang="ru-RU" sz="12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357500" y="627847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1861=100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7" y="1493078"/>
            <a:ext cx="2494815" cy="365042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972911" y="3037942"/>
            <a:ext cx="61455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atin typeface="Constantia" pitchFamily="18" charset="0"/>
              </a:rPr>
              <a:t>Реформа 1861 года способствовала росту урожайности как надельной крестьянской земли, так и владельческой, которая включает купленные крестьянами участки. Важно учесть также переход участков земли разной производительности. Но в целом – явный успех реформы.</a:t>
            </a:r>
            <a:endParaRPr lang="ru-RU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4110" r="18959" b="20777"/>
          <a:stretch/>
        </p:blipFill>
        <p:spPr>
          <a:xfrm>
            <a:off x="2580480" y="3130645"/>
            <a:ext cx="385828" cy="33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51" y="12077"/>
            <a:ext cx="4397789" cy="28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1935" y="267494"/>
            <a:ext cx="16665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>
                <a:latin typeface="Constantia" pitchFamily="18" charset="0"/>
              </a:rPr>
              <a:t>Н</a:t>
            </a:r>
            <a:r>
              <a:rPr lang="ru-RU" sz="1700" dirty="0" smtClean="0">
                <a:latin typeface="Constantia" pitchFamily="18" charset="0"/>
              </a:rPr>
              <a:t>ациональное </a:t>
            </a:r>
            <a:r>
              <a:rPr lang="ru-RU" sz="1700" dirty="0">
                <a:latin typeface="Constantia" pitchFamily="18" charset="0"/>
              </a:rPr>
              <a:t>купечество </a:t>
            </a:r>
            <a:r>
              <a:rPr lang="ru-RU" sz="1700" dirty="0" smtClean="0">
                <a:latin typeface="Constantia" pitchFamily="18" charset="0"/>
              </a:rPr>
              <a:t>и </a:t>
            </a:r>
            <a:r>
              <a:rPr lang="ru-RU" sz="1700" dirty="0">
                <a:latin typeface="Constantia" pitchFamily="18" charset="0"/>
              </a:rPr>
              <a:t>иностранный </a:t>
            </a:r>
            <a:r>
              <a:rPr lang="ru-RU" sz="1700" dirty="0" smtClean="0">
                <a:latin typeface="Constantia" pitchFamily="18" charset="0"/>
              </a:rPr>
              <a:t>капитал получили приток </a:t>
            </a:r>
            <a:r>
              <a:rPr lang="ru-RU" sz="1700" dirty="0">
                <a:latin typeface="Constantia" pitchFamily="18" charset="0"/>
              </a:rPr>
              <a:t>рабочей силы из </a:t>
            </a:r>
            <a:r>
              <a:rPr lang="ru-RU" sz="1700" dirty="0" smtClean="0">
                <a:latin typeface="Constantia" pitchFamily="18" charset="0"/>
              </a:rPr>
              <a:t>деревни.</a:t>
            </a:r>
            <a:endParaRPr lang="ru-RU" sz="1700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4110" r="18959" b="20777"/>
          <a:stretch/>
        </p:blipFill>
        <p:spPr>
          <a:xfrm>
            <a:off x="117160" y="462567"/>
            <a:ext cx="418950" cy="3588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88223" y="0"/>
            <a:ext cx="2555859" cy="5163494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0730" y="30547"/>
            <a:ext cx="2563353" cy="28292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600" b="1" dirty="0" smtClean="0"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Заработная плата</a:t>
            </a:r>
            <a:r>
              <a:rPr lang="ru-RU" sz="2600" b="1" dirty="0"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600" b="1" dirty="0" smtClean="0"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рабочих стабильна при большом росте их численности</a:t>
            </a:r>
            <a:endParaRPr lang="ru-RU" sz="26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6" t="20332" r="12286"/>
          <a:stretch/>
        </p:blipFill>
        <p:spPr>
          <a:xfrm>
            <a:off x="6580730" y="2988399"/>
            <a:ext cx="2555860" cy="21242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5542" y="2859783"/>
            <a:ext cx="579613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Constantia" pitchFamily="18" charset="0"/>
              </a:rPr>
              <a:t>Плоская линия </a:t>
            </a:r>
            <a:r>
              <a:rPr lang="ru-RU" sz="1700" b="1" dirty="0">
                <a:latin typeface="Constantia" pitchFamily="18" charset="0"/>
              </a:rPr>
              <a:t>заработной платы </a:t>
            </a:r>
            <a:r>
              <a:rPr lang="ru-RU" sz="1700" b="1" dirty="0" smtClean="0">
                <a:latin typeface="Constantia" pitchFamily="18" charset="0"/>
              </a:rPr>
              <a:t>рабочих </a:t>
            </a:r>
            <a:r>
              <a:rPr lang="ru-RU" sz="1700" dirty="0" smtClean="0">
                <a:latin typeface="Constantia" pitchFamily="18" charset="0"/>
              </a:rPr>
              <a:t>отражает </a:t>
            </a:r>
            <a:r>
              <a:rPr lang="ru-RU" sz="1700" dirty="0">
                <a:latin typeface="Constantia" pitchFamily="18" charset="0"/>
              </a:rPr>
              <a:t>приток труда в города и отсутствие </a:t>
            </a:r>
            <a:r>
              <a:rPr lang="ru-RU" sz="1700" dirty="0" smtClean="0">
                <a:latin typeface="Constantia" pitchFamily="18" charset="0"/>
              </a:rPr>
              <a:t>нехватки </a:t>
            </a:r>
            <a:r>
              <a:rPr lang="ru-RU" sz="1700" dirty="0">
                <a:latin typeface="Constantia" pitchFamily="18" charset="0"/>
              </a:rPr>
              <a:t>рабочей силы как серьезного препятствия развитию. </a:t>
            </a:r>
            <a:r>
              <a:rPr lang="ru-RU" sz="1700" dirty="0" smtClean="0">
                <a:latin typeface="Constantia" pitchFamily="18" charset="0"/>
              </a:rPr>
              <a:t> </a:t>
            </a:r>
            <a:endParaRPr lang="ru-RU" sz="1700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4110" r="18959" b="20777"/>
          <a:stretch/>
        </p:blipFill>
        <p:spPr>
          <a:xfrm>
            <a:off x="105883" y="2859783"/>
            <a:ext cx="418950" cy="3588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5541" y="3912342"/>
            <a:ext cx="5796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Constantia" pitchFamily="18" charset="0"/>
              </a:rPr>
              <a:t>Рост </a:t>
            </a:r>
            <a:r>
              <a:rPr lang="ru-RU" sz="1700" b="1" dirty="0">
                <a:latin typeface="Constantia" pitchFamily="18" charset="0"/>
              </a:rPr>
              <a:t>депозитов крестьян </a:t>
            </a:r>
            <a:r>
              <a:rPr lang="en-US" sz="1700" b="1" dirty="0" smtClean="0">
                <a:latin typeface="Constantia" pitchFamily="18" charset="0"/>
              </a:rPr>
              <a:t>c </a:t>
            </a:r>
            <a:r>
              <a:rPr lang="ru-RU" sz="1700" b="1" dirty="0" smtClean="0">
                <a:latin typeface="Constantia" pitchFamily="18" charset="0"/>
              </a:rPr>
              <a:t>1,9 </a:t>
            </a:r>
            <a:r>
              <a:rPr lang="ru-RU" sz="1700" b="1" dirty="0">
                <a:latin typeface="Constantia" pitchFamily="18" charset="0"/>
              </a:rPr>
              <a:t>млрд руб. в 1908 </a:t>
            </a:r>
            <a:r>
              <a:rPr lang="ru-RU" sz="1700" b="1" dirty="0" smtClean="0">
                <a:latin typeface="Constantia" pitchFamily="18" charset="0"/>
              </a:rPr>
              <a:t>до </a:t>
            </a:r>
            <a:r>
              <a:rPr lang="ru-RU" sz="1700" b="1" dirty="0">
                <a:latin typeface="Constantia" pitchFamily="18" charset="0"/>
              </a:rPr>
              <a:t>3,9 млрд руб. в 1913 </a:t>
            </a:r>
            <a:r>
              <a:rPr lang="ru-RU" sz="1700" b="1" dirty="0" smtClean="0">
                <a:latin typeface="Constantia" pitchFamily="18" charset="0"/>
              </a:rPr>
              <a:t>году</a:t>
            </a:r>
            <a:r>
              <a:rPr lang="ru-RU" sz="1700" dirty="0">
                <a:latin typeface="Constantia" pitchFamily="18" charset="0"/>
              </a:rPr>
              <a:t> </a:t>
            </a:r>
            <a:r>
              <a:rPr lang="ru-RU" sz="1700" dirty="0" smtClean="0">
                <a:latin typeface="Constantia" pitchFamily="18" charset="0"/>
              </a:rPr>
              <a:t>- </a:t>
            </a:r>
            <a:r>
              <a:rPr lang="ru-RU" sz="1700" dirty="0">
                <a:latin typeface="Constantia" pitchFamily="18" charset="0"/>
              </a:rPr>
              <a:t>признак выделения состоятельного сословия и прямой результат отмены платежей за </a:t>
            </a:r>
            <a:r>
              <a:rPr lang="ru-RU" sz="1700" dirty="0" smtClean="0">
                <a:latin typeface="Constantia" pitchFamily="18" charset="0"/>
              </a:rPr>
              <a:t>землю.</a:t>
            </a:r>
            <a:endParaRPr lang="ru-RU" sz="1700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4110" r="18959" b="20777"/>
          <a:stretch/>
        </p:blipFill>
        <p:spPr>
          <a:xfrm>
            <a:off x="105882" y="3984351"/>
            <a:ext cx="418950" cy="3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2915816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18656" cy="1851670"/>
          </a:xfrm>
        </p:spPr>
        <p:txBody>
          <a:bodyPr>
            <a:normAutofit/>
          </a:bodyPr>
          <a:lstStyle/>
          <a:p>
            <a:r>
              <a:rPr lang="ru-RU" sz="3800" dirty="0" smtClean="0">
                <a:latin typeface="Constantia" pitchFamily="18" charset="0"/>
              </a:rPr>
              <a:t>Петр Аркадьевич Столыпин</a:t>
            </a:r>
            <a:endParaRPr lang="ru-RU" sz="3800" dirty="0">
              <a:latin typeface="Constant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1841098"/>
            <a:ext cx="2592288" cy="325058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123478"/>
            <a:ext cx="5832648" cy="48965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Constantia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Constantia" pitchFamily="18" charset="0"/>
              </a:rPr>
              <a:t>На очереди главная наша задача — укрепить низы. В них вся сила страны. Их более 100 миллионов и будут здоровы и крепки корни у государства, поверьте — и слова Русского Правительства совсем иначе зазвучат перед Европой и перед целым миром… Дружная, общая, основанная на взаимном доверии работа — вот девиз для нас всех, Русских. Дайте Государству 20 лет покоя, внутреннего и внешнего, и вы не узнаете нынешней России</a:t>
            </a:r>
            <a:r>
              <a:rPr lang="ru-RU" sz="2000" dirty="0" smtClean="0">
                <a:solidFill>
                  <a:schemeClr val="tx1"/>
                </a:solidFill>
                <a:latin typeface="Constantia" pitchFamily="18" charset="0"/>
              </a:rPr>
              <a:t>.»</a:t>
            </a:r>
          </a:p>
          <a:p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Constantia" pitchFamily="18" charset="0"/>
              </a:rPr>
              <a:t>Источник: Гарвей </a:t>
            </a:r>
            <a:r>
              <a:rPr lang="ru-RU" sz="1400" i="1" dirty="0">
                <a:solidFill>
                  <a:schemeClr val="tx1"/>
                </a:solidFill>
                <a:latin typeface="Constantia" pitchFamily="18" charset="0"/>
              </a:rPr>
              <a:t>Н. (1909) Беседа с председателем Совета министров П.А. Столыпиным. // Волга (Саратов). 1909.1 октября.; </a:t>
            </a:r>
            <a:r>
              <a:rPr lang="ru-RU" sz="1400" i="1" dirty="0" err="1">
                <a:solidFill>
                  <a:schemeClr val="tx1"/>
                </a:solidFill>
                <a:latin typeface="Constantia" pitchFamily="18" charset="0"/>
              </a:rPr>
              <a:t>Опубл</a:t>
            </a:r>
            <a:r>
              <a:rPr lang="ru-RU" sz="1400" i="1" dirty="0">
                <a:solidFill>
                  <a:schemeClr val="tx1"/>
                </a:solidFill>
                <a:latin typeface="Constantia" pitchFamily="18" charset="0"/>
              </a:rPr>
              <a:t>.: Зырянов. Петр Столыпин. Политический портрет. М., 1992. С. 128-133.</a:t>
            </a:r>
            <a:endParaRPr lang="ru-RU" sz="1400" i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0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766802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onstantia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44883466"/>
              </p:ext>
            </p:extLst>
          </p:nvPr>
        </p:nvGraphicFramePr>
        <p:xfrm>
          <a:off x="2915816" y="195486"/>
          <a:ext cx="6096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136" y="267494"/>
            <a:ext cx="2674617" cy="9786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600" b="1" dirty="0" smtClean="0">
                <a:solidFill>
                  <a:prstClr val="black"/>
                </a:solidFill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Поставленные вопросы</a:t>
            </a:r>
            <a:endParaRPr lang="ru-RU" sz="2600" b="1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/>
          <a:stretch/>
        </p:blipFill>
        <p:spPr>
          <a:xfrm>
            <a:off x="0" y="1676400"/>
            <a:ext cx="2768708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0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483768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524" y="148454"/>
            <a:ext cx="2494816" cy="9786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600" b="1" dirty="0" smtClean="0"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Основные выводы</a:t>
            </a:r>
            <a:endParaRPr lang="ru-RU" sz="26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8"/>
          <a:stretch/>
        </p:blipFill>
        <p:spPr>
          <a:xfrm flipH="1">
            <a:off x="80410" y="1563638"/>
            <a:ext cx="2322948" cy="345948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0148945"/>
              </p:ext>
            </p:extLst>
          </p:nvPr>
        </p:nvGraphicFramePr>
        <p:xfrm>
          <a:off x="2915816" y="195486"/>
          <a:ext cx="6096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9319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123728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524" y="363513"/>
            <a:ext cx="2129252" cy="5484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600" b="1" dirty="0" smtClean="0"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Литература</a:t>
            </a:r>
            <a:endParaRPr lang="ru-RU" sz="26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9" t="6680" r="3977" b="3218"/>
          <a:stretch/>
        </p:blipFill>
        <p:spPr>
          <a:xfrm>
            <a:off x="-5524" y="1419622"/>
            <a:ext cx="2124087" cy="2780238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41687231"/>
              </p:ext>
            </p:extLst>
          </p:nvPr>
        </p:nvGraphicFramePr>
        <p:xfrm>
          <a:off x="1979713" y="51470"/>
          <a:ext cx="69847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521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9054" y="4083918"/>
            <a:ext cx="5868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Constantia" pitchFamily="18" charset="0"/>
              </a:rPr>
              <a:t>Создание транспортной инфраструктуры и базовой </a:t>
            </a:r>
            <a:r>
              <a:rPr lang="ru-RU" sz="1500" b="1" dirty="0" smtClean="0">
                <a:solidFill>
                  <a:prstClr val="black"/>
                </a:solidFill>
                <a:latin typeface="Constantia" pitchFamily="18" charset="0"/>
              </a:rPr>
              <a:t>промышленности для экономического роста</a:t>
            </a:r>
            <a:endParaRPr lang="ru-RU" sz="1500" b="1" dirty="0" smtClean="0">
              <a:solidFill>
                <a:prstClr val="black"/>
              </a:solidFill>
              <a:latin typeface="Constantia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500" dirty="0" smtClean="0">
                <a:solidFill>
                  <a:prstClr val="black"/>
                </a:solidFill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Средний рост ВВП в 1880-1913 гг. – 2%, </a:t>
            </a:r>
            <a:r>
              <a:rPr lang="ru-RU" sz="1500" dirty="0">
                <a:solidFill>
                  <a:prstClr val="black"/>
                </a:solidFill>
                <a:latin typeface="Constantia" pitchFamily="18" charset="0"/>
              </a:rPr>
              <a:t>протяженности железных </a:t>
            </a:r>
            <a:r>
              <a:rPr lang="ru-RU" sz="1500" dirty="0" smtClean="0">
                <a:solidFill>
                  <a:prstClr val="black"/>
                </a:solidFill>
                <a:latin typeface="Constantia" pitchFamily="18" charset="0"/>
              </a:rPr>
              <a:t>дорог – 4%, </a:t>
            </a:r>
            <a:r>
              <a:rPr lang="ru-RU" sz="1500" dirty="0">
                <a:solidFill>
                  <a:prstClr val="black"/>
                </a:solidFill>
                <a:latin typeface="Constantia" pitchFamily="18" charset="0"/>
              </a:rPr>
              <a:t>парового флота – более 5</a:t>
            </a:r>
            <a:r>
              <a:rPr lang="ru-RU" sz="1500" dirty="0" smtClean="0">
                <a:solidFill>
                  <a:prstClr val="black"/>
                </a:solidFill>
                <a:latin typeface="Constantia" pitchFamily="18" charset="0"/>
              </a:rPr>
              <a:t>%</a:t>
            </a:r>
            <a:endParaRPr lang="ru-RU" sz="1500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4110" r="18959" b="20777"/>
          <a:stretch/>
        </p:blipFill>
        <p:spPr>
          <a:xfrm>
            <a:off x="123226" y="4191624"/>
            <a:ext cx="385828" cy="33050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377198" y="0"/>
            <a:ext cx="2766802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6150" y="71609"/>
            <a:ext cx="2674617" cy="19169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600" b="1" dirty="0" smtClean="0">
                <a:solidFill>
                  <a:prstClr val="black"/>
                </a:solidFill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Глобализация: быстрый рост транспортных отраслей</a:t>
            </a:r>
            <a:endParaRPr lang="ru-RU" sz="2600" b="1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"/>
            <a:ext cx="6314085" cy="408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" r="8527"/>
          <a:stretch/>
        </p:blipFill>
        <p:spPr>
          <a:xfrm>
            <a:off x="6377198" y="2734294"/>
            <a:ext cx="2766801" cy="227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0" y="-16464"/>
            <a:ext cx="2339752" cy="4302949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17332"/>
            <a:ext cx="2339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Мир и место России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30" y="17332"/>
            <a:ext cx="6670774" cy="431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0" t="3604" r="5577"/>
          <a:stretch/>
        </p:blipFill>
        <p:spPr>
          <a:xfrm>
            <a:off x="1" y="1567638"/>
            <a:ext cx="2339751" cy="2719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491" y="4281726"/>
            <a:ext cx="86335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США и Россия – лидеры по темпам роста (3,9% и 3,5% в среднем ежегодно)</a:t>
            </a:r>
          </a:p>
          <a:p>
            <a:r>
              <a:rPr lang="ru-RU" sz="1600" dirty="0" smtClean="0">
                <a:latin typeface="Constantia" panose="02030602050306030303" pitchFamily="18" charset="0"/>
              </a:rPr>
              <a:t>Россия по общему уровню реального ВВП в 1913 году находится почти на уровне крупных стран континентальной Европы – Франции и Германии</a:t>
            </a:r>
            <a:r>
              <a:rPr lang="en-US" sz="1600" dirty="0" smtClean="0">
                <a:latin typeface="Constantia" panose="02030602050306030303" pitchFamily="18" charset="0"/>
              </a:rPr>
              <a:t> </a:t>
            </a:r>
            <a:endParaRPr lang="ru-RU" sz="1600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0000"/>
                    </a14:imgEffect>
                    <a14:imgEffect>
                      <a14:brightnessContrast bright="6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4110" r="18959" b="20777"/>
          <a:stretch/>
        </p:blipFill>
        <p:spPr>
          <a:xfrm>
            <a:off x="31849" y="4369302"/>
            <a:ext cx="385828" cy="33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7503" y="932948"/>
            <a:ext cx="1821913" cy="2849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Великобритания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350" y="1328243"/>
            <a:ext cx="1818509" cy="246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Франция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2849" y="1328242"/>
            <a:ext cx="1398612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Алжир</a:t>
            </a:r>
            <a:endParaRPr lang="ru-RU" sz="15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5696" y="128904"/>
            <a:ext cx="1607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Constantia" panose="02030602050306030303" pitchFamily="18" charset="0"/>
              </a:rPr>
              <a:t>Крупнейш</a:t>
            </a:r>
            <a:r>
              <a:rPr lang="ru-RU" sz="1400" b="1" dirty="0" smtClean="0">
                <a:latin typeface="Constantia" panose="02030602050306030303" pitchFamily="18" charset="0"/>
              </a:rPr>
              <a:t>. колония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20517" y="9997"/>
            <a:ext cx="181782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Метрополия, ВВП на душу, тыс. </a:t>
            </a:r>
            <a:r>
              <a:rPr lang="ru-RU" sz="1400" b="1" dirty="0" err="1" smtClean="0">
                <a:latin typeface="Constantia" panose="02030602050306030303" pitchFamily="18" charset="0"/>
              </a:rPr>
              <a:t>долл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38344" y="9997"/>
            <a:ext cx="183924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Колония, ВВП на душу, тыс. </a:t>
            </a:r>
            <a:r>
              <a:rPr lang="ru-RU" sz="1400" b="1" dirty="0" err="1" smtClean="0">
                <a:latin typeface="Constantia" panose="02030602050306030303" pitchFamily="18" charset="0"/>
              </a:rPr>
              <a:t>долл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7350" y="1678152"/>
            <a:ext cx="1818509" cy="273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Испания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22849" y="1678151"/>
            <a:ext cx="1397668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err="1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Экв.Гвинея</a:t>
            </a:r>
            <a:endParaRPr lang="ru-RU" sz="15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365" y="2431797"/>
            <a:ext cx="1818863" cy="267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Нидерланды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29416" y="2431796"/>
            <a:ext cx="1403226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Индонезия</a:t>
            </a:r>
            <a:endParaRPr lang="ru-RU" sz="15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7349" y="2051887"/>
            <a:ext cx="1818511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Бельгия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29416" y="2051888"/>
            <a:ext cx="1391101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ДР Конго</a:t>
            </a:r>
            <a:endParaRPr lang="ru-RU" sz="15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925860" y="932947"/>
            <a:ext cx="1394657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Индия</a:t>
            </a:r>
            <a:endParaRPr lang="ru-RU" sz="15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7523" y="3144137"/>
            <a:ext cx="6567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На Берлинской конференции 1884-1885 гг. </a:t>
            </a:r>
            <a:r>
              <a:rPr lang="ru-RU" sz="1700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закреплен принцип «эффективной оккупации» (эффективное проникновение на новую территорию, эффективный контроль, своевременное уведомление других стран)  – фактическая легализация колониализма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 t="14110" r="18959" b="20777"/>
          <a:stretch/>
        </p:blipFill>
        <p:spPr>
          <a:xfrm>
            <a:off x="33624" y="3275297"/>
            <a:ext cx="385828" cy="330505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07349" y="2784116"/>
            <a:ext cx="1816171" cy="27190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Португалия</a:t>
            </a:r>
            <a:endParaRPr lang="ru-RU" sz="1600" b="1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929416" y="2784116"/>
            <a:ext cx="1391190" cy="27191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Ангола</a:t>
            </a:r>
            <a:endParaRPr lang="ru-RU" sz="1500" b="1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22476" y="1328242"/>
            <a:ext cx="954594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3,2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22476" y="1678151"/>
            <a:ext cx="954594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2,1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321624" y="2431796"/>
            <a:ext cx="963954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3,5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322477" y="2051888"/>
            <a:ext cx="954595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4,3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322476" y="932947"/>
            <a:ext cx="954594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5,0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321621" y="2784115"/>
            <a:ext cx="954594" cy="27191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1,3</a:t>
            </a:r>
            <a:endParaRPr lang="ru-RU" b="1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20272" y="0"/>
            <a:ext cx="2123728" cy="4299942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20272" y="128904"/>
            <a:ext cx="2123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Колони-</a:t>
            </a:r>
          </a:p>
          <a:p>
            <a:pPr algn="ctr"/>
            <a:r>
              <a:rPr lang="ru-RU" sz="3000" b="1" dirty="0" err="1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альные</a:t>
            </a:r>
            <a:r>
              <a:rPr lang="ru-RU" sz="3000" b="1" dirty="0" smtClean="0"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 империи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4272303" y="1328243"/>
            <a:ext cx="859289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46,7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272303" y="1678152"/>
            <a:ext cx="859289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38,3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270629" y="2431797"/>
            <a:ext cx="867716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59,3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272305" y="2051889"/>
            <a:ext cx="859290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52,</a:t>
            </a: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272303" y="932948"/>
            <a:ext cx="859289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45,9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271448" y="2784116"/>
            <a:ext cx="859289" cy="27191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34,1</a:t>
            </a:r>
            <a:endParaRPr lang="ru-RU" b="1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134704" y="1328241"/>
            <a:ext cx="950433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0,6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134704" y="1678150"/>
            <a:ext cx="950433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0,5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131592" y="2431795"/>
            <a:ext cx="959753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0,8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134706" y="2051887"/>
            <a:ext cx="950434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0,6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134704" y="932946"/>
            <a:ext cx="950433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0,9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133849" y="2784114"/>
            <a:ext cx="950433" cy="27191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0,6</a:t>
            </a:r>
            <a:endParaRPr lang="ru-RU" b="1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077852" y="1328242"/>
            <a:ext cx="899737" cy="246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11,3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077852" y="1678151"/>
            <a:ext cx="899737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17,9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076727" y="2431796"/>
            <a:ext cx="900862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12,1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077854" y="2051888"/>
            <a:ext cx="899736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1,1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077852" y="932947"/>
            <a:ext cx="899737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6,</a:t>
            </a:r>
            <a:r>
              <a:rPr lang="en-US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076723" y="2784115"/>
            <a:ext cx="900865" cy="27191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6,4</a:t>
            </a:r>
            <a:endParaRPr lang="ru-RU" b="1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14488" y="271608"/>
            <a:ext cx="1813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Метрополия</a:t>
            </a:r>
            <a:endParaRPr lang="ru-RU" sz="16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320517" y="548917"/>
            <a:ext cx="951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1913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270590" y="568510"/>
            <a:ext cx="85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20</a:t>
            </a:r>
            <a:r>
              <a:rPr lang="en-US" sz="1400" b="1" dirty="0" smtClean="0">
                <a:latin typeface="Constantia" panose="02030602050306030303" pitchFamily="18" charset="0"/>
              </a:rPr>
              <a:t>20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099091" y="567480"/>
            <a:ext cx="947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1913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029951" y="587073"/>
            <a:ext cx="947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20</a:t>
            </a:r>
            <a:r>
              <a:rPr lang="en-US" sz="1400" b="1" dirty="0" smtClean="0">
                <a:latin typeface="Constantia" panose="02030602050306030303" pitchFamily="18" charset="0"/>
              </a:rPr>
              <a:t>20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02" y="2149971"/>
            <a:ext cx="2115609" cy="21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195736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5581"/>
            <a:ext cx="2267744" cy="14607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600" b="1" dirty="0" smtClean="0">
                <a:solidFill>
                  <a:prstClr val="black"/>
                </a:solidFill>
                <a:latin typeface="Constantia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Торговля крупнейших империй</a:t>
            </a:r>
            <a:endParaRPr lang="ru-RU" sz="2600" b="1" dirty="0">
              <a:solidFill>
                <a:prstClr val="black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9468" y="616419"/>
            <a:ext cx="1821913" cy="6413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Великобритания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4693" y="1011715"/>
            <a:ext cx="2349456" cy="24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Импорт из империи</a:t>
            </a:r>
            <a:endParaRPr lang="ru-RU" sz="15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8072" y="247087"/>
            <a:ext cx="2340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Направление торговли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9315" y="1361623"/>
            <a:ext cx="1818509" cy="6474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Франция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64693" y="1361624"/>
            <a:ext cx="2347870" cy="2736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Экспорт в империю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19330" y="2115270"/>
            <a:ext cx="1818863" cy="6242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Португалия</a:t>
            </a:r>
            <a:endParaRPr lang="ru-RU" sz="16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1259" y="2115269"/>
            <a:ext cx="2357207" cy="26722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Экспорт в империю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71260" y="1735361"/>
            <a:ext cx="2336839" cy="27366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Импорт из империи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67704" y="616419"/>
            <a:ext cx="2342812" cy="2849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Экспорт в империю</a:t>
            </a:r>
            <a:endParaRPr lang="ru-RU" sz="1500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1260" y="2467588"/>
            <a:ext cx="2336988" cy="27191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Импорт из империи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908099" y="1011716"/>
            <a:ext cx="865337" cy="246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22,2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08099" y="1361625"/>
            <a:ext cx="865337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6,2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12473" y="2115270"/>
            <a:ext cx="867716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3,1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08099" y="1735362"/>
            <a:ext cx="865340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4,8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08099" y="616421"/>
            <a:ext cx="865337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33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13292" y="2467589"/>
            <a:ext cx="859289" cy="27191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2,0</a:t>
            </a:r>
            <a:endParaRPr lang="ru-RU" b="1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769196" y="1011714"/>
            <a:ext cx="957785" cy="246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20,4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769196" y="1361623"/>
            <a:ext cx="957785" cy="273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14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73436" y="2115268"/>
            <a:ext cx="959753" cy="267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13,9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69196" y="1735360"/>
            <a:ext cx="957788" cy="27366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10,7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69196" y="616419"/>
            <a:ext cx="957785" cy="284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36</a:t>
            </a:r>
            <a:endParaRPr lang="ru-RU" dirty="0">
              <a:solidFill>
                <a:schemeClr val="tx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769197" y="2467587"/>
            <a:ext cx="956930" cy="27191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3,2</a:t>
            </a:r>
            <a:endParaRPr lang="ru-RU" b="1" dirty="0">
              <a:solidFill>
                <a:schemeClr val="bg1"/>
              </a:solidFill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27784" y="216310"/>
            <a:ext cx="1813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nstantia" panose="02030602050306030303" pitchFamily="18" charset="0"/>
              </a:rPr>
              <a:t>Метрополия</a:t>
            </a:r>
            <a:endParaRPr lang="ru-RU" sz="16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12434" y="251983"/>
            <a:ext cx="856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1879-81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40935" y="250953"/>
            <a:ext cx="947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nstantia" panose="02030602050306030303" pitchFamily="18" charset="0"/>
              </a:rPr>
              <a:t>1911-13</a:t>
            </a:r>
            <a:endParaRPr lang="ru-RU" sz="1400" b="1" dirty="0">
              <a:latin typeface="Constantia" panose="02030602050306030303" pitchFamily="18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4115" y="2233490"/>
            <a:ext cx="2191621" cy="173348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267744" y="2859782"/>
            <a:ext cx="68694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nstantia" pitchFamily="18" charset="0"/>
              </a:rPr>
              <a:t>Кембриджская экономическая история: </a:t>
            </a:r>
            <a:r>
              <a:rPr lang="ru-RU" sz="1400" dirty="0" smtClean="0">
                <a:latin typeface="Constantia" pitchFamily="18" charset="0"/>
              </a:rPr>
              <a:t>одной </a:t>
            </a:r>
            <a:r>
              <a:rPr lang="ru-RU" sz="1400" dirty="0">
                <a:latin typeface="Constantia" pitchFamily="18" charset="0"/>
              </a:rPr>
              <a:t>из основных движущих сил, стоявших за империализмом, было влияние европейских торговцев, считавших, что политический контроль облегчает </a:t>
            </a:r>
            <a:r>
              <a:rPr lang="ru-RU" sz="1400" dirty="0" smtClean="0">
                <a:latin typeface="Constantia" pitchFamily="18" charset="0"/>
              </a:rPr>
              <a:t>экономический </a:t>
            </a:r>
            <a:r>
              <a:rPr lang="ru-RU" sz="1400" dirty="0">
                <a:latin typeface="Constantia" pitchFamily="18" charset="0"/>
              </a:rPr>
              <a:t>обмен с африканскими и азиатскими производителями и </a:t>
            </a:r>
            <a:r>
              <a:rPr lang="ru-RU" sz="1400" dirty="0" smtClean="0">
                <a:latin typeface="Constantia" pitchFamily="18" charset="0"/>
              </a:rPr>
              <a:t>потребителями. Некоторые</a:t>
            </a:r>
            <a:r>
              <a:rPr lang="ru-RU" sz="1400" dirty="0">
                <a:latin typeface="Constantia" pitchFamily="18" charset="0"/>
              </a:rPr>
              <a:t>  промышленники полагали, что создание зарезервированных рынков </a:t>
            </a:r>
            <a:r>
              <a:rPr lang="ru-RU" sz="1400" dirty="0" smtClean="0">
                <a:latin typeface="Constantia" pitchFamily="18" charset="0"/>
              </a:rPr>
              <a:t>— </a:t>
            </a:r>
            <a:r>
              <a:rPr lang="ru-RU" sz="1400" dirty="0">
                <a:latin typeface="Constantia" pitchFamily="18" charset="0"/>
              </a:rPr>
              <a:t>хороший ответ на международную конкуренцию, и им удавалось убедить в этом таких политиков, как Джозеф Чемберлен (британский министр по делам колоний 1893–1903 гг.), Жюль </a:t>
            </a:r>
            <a:r>
              <a:rPr lang="ru-RU" sz="1400" dirty="0" err="1">
                <a:latin typeface="Constantia" pitchFamily="18" charset="0"/>
              </a:rPr>
              <a:t>Ферри</a:t>
            </a:r>
            <a:r>
              <a:rPr lang="ru-RU" sz="1400" dirty="0">
                <a:latin typeface="Constantia" pitchFamily="18" charset="0"/>
              </a:rPr>
              <a:t> (премьер-министр Франции в 1880–1881 и 1883–1885 гг.) и Франческо </a:t>
            </a:r>
            <a:r>
              <a:rPr lang="ru-RU" sz="1400" dirty="0" err="1">
                <a:latin typeface="Constantia" pitchFamily="18" charset="0"/>
              </a:rPr>
              <a:t>Криспи</a:t>
            </a:r>
            <a:r>
              <a:rPr lang="ru-RU" sz="1400" dirty="0">
                <a:latin typeface="Constantia" pitchFamily="18" charset="0"/>
              </a:rPr>
              <a:t> (премьер-министр Италии в 1887–1891 и 1893–1896 гг.)  </a:t>
            </a:r>
          </a:p>
        </p:txBody>
      </p:sp>
    </p:spTree>
    <p:extLst>
      <p:ext uri="{BB962C8B-B14F-4D97-AF65-F5344CB8AC3E}">
        <p14:creationId xmlns:p14="http://schemas.microsoft.com/office/powerpoint/2010/main" val="142596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6300192" y="0"/>
            <a:ext cx="2843808" cy="5143500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00192" y="-13033"/>
            <a:ext cx="2843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Англия и Индия</a:t>
            </a:r>
            <a:r>
              <a:rPr lang="en-US" sz="2800" b="1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2800" b="1" dirty="0" smtClean="0">
                <a:solidFill>
                  <a:prstClr val="black"/>
                </a:solidFill>
                <a:latin typeface="Constantia" panose="02030602050306030303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колониальный выигрыш или колониальное проклятие?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24718120"/>
              </p:ext>
            </p:extLst>
          </p:nvPr>
        </p:nvGraphicFramePr>
        <p:xfrm>
          <a:off x="107504" y="195486"/>
          <a:ext cx="60486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1543" r="7601"/>
          <a:stretch/>
        </p:blipFill>
        <p:spPr>
          <a:xfrm>
            <a:off x="6300192" y="2732906"/>
            <a:ext cx="2843808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99642"/>
            <a:ext cx="9144000" cy="1368152"/>
          </a:xfrm>
          <a:prstGeom prst="rect">
            <a:avLst/>
          </a:prstGeom>
          <a:solidFill>
            <a:srgbClr val="D78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884338"/>
            <a:ext cx="9144000" cy="7987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Constantia" pitchFamily="18" charset="0"/>
              </a:rPr>
              <a:t>Дорога на войну именно в 1914</a:t>
            </a:r>
            <a:endParaRPr lang="ru-RU" sz="40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88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2013</Words>
  <Application>Microsoft Office PowerPoint</Application>
  <PresentationFormat>Экран (16:9)</PresentationFormat>
  <Paragraphs>498</Paragraphs>
  <Slides>31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Петр Аркадьевич Столыпин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88</cp:revision>
  <dcterms:created xsi:type="dcterms:W3CDTF">2022-01-27T15:35:10Z</dcterms:created>
  <dcterms:modified xsi:type="dcterms:W3CDTF">2022-02-22T10:52:24Z</dcterms:modified>
</cp:coreProperties>
</file>